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67" r:id="rId2"/>
    <p:sldId id="256" r:id="rId3"/>
    <p:sldId id="257" r:id="rId4"/>
    <p:sldId id="260" r:id="rId5"/>
    <p:sldId id="261" r:id="rId6"/>
    <p:sldId id="262" r:id="rId7"/>
    <p:sldId id="264" r:id="rId8"/>
    <p:sldId id="263" r:id="rId9"/>
    <p:sldId id="265" r:id="rId10"/>
    <p:sldId id="266" r:id="rId11"/>
  </p:sldIdLst>
  <p:sldSz cx="10058400" cy="77724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ichele Harris" initials="MH" lastIdx="1" clrIdx="0">
    <p:extLst>
      <p:ext uri="{19B8F6BF-5375-455C-9EA6-DF929625EA0E}">
        <p15:presenceInfo xmlns:p15="http://schemas.microsoft.com/office/powerpoint/2012/main" userId="S::MDHarris@SolanoCounty.com::30cefa9e-936f-4e92-b77a-57173d311cf7" providerId="AD"/>
      </p:ext>
    </p:extLst>
  </p:cmAuthor>
  <p:cmAuthor id="2" name="Richards, Megan E." initials="RME" lastIdx="2" clrIdx="1">
    <p:extLst>
      <p:ext uri="{19B8F6BF-5375-455C-9EA6-DF929625EA0E}">
        <p15:presenceInfo xmlns:p15="http://schemas.microsoft.com/office/powerpoint/2012/main" userId="S::MERichards@SolanoCounty.com::358acead-4e7e-49ce-ad0e-b9bcc6d9532f"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15B1F7"/>
    <a:srgbClr val="CAEEE5"/>
    <a:srgbClr val="B4E6DA"/>
    <a:srgbClr val="97DDCC"/>
    <a:srgbClr val="262626"/>
    <a:srgbClr val="F8F7F2"/>
    <a:srgbClr val="A31D6D"/>
    <a:srgbClr val="F5BEDF"/>
    <a:srgbClr val="C47691"/>
    <a:srgbClr val="E575B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29" autoAdjust="0"/>
    <p:restoredTop sz="94660"/>
  </p:normalViewPr>
  <p:slideViewPr>
    <p:cSldViewPr snapToGrid="0">
      <p:cViewPr varScale="1">
        <p:scale>
          <a:sx n="101" d="100"/>
          <a:sy n="101" d="100"/>
        </p:scale>
        <p:origin x="1602"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54380" y="1272011"/>
            <a:ext cx="8549640" cy="2705947"/>
          </a:xfrm>
        </p:spPr>
        <p:txBody>
          <a:bodyPr anchor="b"/>
          <a:lstStyle>
            <a:lvl1pPr algn="ctr">
              <a:defRPr sz="6600"/>
            </a:lvl1pPr>
          </a:lstStyle>
          <a:p>
            <a:r>
              <a:rPr lang="en-US"/>
              <a:t>Click to edit Master title style</a:t>
            </a:r>
            <a:endParaRPr lang="en-US" dirty="0"/>
          </a:p>
        </p:txBody>
      </p:sp>
      <p:sp>
        <p:nvSpPr>
          <p:cNvPr id="3" name="Subtitle 2"/>
          <p:cNvSpPr>
            <a:spLocks noGrp="1"/>
          </p:cNvSpPr>
          <p:nvPr>
            <p:ph type="subTitle" idx="1"/>
          </p:nvPr>
        </p:nvSpPr>
        <p:spPr>
          <a:xfrm>
            <a:off x="1257300" y="4082310"/>
            <a:ext cx="7543800" cy="1876530"/>
          </a:xfrm>
        </p:spPr>
        <p:txBody>
          <a:bodyPr/>
          <a:lstStyle>
            <a:lvl1pPr marL="0" indent="0" algn="ctr">
              <a:buNone/>
              <a:defRPr sz="2640"/>
            </a:lvl1pPr>
            <a:lvl2pPr marL="502920" indent="0" algn="ctr">
              <a:buNone/>
              <a:defRPr sz="2200"/>
            </a:lvl2pPr>
            <a:lvl3pPr marL="1005840" indent="0" algn="ctr">
              <a:buNone/>
              <a:defRPr sz="1980"/>
            </a:lvl3pPr>
            <a:lvl4pPr marL="1508760" indent="0" algn="ctr">
              <a:buNone/>
              <a:defRPr sz="1760"/>
            </a:lvl4pPr>
            <a:lvl5pPr marL="2011680" indent="0" algn="ctr">
              <a:buNone/>
              <a:defRPr sz="1760"/>
            </a:lvl5pPr>
            <a:lvl6pPr marL="2514600" indent="0" algn="ctr">
              <a:buNone/>
              <a:defRPr sz="1760"/>
            </a:lvl6pPr>
            <a:lvl7pPr marL="3017520" indent="0" algn="ctr">
              <a:buNone/>
              <a:defRPr sz="1760"/>
            </a:lvl7pPr>
            <a:lvl8pPr marL="3520440" indent="0" algn="ctr">
              <a:buNone/>
              <a:defRPr sz="1760"/>
            </a:lvl8pPr>
            <a:lvl9pPr marL="4023360" indent="0" algn="ctr">
              <a:buNone/>
              <a:defRPr sz="176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B39D1CC-B575-49C2-A863-E4CB23E503F1}" type="datetimeFigureOut">
              <a:rPr lang="en-US" smtClean="0"/>
              <a:t>10/4/2022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195403D-CDE1-4D5A-9300-CEF3C4EB58C6}" type="slidenum">
              <a:rPr lang="en-US" smtClean="0"/>
              <a:t>‹#›</a:t>
            </a:fld>
            <a:endParaRPr lang="en-US"/>
          </a:p>
        </p:txBody>
      </p:sp>
    </p:spTree>
    <p:extLst>
      <p:ext uri="{BB962C8B-B14F-4D97-AF65-F5344CB8AC3E}">
        <p14:creationId xmlns:p14="http://schemas.microsoft.com/office/powerpoint/2010/main" val="8867365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B39D1CC-B575-49C2-A863-E4CB23E503F1}" type="datetimeFigureOut">
              <a:rPr lang="en-US" smtClean="0"/>
              <a:t>10/4/2022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195403D-CDE1-4D5A-9300-CEF3C4EB58C6}" type="slidenum">
              <a:rPr lang="en-US" smtClean="0"/>
              <a:t>‹#›</a:t>
            </a:fld>
            <a:endParaRPr lang="en-US"/>
          </a:p>
        </p:txBody>
      </p:sp>
    </p:spTree>
    <p:extLst>
      <p:ext uri="{BB962C8B-B14F-4D97-AF65-F5344CB8AC3E}">
        <p14:creationId xmlns:p14="http://schemas.microsoft.com/office/powerpoint/2010/main" val="39238945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198043" y="413808"/>
            <a:ext cx="2168843" cy="658675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91515" y="413808"/>
            <a:ext cx="6380798" cy="65867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B39D1CC-B575-49C2-A863-E4CB23E503F1}" type="datetimeFigureOut">
              <a:rPr lang="en-US" smtClean="0"/>
              <a:t>10/4/2022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195403D-CDE1-4D5A-9300-CEF3C4EB58C6}" type="slidenum">
              <a:rPr lang="en-US" smtClean="0"/>
              <a:t>‹#›</a:t>
            </a:fld>
            <a:endParaRPr lang="en-US"/>
          </a:p>
        </p:txBody>
      </p:sp>
    </p:spTree>
    <p:extLst>
      <p:ext uri="{BB962C8B-B14F-4D97-AF65-F5344CB8AC3E}">
        <p14:creationId xmlns:p14="http://schemas.microsoft.com/office/powerpoint/2010/main" val="12718556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B39D1CC-B575-49C2-A863-E4CB23E503F1}" type="datetimeFigureOut">
              <a:rPr lang="en-US" smtClean="0"/>
              <a:t>10/4/2022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195403D-CDE1-4D5A-9300-CEF3C4EB58C6}" type="slidenum">
              <a:rPr lang="en-US" smtClean="0"/>
              <a:t>‹#›</a:t>
            </a:fld>
            <a:endParaRPr lang="en-US"/>
          </a:p>
        </p:txBody>
      </p:sp>
    </p:spTree>
    <p:extLst>
      <p:ext uri="{BB962C8B-B14F-4D97-AF65-F5344CB8AC3E}">
        <p14:creationId xmlns:p14="http://schemas.microsoft.com/office/powerpoint/2010/main" val="33762092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86277" y="1937705"/>
            <a:ext cx="8675370" cy="3233102"/>
          </a:xfrm>
        </p:spPr>
        <p:txBody>
          <a:bodyPr anchor="b"/>
          <a:lstStyle>
            <a:lvl1pPr>
              <a:defRPr sz="6600"/>
            </a:lvl1pPr>
          </a:lstStyle>
          <a:p>
            <a:r>
              <a:rPr lang="en-US"/>
              <a:t>Click to edit Master title style</a:t>
            </a:r>
            <a:endParaRPr lang="en-US" dirty="0"/>
          </a:p>
        </p:txBody>
      </p:sp>
      <p:sp>
        <p:nvSpPr>
          <p:cNvPr id="3" name="Text Placeholder 2"/>
          <p:cNvSpPr>
            <a:spLocks noGrp="1"/>
          </p:cNvSpPr>
          <p:nvPr>
            <p:ph type="body" idx="1"/>
          </p:nvPr>
        </p:nvSpPr>
        <p:spPr>
          <a:xfrm>
            <a:off x="686277" y="5201393"/>
            <a:ext cx="8675370" cy="1700212"/>
          </a:xfrm>
        </p:spPr>
        <p:txBody>
          <a:bodyPr/>
          <a:lstStyle>
            <a:lvl1pPr marL="0" indent="0">
              <a:buNone/>
              <a:defRPr sz="2640">
                <a:solidFill>
                  <a:schemeClr val="tx1"/>
                </a:solidFill>
              </a:defRPr>
            </a:lvl1pPr>
            <a:lvl2pPr marL="502920" indent="0">
              <a:buNone/>
              <a:defRPr sz="2200">
                <a:solidFill>
                  <a:schemeClr val="tx1">
                    <a:tint val="75000"/>
                  </a:schemeClr>
                </a:solidFill>
              </a:defRPr>
            </a:lvl2pPr>
            <a:lvl3pPr marL="1005840" indent="0">
              <a:buNone/>
              <a:defRPr sz="1980">
                <a:solidFill>
                  <a:schemeClr val="tx1">
                    <a:tint val="75000"/>
                  </a:schemeClr>
                </a:solidFill>
              </a:defRPr>
            </a:lvl3pPr>
            <a:lvl4pPr marL="1508760" indent="0">
              <a:buNone/>
              <a:defRPr sz="1760">
                <a:solidFill>
                  <a:schemeClr val="tx1">
                    <a:tint val="75000"/>
                  </a:schemeClr>
                </a:solidFill>
              </a:defRPr>
            </a:lvl4pPr>
            <a:lvl5pPr marL="2011680" indent="0">
              <a:buNone/>
              <a:defRPr sz="1760">
                <a:solidFill>
                  <a:schemeClr val="tx1">
                    <a:tint val="75000"/>
                  </a:schemeClr>
                </a:solidFill>
              </a:defRPr>
            </a:lvl5pPr>
            <a:lvl6pPr marL="2514600" indent="0">
              <a:buNone/>
              <a:defRPr sz="1760">
                <a:solidFill>
                  <a:schemeClr val="tx1">
                    <a:tint val="75000"/>
                  </a:schemeClr>
                </a:solidFill>
              </a:defRPr>
            </a:lvl6pPr>
            <a:lvl7pPr marL="3017520" indent="0">
              <a:buNone/>
              <a:defRPr sz="1760">
                <a:solidFill>
                  <a:schemeClr val="tx1">
                    <a:tint val="75000"/>
                  </a:schemeClr>
                </a:solidFill>
              </a:defRPr>
            </a:lvl7pPr>
            <a:lvl8pPr marL="3520440" indent="0">
              <a:buNone/>
              <a:defRPr sz="1760">
                <a:solidFill>
                  <a:schemeClr val="tx1">
                    <a:tint val="75000"/>
                  </a:schemeClr>
                </a:solidFill>
              </a:defRPr>
            </a:lvl8pPr>
            <a:lvl9pPr marL="4023360" indent="0">
              <a:buNone/>
              <a:defRPr sz="176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B39D1CC-B575-49C2-A863-E4CB23E503F1}" type="datetimeFigureOut">
              <a:rPr lang="en-US" smtClean="0"/>
              <a:t>10/4/2022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195403D-CDE1-4D5A-9300-CEF3C4EB58C6}" type="slidenum">
              <a:rPr lang="en-US" smtClean="0"/>
              <a:t>‹#›</a:t>
            </a:fld>
            <a:endParaRPr lang="en-US"/>
          </a:p>
        </p:txBody>
      </p:sp>
    </p:spTree>
    <p:extLst>
      <p:ext uri="{BB962C8B-B14F-4D97-AF65-F5344CB8AC3E}">
        <p14:creationId xmlns:p14="http://schemas.microsoft.com/office/powerpoint/2010/main" val="15410456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91515" y="2069042"/>
            <a:ext cx="4274820" cy="493151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92065" y="2069042"/>
            <a:ext cx="4274820" cy="493151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B39D1CC-B575-49C2-A863-E4CB23E503F1}" type="datetimeFigureOut">
              <a:rPr lang="en-US" smtClean="0"/>
              <a:t>10/4/2022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195403D-CDE1-4D5A-9300-CEF3C4EB58C6}" type="slidenum">
              <a:rPr lang="en-US" smtClean="0"/>
              <a:t>‹#›</a:t>
            </a:fld>
            <a:endParaRPr lang="en-US"/>
          </a:p>
        </p:txBody>
      </p:sp>
    </p:spTree>
    <p:extLst>
      <p:ext uri="{BB962C8B-B14F-4D97-AF65-F5344CB8AC3E}">
        <p14:creationId xmlns:p14="http://schemas.microsoft.com/office/powerpoint/2010/main" val="17505950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92825" y="413810"/>
            <a:ext cx="8675370" cy="1502305"/>
          </a:xfrm>
        </p:spPr>
        <p:txBody>
          <a:bodyPr/>
          <a:lstStyle/>
          <a:p>
            <a:r>
              <a:rPr lang="en-US"/>
              <a:t>Click to edit Master title style</a:t>
            </a:r>
            <a:endParaRPr lang="en-US" dirty="0"/>
          </a:p>
        </p:txBody>
      </p:sp>
      <p:sp>
        <p:nvSpPr>
          <p:cNvPr id="3" name="Text Placeholder 2"/>
          <p:cNvSpPr>
            <a:spLocks noGrp="1"/>
          </p:cNvSpPr>
          <p:nvPr>
            <p:ph type="body" idx="1"/>
          </p:nvPr>
        </p:nvSpPr>
        <p:spPr>
          <a:xfrm>
            <a:off x="692826" y="1905318"/>
            <a:ext cx="4255174" cy="933767"/>
          </a:xfrm>
        </p:spPr>
        <p:txBody>
          <a:bodyPr anchor="b"/>
          <a:lstStyle>
            <a:lvl1pPr marL="0" indent="0">
              <a:buNone/>
              <a:defRPr sz="2640" b="1"/>
            </a:lvl1pPr>
            <a:lvl2pPr marL="502920" indent="0">
              <a:buNone/>
              <a:defRPr sz="2200" b="1"/>
            </a:lvl2pPr>
            <a:lvl3pPr marL="1005840" indent="0">
              <a:buNone/>
              <a:defRPr sz="1980" b="1"/>
            </a:lvl3pPr>
            <a:lvl4pPr marL="1508760" indent="0">
              <a:buNone/>
              <a:defRPr sz="1760" b="1"/>
            </a:lvl4pPr>
            <a:lvl5pPr marL="2011680" indent="0">
              <a:buNone/>
              <a:defRPr sz="1760" b="1"/>
            </a:lvl5pPr>
            <a:lvl6pPr marL="2514600" indent="0">
              <a:buNone/>
              <a:defRPr sz="1760" b="1"/>
            </a:lvl6pPr>
            <a:lvl7pPr marL="3017520" indent="0">
              <a:buNone/>
              <a:defRPr sz="1760" b="1"/>
            </a:lvl7pPr>
            <a:lvl8pPr marL="3520440" indent="0">
              <a:buNone/>
              <a:defRPr sz="1760" b="1"/>
            </a:lvl8pPr>
            <a:lvl9pPr marL="4023360" indent="0">
              <a:buNone/>
              <a:defRPr sz="1760" b="1"/>
            </a:lvl9pPr>
          </a:lstStyle>
          <a:p>
            <a:pPr lvl="0"/>
            <a:r>
              <a:rPr lang="en-US"/>
              <a:t>Click to edit Master text styles</a:t>
            </a:r>
          </a:p>
        </p:txBody>
      </p:sp>
      <p:sp>
        <p:nvSpPr>
          <p:cNvPr id="4" name="Content Placeholder 3"/>
          <p:cNvSpPr>
            <a:spLocks noGrp="1"/>
          </p:cNvSpPr>
          <p:nvPr>
            <p:ph sz="half" idx="2"/>
          </p:nvPr>
        </p:nvSpPr>
        <p:spPr>
          <a:xfrm>
            <a:off x="692826" y="2839085"/>
            <a:ext cx="4255174" cy="417586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92066" y="1905318"/>
            <a:ext cx="4276130" cy="933767"/>
          </a:xfrm>
        </p:spPr>
        <p:txBody>
          <a:bodyPr anchor="b"/>
          <a:lstStyle>
            <a:lvl1pPr marL="0" indent="0">
              <a:buNone/>
              <a:defRPr sz="2640" b="1"/>
            </a:lvl1pPr>
            <a:lvl2pPr marL="502920" indent="0">
              <a:buNone/>
              <a:defRPr sz="2200" b="1"/>
            </a:lvl2pPr>
            <a:lvl3pPr marL="1005840" indent="0">
              <a:buNone/>
              <a:defRPr sz="1980" b="1"/>
            </a:lvl3pPr>
            <a:lvl4pPr marL="1508760" indent="0">
              <a:buNone/>
              <a:defRPr sz="1760" b="1"/>
            </a:lvl4pPr>
            <a:lvl5pPr marL="2011680" indent="0">
              <a:buNone/>
              <a:defRPr sz="1760" b="1"/>
            </a:lvl5pPr>
            <a:lvl6pPr marL="2514600" indent="0">
              <a:buNone/>
              <a:defRPr sz="1760" b="1"/>
            </a:lvl6pPr>
            <a:lvl7pPr marL="3017520" indent="0">
              <a:buNone/>
              <a:defRPr sz="1760" b="1"/>
            </a:lvl7pPr>
            <a:lvl8pPr marL="3520440" indent="0">
              <a:buNone/>
              <a:defRPr sz="1760" b="1"/>
            </a:lvl8pPr>
            <a:lvl9pPr marL="4023360" indent="0">
              <a:buNone/>
              <a:defRPr sz="1760" b="1"/>
            </a:lvl9pPr>
          </a:lstStyle>
          <a:p>
            <a:pPr lvl="0"/>
            <a:r>
              <a:rPr lang="en-US"/>
              <a:t>Click to edit Master text styles</a:t>
            </a:r>
          </a:p>
        </p:txBody>
      </p:sp>
      <p:sp>
        <p:nvSpPr>
          <p:cNvPr id="6" name="Content Placeholder 5"/>
          <p:cNvSpPr>
            <a:spLocks noGrp="1"/>
          </p:cNvSpPr>
          <p:nvPr>
            <p:ph sz="quarter" idx="4"/>
          </p:nvPr>
        </p:nvSpPr>
        <p:spPr>
          <a:xfrm>
            <a:off x="5092066" y="2839085"/>
            <a:ext cx="4276130" cy="417586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B39D1CC-B575-49C2-A863-E4CB23E503F1}" type="datetimeFigureOut">
              <a:rPr lang="en-US" smtClean="0"/>
              <a:t>10/4/2022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195403D-CDE1-4D5A-9300-CEF3C4EB58C6}" type="slidenum">
              <a:rPr lang="en-US" smtClean="0"/>
              <a:t>‹#›</a:t>
            </a:fld>
            <a:endParaRPr lang="en-US"/>
          </a:p>
        </p:txBody>
      </p:sp>
    </p:spTree>
    <p:extLst>
      <p:ext uri="{BB962C8B-B14F-4D97-AF65-F5344CB8AC3E}">
        <p14:creationId xmlns:p14="http://schemas.microsoft.com/office/powerpoint/2010/main" val="10428356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B39D1CC-B575-49C2-A863-E4CB23E503F1}" type="datetimeFigureOut">
              <a:rPr lang="en-US" smtClean="0"/>
              <a:t>10/4/2022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195403D-CDE1-4D5A-9300-CEF3C4EB58C6}" type="slidenum">
              <a:rPr lang="en-US" smtClean="0"/>
              <a:t>‹#›</a:t>
            </a:fld>
            <a:endParaRPr lang="en-US"/>
          </a:p>
        </p:txBody>
      </p:sp>
    </p:spTree>
    <p:extLst>
      <p:ext uri="{BB962C8B-B14F-4D97-AF65-F5344CB8AC3E}">
        <p14:creationId xmlns:p14="http://schemas.microsoft.com/office/powerpoint/2010/main" val="29483349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B39D1CC-B575-49C2-A863-E4CB23E503F1}" type="datetimeFigureOut">
              <a:rPr lang="en-US" smtClean="0"/>
              <a:t>10/4/2022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195403D-CDE1-4D5A-9300-CEF3C4EB58C6}" type="slidenum">
              <a:rPr lang="en-US" smtClean="0"/>
              <a:t>‹#›</a:t>
            </a:fld>
            <a:endParaRPr lang="en-US"/>
          </a:p>
        </p:txBody>
      </p:sp>
    </p:spTree>
    <p:extLst>
      <p:ext uri="{BB962C8B-B14F-4D97-AF65-F5344CB8AC3E}">
        <p14:creationId xmlns:p14="http://schemas.microsoft.com/office/powerpoint/2010/main" val="26626928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92825" y="518160"/>
            <a:ext cx="3244096" cy="1813560"/>
          </a:xfrm>
        </p:spPr>
        <p:txBody>
          <a:bodyPr anchor="b"/>
          <a:lstStyle>
            <a:lvl1pPr>
              <a:defRPr sz="3520"/>
            </a:lvl1pPr>
          </a:lstStyle>
          <a:p>
            <a:r>
              <a:rPr lang="en-US"/>
              <a:t>Click to edit Master title style</a:t>
            </a:r>
            <a:endParaRPr lang="en-US" dirty="0"/>
          </a:p>
        </p:txBody>
      </p:sp>
      <p:sp>
        <p:nvSpPr>
          <p:cNvPr id="3" name="Content Placeholder 2"/>
          <p:cNvSpPr>
            <a:spLocks noGrp="1"/>
          </p:cNvSpPr>
          <p:nvPr>
            <p:ph idx="1"/>
          </p:nvPr>
        </p:nvSpPr>
        <p:spPr>
          <a:xfrm>
            <a:off x="4276130" y="1119083"/>
            <a:ext cx="5092065" cy="5523442"/>
          </a:xfrm>
        </p:spPr>
        <p:txBody>
          <a:bodyPr/>
          <a:lstStyle>
            <a:lvl1pPr>
              <a:defRPr sz="3520"/>
            </a:lvl1pPr>
            <a:lvl2pPr>
              <a:defRPr sz="3080"/>
            </a:lvl2pPr>
            <a:lvl3pPr>
              <a:defRPr sz="2640"/>
            </a:lvl3pPr>
            <a:lvl4pPr>
              <a:defRPr sz="2200"/>
            </a:lvl4pPr>
            <a:lvl5pPr>
              <a:defRPr sz="2200"/>
            </a:lvl5pPr>
            <a:lvl6pPr>
              <a:defRPr sz="2200"/>
            </a:lvl6pPr>
            <a:lvl7pPr>
              <a:defRPr sz="2200"/>
            </a:lvl7pPr>
            <a:lvl8pPr>
              <a:defRPr sz="2200"/>
            </a:lvl8pPr>
            <a:lvl9pPr>
              <a:defRPr sz="2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92825" y="2331720"/>
            <a:ext cx="3244096" cy="4319800"/>
          </a:xfrm>
        </p:spPr>
        <p:txBody>
          <a:bodyPr/>
          <a:lstStyle>
            <a:lvl1pPr marL="0" indent="0">
              <a:buNone/>
              <a:defRPr sz="1760"/>
            </a:lvl1pPr>
            <a:lvl2pPr marL="502920" indent="0">
              <a:buNone/>
              <a:defRPr sz="1540"/>
            </a:lvl2pPr>
            <a:lvl3pPr marL="1005840" indent="0">
              <a:buNone/>
              <a:defRPr sz="1320"/>
            </a:lvl3pPr>
            <a:lvl4pPr marL="1508760" indent="0">
              <a:buNone/>
              <a:defRPr sz="1100"/>
            </a:lvl4pPr>
            <a:lvl5pPr marL="2011680" indent="0">
              <a:buNone/>
              <a:defRPr sz="1100"/>
            </a:lvl5pPr>
            <a:lvl6pPr marL="2514600" indent="0">
              <a:buNone/>
              <a:defRPr sz="1100"/>
            </a:lvl6pPr>
            <a:lvl7pPr marL="3017520" indent="0">
              <a:buNone/>
              <a:defRPr sz="1100"/>
            </a:lvl7pPr>
            <a:lvl8pPr marL="3520440" indent="0">
              <a:buNone/>
              <a:defRPr sz="1100"/>
            </a:lvl8pPr>
            <a:lvl9pPr marL="4023360" indent="0">
              <a:buNone/>
              <a:defRPr sz="1100"/>
            </a:lvl9pPr>
          </a:lstStyle>
          <a:p>
            <a:pPr lvl="0"/>
            <a:r>
              <a:rPr lang="en-US"/>
              <a:t>Click to edit Master text styles</a:t>
            </a:r>
          </a:p>
        </p:txBody>
      </p:sp>
      <p:sp>
        <p:nvSpPr>
          <p:cNvPr id="5" name="Date Placeholder 4"/>
          <p:cNvSpPr>
            <a:spLocks noGrp="1"/>
          </p:cNvSpPr>
          <p:nvPr>
            <p:ph type="dt" sz="half" idx="10"/>
          </p:nvPr>
        </p:nvSpPr>
        <p:spPr/>
        <p:txBody>
          <a:bodyPr/>
          <a:lstStyle/>
          <a:p>
            <a:fld id="{BB39D1CC-B575-49C2-A863-E4CB23E503F1}" type="datetimeFigureOut">
              <a:rPr lang="en-US" smtClean="0"/>
              <a:t>10/4/2022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195403D-CDE1-4D5A-9300-CEF3C4EB58C6}" type="slidenum">
              <a:rPr lang="en-US" smtClean="0"/>
              <a:t>‹#›</a:t>
            </a:fld>
            <a:endParaRPr lang="en-US"/>
          </a:p>
        </p:txBody>
      </p:sp>
    </p:spTree>
    <p:extLst>
      <p:ext uri="{BB962C8B-B14F-4D97-AF65-F5344CB8AC3E}">
        <p14:creationId xmlns:p14="http://schemas.microsoft.com/office/powerpoint/2010/main" val="38174017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92825" y="518160"/>
            <a:ext cx="3244096" cy="1813560"/>
          </a:xfrm>
        </p:spPr>
        <p:txBody>
          <a:bodyPr anchor="b"/>
          <a:lstStyle>
            <a:lvl1pPr>
              <a:defRPr sz="3520"/>
            </a:lvl1pPr>
          </a:lstStyle>
          <a:p>
            <a:r>
              <a:rPr lang="en-US"/>
              <a:t>Click to edit Master title style</a:t>
            </a:r>
            <a:endParaRPr lang="en-US" dirty="0"/>
          </a:p>
        </p:txBody>
      </p:sp>
      <p:sp>
        <p:nvSpPr>
          <p:cNvPr id="3" name="Picture Placeholder 2"/>
          <p:cNvSpPr>
            <a:spLocks noGrp="1" noChangeAspect="1"/>
          </p:cNvSpPr>
          <p:nvPr>
            <p:ph type="pic" idx="1"/>
          </p:nvPr>
        </p:nvSpPr>
        <p:spPr>
          <a:xfrm>
            <a:off x="4276130" y="1119083"/>
            <a:ext cx="5092065" cy="5523442"/>
          </a:xfrm>
        </p:spPr>
        <p:txBody>
          <a:bodyPr anchor="t"/>
          <a:lstStyle>
            <a:lvl1pPr marL="0" indent="0">
              <a:buNone/>
              <a:defRPr sz="3520"/>
            </a:lvl1pPr>
            <a:lvl2pPr marL="502920" indent="0">
              <a:buNone/>
              <a:defRPr sz="3080"/>
            </a:lvl2pPr>
            <a:lvl3pPr marL="1005840" indent="0">
              <a:buNone/>
              <a:defRPr sz="2640"/>
            </a:lvl3pPr>
            <a:lvl4pPr marL="1508760" indent="0">
              <a:buNone/>
              <a:defRPr sz="2200"/>
            </a:lvl4pPr>
            <a:lvl5pPr marL="2011680" indent="0">
              <a:buNone/>
              <a:defRPr sz="2200"/>
            </a:lvl5pPr>
            <a:lvl6pPr marL="2514600" indent="0">
              <a:buNone/>
              <a:defRPr sz="2200"/>
            </a:lvl6pPr>
            <a:lvl7pPr marL="3017520" indent="0">
              <a:buNone/>
              <a:defRPr sz="2200"/>
            </a:lvl7pPr>
            <a:lvl8pPr marL="3520440" indent="0">
              <a:buNone/>
              <a:defRPr sz="2200"/>
            </a:lvl8pPr>
            <a:lvl9pPr marL="4023360" indent="0">
              <a:buNone/>
              <a:defRPr sz="2200"/>
            </a:lvl9pPr>
          </a:lstStyle>
          <a:p>
            <a:r>
              <a:rPr lang="en-US"/>
              <a:t>Click icon to add picture</a:t>
            </a:r>
            <a:endParaRPr lang="en-US" dirty="0"/>
          </a:p>
        </p:txBody>
      </p:sp>
      <p:sp>
        <p:nvSpPr>
          <p:cNvPr id="4" name="Text Placeholder 3"/>
          <p:cNvSpPr>
            <a:spLocks noGrp="1"/>
          </p:cNvSpPr>
          <p:nvPr>
            <p:ph type="body" sz="half" idx="2"/>
          </p:nvPr>
        </p:nvSpPr>
        <p:spPr>
          <a:xfrm>
            <a:off x="692825" y="2331720"/>
            <a:ext cx="3244096" cy="4319800"/>
          </a:xfrm>
        </p:spPr>
        <p:txBody>
          <a:bodyPr/>
          <a:lstStyle>
            <a:lvl1pPr marL="0" indent="0">
              <a:buNone/>
              <a:defRPr sz="1760"/>
            </a:lvl1pPr>
            <a:lvl2pPr marL="502920" indent="0">
              <a:buNone/>
              <a:defRPr sz="1540"/>
            </a:lvl2pPr>
            <a:lvl3pPr marL="1005840" indent="0">
              <a:buNone/>
              <a:defRPr sz="1320"/>
            </a:lvl3pPr>
            <a:lvl4pPr marL="1508760" indent="0">
              <a:buNone/>
              <a:defRPr sz="1100"/>
            </a:lvl4pPr>
            <a:lvl5pPr marL="2011680" indent="0">
              <a:buNone/>
              <a:defRPr sz="1100"/>
            </a:lvl5pPr>
            <a:lvl6pPr marL="2514600" indent="0">
              <a:buNone/>
              <a:defRPr sz="1100"/>
            </a:lvl6pPr>
            <a:lvl7pPr marL="3017520" indent="0">
              <a:buNone/>
              <a:defRPr sz="1100"/>
            </a:lvl7pPr>
            <a:lvl8pPr marL="3520440" indent="0">
              <a:buNone/>
              <a:defRPr sz="1100"/>
            </a:lvl8pPr>
            <a:lvl9pPr marL="4023360" indent="0">
              <a:buNone/>
              <a:defRPr sz="1100"/>
            </a:lvl9pPr>
          </a:lstStyle>
          <a:p>
            <a:pPr lvl="0"/>
            <a:r>
              <a:rPr lang="en-US"/>
              <a:t>Click to edit Master text styles</a:t>
            </a:r>
          </a:p>
        </p:txBody>
      </p:sp>
      <p:sp>
        <p:nvSpPr>
          <p:cNvPr id="5" name="Date Placeholder 4"/>
          <p:cNvSpPr>
            <a:spLocks noGrp="1"/>
          </p:cNvSpPr>
          <p:nvPr>
            <p:ph type="dt" sz="half" idx="10"/>
          </p:nvPr>
        </p:nvSpPr>
        <p:spPr/>
        <p:txBody>
          <a:bodyPr/>
          <a:lstStyle/>
          <a:p>
            <a:fld id="{BB39D1CC-B575-49C2-A863-E4CB23E503F1}" type="datetimeFigureOut">
              <a:rPr lang="en-US" smtClean="0"/>
              <a:t>10/4/2022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195403D-CDE1-4D5A-9300-CEF3C4EB58C6}" type="slidenum">
              <a:rPr lang="en-US" smtClean="0"/>
              <a:t>‹#›</a:t>
            </a:fld>
            <a:endParaRPr lang="en-US"/>
          </a:p>
        </p:txBody>
      </p:sp>
    </p:spTree>
    <p:extLst>
      <p:ext uri="{BB962C8B-B14F-4D97-AF65-F5344CB8AC3E}">
        <p14:creationId xmlns:p14="http://schemas.microsoft.com/office/powerpoint/2010/main" val="30136386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91515" y="413810"/>
            <a:ext cx="8675370" cy="1502305"/>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91515" y="2069042"/>
            <a:ext cx="8675370" cy="493151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91515" y="7203865"/>
            <a:ext cx="2263140" cy="413808"/>
          </a:xfrm>
          <a:prstGeom prst="rect">
            <a:avLst/>
          </a:prstGeom>
        </p:spPr>
        <p:txBody>
          <a:bodyPr vert="horz" lIns="91440" tIns="45720" rIns="91440" bIns="45720" rtlCol="0" anchor="ctr"/>
          <a:lstStyle>
            <a:lvl1pPr algn="l">
              <a:defRPr sz="1320">
                <a:solidFill>
                  <a:schemeClr val="tx1">
                    <a:tint val="75000"/>
                  </a:schemeClr>
                </a:solidFill>
              </a:defRPr>
            </a:lvl1pPr>
          </a:lstStyle>
          <a:p>
            <a:fld id="{BB39D1CC-B575-49C2-A863-E4CB23E503F1}" type="datetimeFigureOut">
              <a:rPr lang="en-US" smtClean="0"/>
              <a:t>10/4/2022</a:t>
            </a:fld>
            <a:endParaRPr lang="en-US"/>
          </a:p>
        </p:txBody>
      </p:sp>
      <p:sp>
        <p:nvSpPr>
          <p:cNvPr id="5" name="Footer Placeholder 4"/>
          <p:cNvSpPr>
            <a:spLocks noGrp="1"/>
          </p:cNvSpPr>
          <p:nvPr>
            <p:ph type="ftr" sz="quarter" idx="3"/>
          </p:nvPr>
        </p:nvSpPr>
        <p:spPr>
          <a:xfrm>
            <a:off x="3331845" y="7203865"/>
            <a:ext cx="3394710" cy="413808"/>
          </a:xfrm>
          <a:prstGeom prst="rect">
            <a:avLst/>
          </a:prstGeom>
        </p:spPr>
        <p:txBody>
          <a:bodyPr vert="horz" lIns="91440" tIns="45720" rIns="91440" bIns="45720" rtlCol="0" anchor="ctr"/>
          <a:lstStyle>
            <a:lvl1pPr algn="ctr">
              <a:defRPr sz="132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7103745" y="7203865"/>
            <a:ext cx="2263140" cy="413808"/>
          </a:xfrm>
          <a:prstGeom prst="rect">
            <a:avLst/>
          </a:prstGeom>
        </p:spPr>
        <p:txBody>
          <a:bodyPr vert="horz" lIns="91440" tIns="45720" rIns="91440" bIns="45720" rtlCol="0" anchor="ctr"/>
          <a:lstStyle>
            <a:lvl1pPr algn="r">
              <a:defRPr sz="1320">
                <a:solidFill>
                  <a:schemeClr val="tx1">
                    <a:tint val="75000"/>
                  </a:schemeClr>
                </a:solidFill>
              </a:defRPr>
            </a:lvl1pPr>
          </a:lstStyle>
          <a:p>
            <a:fld id="{4195403D-CDE1-4D5A-9300-CEF3C4EB58C6}" type="slidenum">
              <a:rPr lang="en-US" smtClean="0"/>
              <a:t>‹#›</a:t>
            </a:fld>
            <a:endParaRPr lang="en-US"/>
          </a:p>
        </p:txBody>
      </p:sp>
    </p:spTree>
    <p:extLst>
      <p:ext uri="{BB962C8B-B14F-4D97-AF65-F5344CB8AC3E}">
        <p14:creationId xmlns:p14="http://schemas.microsoft.com/office/powerpoint/2010/main" val="26242621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1005840" rtl="0" eaLnBrk="1" latinLnBrk="0" hangingPunct="1">
        <a:lnSpc>
          <a:spcPct val="90000"/>
        </a:lnSpc>
        <a:spcBef>
          <a:spcPct val="0"/>
        </a:spcBef>
        <a:buNone/>
        <a:defRPr sz="4840" kern="1200">
          <a:solidFill>
            <a:schemeClr val="tx1"/>
          </a:solidFill>
          <a:latin typeface="+mj-lt"/>
          <a:ea typeface="+mj-ea"/>
          <a:cs typeface="+mj-cs"/>
        </a:defRPr>
      </a:lvl1pPr>
    </p:titleStyle>
    <p:bodyStyle>
      <a:lvl1pPr marL="251460" indent="-251460" algn="l" defTabSz="1005840" rtl="0" eaLnBrk="1" latinLnBrk="0" hangingPunct="1">
        <a:lnSpc>
          <a:spcPct val="90000"/>
        </a:lnSpc>
        <a:spcBef>
          <a:spcPts val="1100"/>
        </a:spcBef>
        <a:buFont typeface="Arial" panose="020B0604020202020204" pitchFamily="34" charset="0"/>
        <a:buChar char="•"/>
        <a:defRPr sz="3080" kern="1200">
          <a:solidFill>
            <a:schemeClr val="tx1"/>
          </a:solidFill>
          <a:latin typeface="+mn-lt"/>
          <a:ea typeface="+mn-ea"/>
          <a:cs typeface="+mn-cs"/>
        </a:defRPr>
      </a:lvl1pPr>
      <a:lvl2pPr marL="754380" indent="-251460" algn="l" defTabSz="1005840" rtl="0" eaLnBrk="1" latinLnBrk="0" hangingPunct="1">
        <a:lnSpc>
          <a:spcPct val="90000"/>
        </a:lnSpc>
        <a:spcBef>
          <a:spcPts val="550"/>
        </a:spcBef>
        <a:buFont typeface="Arial" panose="020B0604020202020204" pitchFamily="34" charset="0"/>
        <a:buChar char="•"/>
        <a:defRPr sz="2640" kern="1200">
          <a:solidFill>
            <a:schemeClr val="tx1"/>
          </a:solidFill>
          <a:latin typeface="+mn-lt"/>
          <a:ea typeface="+mn-ea"/>
          <a:cs typeface="+mn-cs"/>
        </a:defRPr>
      </a:lvl2pPr>
      <a:lvl3pPr marL="1257300" indent="-251460" algn="l" defTabSz="1005840" rtl="0" eaLnBrk="1" latinLnBrk="0" hangingPunct="1">
        <a:lnSpc>
          <a:spcPct val="90000"/>
        </a:lnSpc>
        <a:spcBef>
          <a:spcPts val="550"/>
        </a:spcBef>
        <a:buFont typeface="Arial" panose="020B0604020202020204" pitchFamily="34" charset="0"/>
        <a:buChar char="•"/>
        <a:defRPr sz="2200" kern="1200">
          <a:solidFill>
            <a:schemeClr val="tx1"/>
          </a:solidFill>
          <a:latin typeface="+mn-lt"/>
          <a:ea typeface="+mn-ea"/>
          <a:cs typeface="+mn-cs"/>
        </a:defRPr>
      </a:lvl3pPr>
      <a:lvl4pPr marL="176022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4pPr>
      <a:lvl5pPr marL="226314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5pPr>
      <a:lvl6pPr marL="276606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6pPr>
      <a:lvl7pPr marL="326898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7pPr>
      <a:lvl8pPr marL="377190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8pPr>
      <a:lvl9pPr marL="427482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9pPr>
    </p:bodyStyle>
    <p:otherStyle>
      <a:defPPr>
        <a:defRPr lang="en-US"/>
      </a:defPPr>
      <a:lvl1pPr marL="0" algn="l" defTabSz="1005840" rtl="0" eaLnBrk="1" latinLnBrk="0" hangingPunct="1">
        <a:defRPr sz="1980" kern="1200">
          <a:solidFill>
            <a:schemeClr val="tx1"/>
          </a:solidFill>
          <a:latin typeface="+mn-lt"/>
          <a:ea typeface="+mn-ea"/>
          <a:cs typeface="+mn-cs"/>
        </a:defRPr>
      </a:lvl1pPr>
      <a:lvl2pPr marL="502920" algn="l" defTabSz="1005840" rtl="0" eaLnBrk="1" latinLnBrk="0" hangingPunct="1">
        <a:defRPr sz="1980" kern="1200">
          <a:solidFill>
            <a:schemeClr val="tx1"/>
          </a:solidFill>
          <a:latin typeface="+mn-lt"/>
          <a:ea typeface="+mn-ea"/>
          <a:cs typeface="+mn-cs"/>
        </a:defRPr>
      </a:lvl2pPr>
      <a:lvl3pPr marL="1005840" algn="l" defTabSz="1005840" rtl="0" eaLnBrk="1" latinLnBrk="0" hangingPunct="1">
        <a:defRPr sz="1980" kern="1200">
          <a:solidFill>
            <a:schemeClr val="tx1"/>
          </a:solidFill>
          <a:latin typeface="+mn-lt"/>
          <a:ea typeface="+mn-ea"/>
          <a:cs typeface="+mn-cs"/>
        </a:defRPr>
      </a:lvl3pPr>
      <a:lvl4pPr marL="1508760" algn="l" defTabSz="1005840" rtl="0" eaLnBrk="1" latinLnBrk="0" hangingPunct="1">
        <a:defRPr sz="1980" kern="1200">
          <a:solidFill>
            <a:schemeClr val="tx1"/>
          </a:solidFill>
          <a:latin typeface="+mn-lt"/>
          <a:ea typeface="+mn-ea"/>
          <a:cs typeface="+mn-cs"/>
        </a:defRPr>
      </a:lvl4pPr>
      <a:lvl5pPr marL="2011680" algn="l" defTabSz="1005840" rtl="0" eaLnBrk="1" latinLnBrk="0" hangingPunct="1">
        <a:defRPr sz="1980" kern="1200">
          <a:solidFill>
            <a:schemeClr val="tx1"/>
          </a:solidFill>
          <a:latin typeface="+mn-lt"/>
          <a:ea typeface="+mn-ea"/>
          <a:cs typeface="+mn-cs"/>
        </a:defRPr>
      </a:lvl5pPr>
      <a:lvl6pPr marL="2514600" algn="l" defTabSz="1005840" rtl="0" eaLnBrk="1" latinLnBrk="0" hangingPunct="1">
        <a:defRPr sz="1980" kern="1200">
          <a:solidFill>
            <a:schemeClr val="tx1"/>
          </a:solidFill>
          <a:latin typeface="+mn-lt"/>
          <a:ea typeface="+mn-ea"/>
          <a:cs typeface="+mn-cs"/>
        </a:defRPr>
      </a:lvl6pPr>
      <a:lvl7pPr marL="3017520" algn="l" defTabSz="1005840" rtl="0" eaLnBrk="1" latinLnBrk="0" hangingPunct="1">
        <a:defRPr sz="1980" kern="1200">
          <a:solidFill>
            <a:schemeClr val="tx1"/>
          </a:solidFill>
          <a:latin typeface="+mn-lt"/>
          <a:ea typeface="+mn-ea"/>
          <a:cs typeface="+mn-cs"/>
        </a:defRPr>
      </a:lvl7pPr>
      <a:lvl8pPr marL="3520440" algn="l" defTabSz="1005840" rtl="0" eaLnBrk="1" latinLnBrk="0" hangingPunct="1">
        <a:defRPr sz="1980" kern="1200">
          <a:solidFill>
            <a:schemeClr val="tx1"/>
          </a:solidFill>
          <a:latin typeface="+mn-lt"/>
          <a:ea typeface="+mn-ea"/>
          <a:cs typeface="+mn-cs"/>
        </a:defRPr>
      </a:lvl8pPr>
      <a:lvl9pPr marL="4023360" algn="l" defTabSz="1005840" rtl="0" eaLnBrk="1" latinLnBrk="0" hangingPunct="1">
        <a:defRPr sz="198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communities.qld.gov.au/" TargetMode="External"/><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8CADC580-D15A-42AC-857A-AE5C902CE668}"/>
              </a:ext>
            </a:extLst>
          </p:cNvPr>
          <p:cNvSpPr txBox="1"/>
          <p:nvPr/>
        </p:nvSpPr>
        <p:spPr>
          <a:xfrm>
            <a:off x="2072355" y="501776"/>
            <a:ext cx="5759865" cy="1754326"/>
          </a:xfrm>
          <a:prstGeom prst="rect">
            <a:avLst/>
          </a:prstGeom>
          <a:noFill/>
          <a:ln>
            <a:noFill/>
          </a:ln>
        </p:spPr>
        <p:style>
          <a:lnRef idx="0">
            <a:scrgbClr r="0" g="0" b="0"/>
          </a:lnRef>
          <a:fillRef idx="0">
            <a:scrgbClr r="0" g="0" b="0"/>
          </a:fillRef>
          <a:effectRef idx="0">
            <a:scrgbClr r="0" g="0" b="0"/>
          </a:effectRef>
          <a:fontRef idx="minor">
            <a:schemeClr val="dk1"/>
          </a:fontRef>
        </p:style>
        <p:txBody>
          <a:bodyPr wrap="square" rtlCol="0">
            <a:spAutoFit/>
          </a:bodyPr>
          <a:lstStyle/>
          <a:p>
            <a:pPr algn="ctr"/>
            <a:endParaRPr lang="en-US" dirty="0"/>
          </a:p>
          <a:p>
            <a:pPr algn="ctr"/>
            <a:r>
              <a:rPr lang="en-US" sz="2400" b="1" dirty="0"/>
              <a:t>Community Responsive Mini Grant </a:t>
            </a:r>
          </a:p>
          <a:p>
            <a:pPr algn="ctr"/>
            <a:r>
              <a:rPr lang="en-US" sz="2400" b="1" dirty="0"/>
              <a:t>Application Questions</a:t>
            </a:r>
          </a:p>
          <a:p>
            <a:pPr algn="ctr"/>
            <a:r>
              <a:rPr lang="en-US" sz="2400" dirty="0"/>
              <a:t>(for reference only)</a:t>
            </a:r>
          </a:p>
          <a:p>
            <a:pPr algn="ctr"/>
            <a:endParaRPr lang="en-US" dirty="0"/>
          </a:p>
        </p:txBody>
      </p:sp>
      <p:sp>
        <p:nvSpPr>
          <p:cNvPr id="3" name="Rectangle 2">
            <a:extLst>
              <a:ext uri="{FF2B5EF4-FFF2-40B4-BE49-F238E27FC236}">
                <a16:creationId xmlns:a16="http://schemas.microsoft.com/office/drawing/2014/main" id="{906596E1-431E-4650-A29A-681DC26FE102}"/>
              </a:ext>
            </a:extLst>
          </p:cNvPr>
          <p:cNvSpPr/>
          <p:nvPr/>
        </p:nvSpPr>
        <p:spPr>
          <a:xfrm>
            <a:off x="1909985" y="2444097"/>
            <a:ext cx="6238429" cy="2127903"/>
          </a:xfrm>
          <a:prstGeom prst="rect">
            <a:avLst/>
          </a:prstGeom>
          <a:solidFill>
            <a:srgbClr val="F8F7F2"/>
          </a:solidFill>
          <a:ln w="28575">
            <a:solidFill>
              <a:schemeClr val="accent6">
                <a:lumMod val="75000"/>
              </a:schemeClr>
            </a:solidFill>
          </a:ln>
        </p:spPr>
        <p:style>
          <a:lnRef idx="1">
            <a:schemeClr val="accent6"/>
          </a:lnRef>
          <a:fillRef idx="2">
            <a:schemeClr val="accent6"/>
          </a:fillRef>
          <a:effectRef idx="1">
            <a:schemeClr val="accent6"/>
          </a:effectRef>
          <a:fontRef idx="minor">
            <a:schemeClr val="dk1"/>
          </a:fontRef>
        </p:style>
        <p:txBody>
          <a:bodyPr rtlCol="0" anchor="ctr"/>
          <a:lstStyle/>
          <a:p>
            <a:pPr algn="ctr"/>
            <a:r>
              <a:rPr lang="en-US" sz="2800" dirty="0">
                <a:cs typeface="Arial" panose="020B0604020202020204" pitchFamily="34" charset="0"/>
              </a:rPr>
              <a:t>Second Application Period </a:t>
            </a:r>
            <a:endParaRPr lang="en-US" dirty="0">
              <a:cs typeface="Arial" panose="020B0604020202020204" pitchFamily="34" charset="0"/>
            </a:endParaRPr>
          </a:p>
          <a:p>
            <a:pPr algn="ctr"/>
            <a:r>
              <a:rPr lang="en-US" sz="2000" dirty="0">
                <a:cs typeface="Arial" panose="020B0604020202020204" pitchFamily="34" charset="0"/>
              </a:rPr>
              <a:t>Second Application Period will be available</a:t>
            </a:r>
          </a:p>
          <a:p>
            <a:pPr algn="ctr"/>
            <a:r>
              <a:rPr lang="en-US" sz="2000" dirty="0">
                <a:cs typeface="Arial" panose="020B0604020202020204" pitchFamily="34" charset="0"/>
              </a:rPr>
              <a:t>October 2022 for activities occurring </a:t>
            </a:r>
          </a:p>
          <a:p>
            <a:pPr algn="ctr"/>
            <a:r>
              <a:rPr lang="en-US" sz="2000" dirty="0">
                <a:cs typeface="Arial" panose="020B0604020202020204" pitchFamily="34" charset="0"/>
              </a:rPr>
              <a:t>January 2023 – June 2023. </a:t>
            </a:r>
          </a:p>
          <a:p>
            <a:pPr algn="ctr"/>
            <a:endParaRPr lang="en-US" sz="2000" dirty="0">
              <a:solidFill>
                <a:schemeClr val="accent2">
                  <a:lumMod val="75000"/>
                </a:schemeClr>
              </a:solidFill>
              <a:cs typeface="Arial" panose="020B0604020202020204" pitchFamily="34" charset="0"/>
            </a:endParaRPr>
          </a:p>
          <a:p>
            <a:pPr algn="ctr"/>
            <a:r>
              <a:rPr lang="en-US" sz="1400" dirty="0">
                <a:solidFill>
                  <a:schemeClr val="accent2">
                    <a:lumMod val="75000"/>
                  </a:schemeClr>
                </a:solidFill>
                <a:cs typeface="Arial" panose="020B0604020202020204" pitchFamily="34" charset="0"/>
              </a:rPr>
              <a:t>Opportunities for more funding will be available in the second application period for activities in January 2023 – June 2023.</a:t>
            </a:r>
            <a:endParaRPr lang="en-US" sz="2000" dirty="0">
              <a:solidFill>
                <a:schemeClr val="accent2">
                  <a:lumMod val="75000"/>
                </a:schemeClr>
              </a:solidFill>
            </a:endParaRPr>
          </a:p>
        </p:txBody>
      </p:sp>
      <p:pic>
        <p:nvPicPr>
          <p:cNvPr id="8" name="Picture 7" descr="A picture containing text, clipart&#10;&#10;Description automatically generated">
            <a:extLst>
              <a:ext uri="{FF2B5EF4-FFF2-40B4-BE49-F238E27FC236}">
                <a16:creationId xmlns:a16="http://schemas.microsoft.com/office/drawing/2014/main" id="{2BB696FF-2849-4922-B128-08526F32DEA3}"/>
              </a:ext>
            </a:extLst>
          </p:cNvPr>
          <p:cNvPicPr>
            <a:picLocks noChangeAspect="1"/>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0" y="4856922"/>
            <a:ext cx="10058400" cy="2915478"/>
          </a:xfrm>
          <a:prstGeom prst="rect">
            <a:avLst/>
          </a:prstGeom>
        </p:spPr>
      </p:pic>
      <p:cxnSp>
        <p:nvCxnSpPr>
          <p:cNvPr id="5" name="Straight Connector 4">
            <a:extLst>
              <a:ext uri="{FF2B5EF4-FFF2-40B4-BE49-F238E27FC236}">
                <a16:creationId xmlns:a16="http://schemas.microsoft.com/office/drawing/2014/main" id="{591CCCBD-CC04-42EA-811C-63464E542686}"/>
              </a:ext>
            </a:extLst>
          </p:cNvPr>
          <p:cNvCxnSpPr>
            <a:cxnSpLocks/>
          </p:cNvCxnSpPr>
          <p:nvPr/>
        </p:nvCxnSpPr>
        <p:spPr>
          <a:xfrm>
            <a:off x="2333625" y="3886200"/>
            <a:ext cx="5200650" cy="0"/>
          </a:xfrm>
          <a:prstGeom prst="line">
            <a:avLst/>
          </a:prstGeom>
          <a:ln w="9525" cap="flat" cmpd="sng" algn="ctr">
            <a:solidFill>
              <a:schemeClr val="accent6"/>
            </a:solidFill>
            <a:prstDash val="solid"/>
            <a:round/>
            <a:headEnd type="arrow" w="med" len="med"/>
            <a:tailEnd type="arrow" w="med" len="med"/>
          </a:ln>
        </p:spPr>
        <p:style>
          <a:lnRef idx="0">
            <a:scrgbClr r="0" g="0" b="0"/>
          </a:lnRef>
          <a:fillRef idx="0">
            <a:scrgbClr r="0" g="0" b="0"/>
          </a:fillRef>
          <a:effectRef idx="0">
            <a:scrgbClr r="0" g="0" b="0"/>
          </a:effectRef>
          <a:fontRef idx="minor">
            <a:schemeClr val="tx1"/>
          </a:fontRef>
        </p:style>
      </p:cxnSp>
    </p:spTree>
    <p:extLst>
      <p:ext uri="{BB962C8B-B14F-4D97-AF65-F5344CB8AC3E}">
        <p14:creationId xmlns:p14="http://schemas.microsoft.com/office/powerpoint/2010/main" val="177456657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5A5D8859-6A02-4CD7-87C9-9A6697CCC840}"/>
              </a:ext>
            </a:extLst>
          </p:cNvPr>
          <p:cNvSpPr txBox="1"/>
          <p:nvPr/>
        </p:nvSpPr>
        <p:spPr>
          <a:xfrm>
            <a:off x="5295367" y="1079883"/>
            <a:ext cx="4402863" cy="3354765"/>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algn="ctr"/>
            <a:r>
              <a:rPr lang="en-US" sz="3600" dirty="0"/>
              <a:t>PHASE 2</a:t>
            </a:r>
          </a:p>
          <a:p>
            <a:pPr algn="ctr"/>
            <a:r>
              <a:rPr lang="en-US" sz="2000" dirty="0"/>
              <a:t>Application Selection Process</a:t>
            </a:r>
          </a:p>
          <a:p>
            <a:pPr marL="342900" indent="-342900">
              <a:buAutoNum type="arabicPeriod"/>
            </a:pPr>
            <a:r>
              <a:rPr lang="en-US" sz="1300" dirty="0"/>
              <a:t>First 5 Solano reviews and scores application.</a:t>
            </a:r>
          </a:p>
          <a:p>
            <a:pPr marL="342900" indent="-342900">
              <a:buAutoNum type="arabicPeriod"/>
            </a:pPr>
            <a:r>
              <a:rPr lang="en-US" sz="1300" dirty="0"/>
              <a:t>Applications that are not selected in the first period  have the option to be reconsidered for the next application period if: </a:t>
            </a:r>
            <a:r>
              <a:rPr lang="en-US" sz="1300" b="1" dirty="0">
                <a:solidFill>
                  <a:srgbClr val="FF0000"/>
                </a:solidFill>
              </a:rPr>
              <a:t>NOT AVAILABLE FOR SECOND PERIOD</a:t>
            </a:r>
          </a:p>
          <a:p>
            <a:pPr marL="742950" lvl="1" indent="-285750">
              <a:buFont typeface="Arial" panose="020B0604020202020204" pitchFamily="34" charset="0"/>
              <a:buChar char="•"/>
            </a:pPr>
            <a:r>
              <a:rPr lang="en-US" sz="1300" dirty="0">
                <a:solidFill>
                  <a:srgbClr val="FF0000"/>
                </a:solidFill>
              </a:rPr>
              <a:t>Applicant selects the reconsideration option on the application</a:t>
            </a:r>
          </a:p>
          <a:p>
            <a:pPr marL="742950" lvl="1" indent="-285750">
              <a:buFont typeface="Arial" panose="020B0604020202020204" pitchFamily="34" charset="0"/>
              <a:buChar char="•"/>
            </a:pPr>
            <a:r>
              <a:rPr lang="en-US" sz="1300" dirty="0">
                <a:solidFill>
                  <a:srgbClr val="FF0000"/>
                </a:solidFill>
              </a:rPr>
              <a:t>Applicant scores 40 points and above </a:t>
            </a:r>
          </a:p>
          <a:p>
            <a:pPr marL="742950" lvl="1" indent="-285750">
              <a:buFont typeface="Arial" panose="020B0604020202020204" pitchFamily="34" charset="0"/>
              <a:buChar char="•"/>
            </a:pPr>
            <a:r>
              <a:rPr lang="en-US" sz="1300" dirty="0">
                <a:solidFill>
                  <a:srgbClr val="FF0000"/>
                </a:solidFill>
              </a:rPr>
              <a:t>Applicant’s event is not time sensitive</a:t>
            </a:r>
          </a:p>
          <a:p>
            <a:pPr marL="342900" indent="-342900">
              <a:buAutoNum type="arabicPeriod"/>
            </a:pPr>
            <a:r>
              <a:rPr lang="en-US" sz="1300" dirty="0"/>
              <a:t>Applicants who are selected will be notified via email with award letter.  </a:t>
            </a:r>
          </a:p>
          <a:p>
            <a:pPr marL="342900" indent="-342900">
              <a:buAutoNum type="arabicPeriod"/>
            </a:pPr>
            <a:r>
              <a:rPr lang="en-US" sz="1300" dirty="0"/>
              <a:t>Applicants not selected and/or not selected and  meet reconsideration criteria will be notified via email. </a:t>
            </a:r>
          </a:p>
        </p:txBody>
      </p:sp>
      <p:sp>
        <p:nvSpPr>
          <p:cNvPr id="3" name="TextBox 2">
            <a:extLst>
              <a:ext uri="{FF2B5EF4-FFF2-40B4-BE49-F238E27FC236}">
                <a16:creationId xmlns:a16="http://schemas.microsoft.com/office/drawing/2014/main" id="{863DFB5B-0A3A-4C86-987C-FD4DAE79544C}"/>
              </a:ext>
            </a:extLst>
          </p:cNvPr>
          <p:cNvSpPr txBox="1"/>
          <p:nvPr/>
        </p:nvSpPr>
        <p:spPr>
          <a:xfrm>
            <a:off x="360170" y="1079883"/>
            <a:ext cx="4606183" cy="2275142"/>
          </a:xfrm>
          <a:prstGeom prst="rect">
            <a:avLst/>
          </a:prstGeom>
        </p:spPr>
        <p:style>
          <a:lnRef idx="1">
            <a:schemeClr val="accent1"/>
          </a:lnRef>
          <a:fillRef idx="2">
            <a:schemeClr val="accent1"/>
          </a:fillRef>
          <a:effectRef idx="1">
            <a:schemeClr val="accent1"/>
          </a:effectRef>
          <a:fontRef idx="minor">
            <a:schemeClr val="dk1"/>
          </a:fontRef>
        </p:style>
        <p:txBody>
          <a:bodyPr wrap="square" rtlCol="0">
            <a:noAutofit/>
          </a:bodyPr>
          <a:lstStyle/>
          <a:p>
            <a:pPr algn="ctr"/>
            <a:r>
              <a:rPr lang="en-US" sz="3600" dirty="0"/>
              <a:t>PHASE 1 Complete</a:t>
            </a:r>
          </a:p>
          <a:p>
            <a:pPr algn="ctr"/>
            <a:r>
              <a:rPr lang="en-US" sz="2000" dirty="0"/>
              <a:t>Your Application</a:t>
            </a:r>
          </a:p>
          <a:p>
            <a:pPr algn="ctr"/>
            <a:r>
              <a:rPr lang="en-US" sz="2000" dirty="0"/>
              <a:t> has been submitted</a:t>
            </a:r>
          </a:p>
          <a:p>
            <a:pPr marL="342900" indent="-342900">
              <a:buAutoNum type="arabicPeriod"/>
            </a:pPr>
            <a:endParaRPr lang="en-US" sz="1400" dirty="0"/>
          </a:p>
          <a:p>
            <a:pPr marL="342900" indent="-342900">
              <a:buAutoNum type="arabicPeriod"/>
            </a:pPr>
            <a:r>
              <a:rPr lang="en-US" sz="1300" dirty="0"/>
              <a:t>An email confirmation and a copy of the submitted application will be sent to the email used in the application. </a:t>
            </a:r>
          </a:p>
          <a:p>
            <a:pPr marL="342900" indent="-342900">
              <a:buAutoNum type="arabicPeriod"/>
            </a:pPr>
            <a:endParaRPr lang="en-US" sz="1600" dirty="0"/>
          </a:p>
        </p:txBody>
      </p:sp>
      <p:sp>
        <p:nvSpPr>
          <p:cNvPr id="5" name="TextBox 4">
            <a:extLst>
              <a:ext uri="{FF2B5EF4-FFF2-40B4-BE49-F238E27FC236}">
                <a16:creationId xmlns:a16="http://schemas.microsoft.com/office/drawing/2014/main" id="{53FAE754-3E6E-4705-8563-47AC9FFAC2DC}"/>
              </a:ext>
            </a:extLst>
          </p:cNvPr>
          <p:cNvSpPr txBox="1"/>
          <p:nvPr/>
        </p:nvSpPr>
        <p:spPr>
          <a:xfrm>
            <a:off x="156851" y="4704689"/>
            <a:ext cx="4606180" cy="2339102"/>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algn="ctr"/>
            <a:r>
              <a:rPr lang="en-US" sz="3600" dirty="0"/>
              <a:t>PHASE 3 </a:t>
            </a:r>
          </a:p>
          <a:p>
            <a:pPr algn="ctr"/>
            <a:r>
              <a:rPr lang="en-US" sz="2000" dirty="0"/>
              <a:t>Applicant Agreements</a:t>
            </a:r>
          </a:p>
          <a:p>
            <a:pPr marL="342900" indent="-342900">
              <a:buAutoNum type="arabicPeriod"/>
            </a:pPr>
            <a:endParaRPr lang="en-US" sz="1400" dirty="0"/>
          </a:p>
          <a:p>
            <a:pPr marL="342900" indent="-342900">
              <a:buAutoNum type="arabicPeriod"/>
            </a:pPr>
            <a:r>
              <a:rPr lang="en-US" sz="1300" dirty="0"/>
              <a:t>Applicants will be required to complete legal agreement and return to First 5 Solano. </a:t>
            </a:r>
          </a:p>
          <a:p>
            <a:pPr marL="342900" indent="-342900">
              <a:buAutoNum type="arabicPeriod"/>
            </a:pPr>
            <a:r>
              <a:rPr lang="en-US" sz="1300" dirty="0"/>
              <a:t>Applicant may need to submit W9 if applicant is new too First 5 Solano mini grants. </a:t>
            </a:r>
          </a:p>
          <a:p>
            <a:endParaRPr lang="en-US" sz="2000" dirty="0"/>
          </a:p>
        </p:txBody>
      </p:sp>
      <p:sp>
        <p:nvSpPr>
          <p:cNvPr id="6" name="TextBox 5">
            <a:extLst>
              <a:ext uri="{FF2B5EF4-FFF2-40B4-BE49-F238E27FC236}">
                <a16:creationId xmlns:a16="http://schemas.microsoft.com/office/drawing/2014/main" id="{5D42F89F-DF9A-4B39-89BB-F1AA2CD7CB52}"/>
              </a:ext>
            </a:extLst>
          </p:cNvPr>
          <p:cNvSpPr txBox="1"/>
          <p:nvPr/>
        </p:nvSpPr>
        <p:spPr>
          <a:xfrm>
            <a:off x="5295370" y="4662157"/>
            <a:ext cx="4402860" cy="2877711"/>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algn="ctr"/>
            <a:r>
              <a:rPr lang="en-US" sz="3600" dirty="0"/>
              <a:t>PHASE 4 </a:t>
            </a:r>
          </a:p>
          <a:p>
            <a:pPr algn="ctr"/>
            <a:r>
              <a:rPr lang="en-US" sz="2000" dirty="0"/>
              <a:t>Complete Activity and Grant Report </a:t>
            </a:r>
            <a:endParaRPr lang="en-US" sz="1400" dirty="0"/>
          </a:p>
          <a:p>
            <a:endParaRPr lang="en-US" sz="1400" dirty="0"/>
          </a:p>
          <a:p>
            <a:r>
              <a:rPr lang="en-US" sz="1400" dirty="0"/>
              <a:t>1. </a:t>
            </a:r>
            <a:r>
              <a:rPr lang="en-US" sz="1300" dirty="0"/>
              <a:t>Once all required documents are returned and processed, funding will be issued within 14 days.</a:t>
            </a:r>
          </a:p>
          <a:p>
            <a:r>
              <a:rPr lang="en-US" sz="1300" dirty="0"/>
              <a:t>2. Start your Activity!</a:t>
            </a:r>
          </a:p>
          <a:p>
            <a:r>
              <a:rPr lang="en-US" sz="1300" dirty="0"/>
              <a:t>3. After Activity or event is complete. Submit Grant Activity report (can located on website). Report must be submitted no later than 30 days after activity or event ends.    </a:t>
            </a:r>
          </a:p>
          <a:p>
            <a:pPr algn="ctr"/>
            <a:endParaRPr lang="en-US" sz="1600" b="1" dirty="0"/>
          </a:p>
          <a:p>
            <a:pPr algn="ctr"/>
            <a:r>
              <a:rPr lang="en-US" sz="1600" b="1" dirty="0"/>
              <a:t>Congratulations! </a:t>
            </a:r>
          </a:p>
        </p:txBody>
      </p:sp>
      <p:sp>
        <p:nvSpPr>
          <p:cNvPr id="7" name="TextBox 6">
            <a:extLst>
              <a:ext uri="{FF2B5EF4-FFF2-40B4-BE49-F238E27FC236}">
                <a16:creationId xmlns:a16="http://schemas.microsoft.com/office/drawing/2014/main" id="{9B5BE85B-72ED-4DD6-99C7-DCB07AFF5FE5}"/>
              </a:ext>
            </a:extLst>
          </p:cNvPr>
          <p:cNvSpPr txBox="1"/>
          <p:nvPr/>
        </p:nvSpPr>
        <p:spPr>
          <a:xfrm>
            <a:off x="2341548" y="132738"/>
            <a:ext cx="5375303" cy="707886"/>
          </a:xfrm>
          <a:prstGeom prst="rect">
            <a:avLst/>
          </a:prstGeom>
          <a:ln w="28575">
            <a:solidFill>
              <a:schemeClr val="accent5">
                <a:lumMod val="75000"/>
              </a:schemeClr>
            </a:solidFill>
          </a:ln>
        </p:spPr>
        <p:style>
          <a:lnRef idx="2">
            <a:schemeClr val="accent6"/>
          </a:lnRef>
          <a:fillRef idx="1">
            <a:schemeClr val="lt1"/>
          </a:fillRef>
          <a:effectRef idx="0">
            <a:schemeClr val="accent6"/>
          </a:effectRef>
          <a:fontRef idx="minor">
            <a:schemeClr val="dk1"/>
          </a:fontRef>
        </p:style>
        <p:txBody>
          <a:bodyPr wrap="square" rtlCol="0">
            <a:spAutoFit/>
          </a:bodyPr>
          <a:lstStyle/>
          <a:p>
            <a:pPr algn="ctr"/>
            <a:r>
              <a:rPr lang="en-US" sz="2000" dirty="0"/>
              <a:t>Community Responsive Mini Grants</a:t>
            </a:r>
          </a:p>
          <a:p>
            <a:pPr algn="ctr"/>
            <a:r>
              <a:rPr lang="en-US" sz="2000" dirty="0"/>
              <a:t>Application Phases</a:t>
            </a:r>
          </a:p>
        </p:txBody>
      </p:sp>
    </p:spTree>
    <p:extLst>
      <p:ext uri="{BB962C8B-B14F-4D97-AF65-F5344CB8AC3E}">
        <p14:creationId xmlns:p14="http://schemas.microsoft.com/office/powerpoint/2010/main" val="39383578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6" name="Straight Arrow Connector 25">
            <a:extLst>
              <a:ext uri="{FF2B5EF4-FFF2-40B4-BE49-F238E27FC236}">
                <a16:creationId xmlns:a16="http://schemas.microsoft.com/office/drawing/2014/main" id="{C3AE0754-9667-42E1-8FC7-218BB6347687}"/>
              </a:ext>
            </a:extLst>
          </p:cNvPr>
          <p:cNvCxnSpPr/>
          <p:nvPr/>
        </p:nvCxnSpPr>
        <p:spPr>
          <a:xfrm>
            <a:off x="4703200" y="1892264"/>
            <a:ext cx="0" cy="163751"/>
          </a:xfrm>
          <a:prstGeom prst="straightConnector1">
            <a:avLst/>
          </a:prstGeom>
          <a:ln w="28575">
            <a:solidFill>
              <a:schemeClr val="accent6">
                <a:lumMod val="7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4" name="Rectangle: Rounded Corners 3">
            <a:extLst>
              <a:ext uri="{FF2B5EF4-FFF2-40B4-BE49-F238E27FC236}">
                <a16:creationId xmlns:a16="http://schemas.microsoft.com/office/drawing/2014/main" id="{E14CCDC0-29BF-41C4-A86A-FA72DB8EFCDF}"/>
              </a:ext>
            </a:extLst>
          </p:cNvPr>
          <p:cNvSpPr/>
          <p:nvPr/>
        </p:nvSpPr>
        <p:spPr>
          <a:xfrm>
            <a:off x="1330179" y="1858349"/>
            <a:ext cx="6741265" cy="733915"/>
          </a:xfrm>
          <a:prstGeom prst="roundRect">
            <a:avLst/>
          </a:prstGeom>
          <a:ln/>
        </p:spPr>
        <p:style>
          <a:lnRef idx="2">
            <a:schemeClr val="accent4"/>
          </a:lnRef>
          <a:fillRef idx="1">
            <a:schemeClr val="lt1"/>
          </a:fillRef>
          <a:effectRef idx="0">
            <a:schemeClr val="accent4"/>
          </a:effectRef>
          <a:fontRef idx="minor">
            <a:schemeClr val="dk1"/>
          </a:fontRef>
        </p:style>
        <p:txBody>
          <a:bodyPr rot="0" spcFirstLastPara="0" vertOverflow="overflow" horzOverflow="overflow" vert="horz" wrap="square" lIns="75438" tIns="37719" rIns="75438" bIns="37719" numCol="2" spcCol="0" rtlCol="0" fromWordArt="0" anchor="ctr" anchorCtr="0" forceAA="0" compatLnSpc="1">
            <a:prstTxWarp prst="textNoShape">
              <a:avLst/>
            </a:prstTxWarp>
            <a:noAutofit/>
          </a:bodyPr>
          <a:lstStyle/>
          <a:p>
            <a:pPr marL="282895" indent="-282895">
              <a:buFont typeface="+mj-lt"/>
              <a:buAutoNum type="arabicPeriod"/>
            </a:pPr>
            <a:r>
              <a:rPr lang="en-US" sz="1400" b="1" dirty="0"/>
              <a:t>Email</a:t>
            </a:r>
          </a:p>
          <a:p>
            <a:pPr marL="282895" indent="-282895">
              <a:buFont typeface="+mj-lt"/>
              <a:buAutoNum type="arabicPeriod"/>
            </a:pPr>
            <a:r>
              <a:rPr lang="en-US" sz="1400" b="1" dirty="0"/>
              <a:t>First &amp; Last Name </a:t>
            </a:r>
          </a:p>
          <a:p>
            <a:pPr marL="282895" indent="-282895">
              <a:buFont typeface="+mj-lt"/>
              <a:buAutoNum type="arabicPeriod"/>
            </a:pPr>
            <a:r>
              <a:rPr lang="en-US" sz="1400" b="1" dirty="0"/>
              <a:t>Type of Applicant</a:t>
            </a:r>
          </a:p>
          <a:p>
            <a:pPr marL="282895" indent="-282895">
              <a:buFont typeface="+mj-lt"/>
              <a:buAutoNum type="arabicPeriod"/>
            </a:pPr>
            <a:r>
              <a:rPr lang="en-US" sz="1400" b="1" dirty="0"/>
              <a:t>Organization or Business Name</a:t>
            </a:r>
          </a:p>
          <a:p>
            <a:pPr marL="282895" indent="-282895">
              <a:buFont typeface="+mj-lt"/>
              <a:buAutoNum type="arabicPeriod"/>
            </a:pPr>
            <a:r>
              <a:rPr lang="en-US" sz="1400" b="1" dirty="0"/>
              <a:t>Address- Street, City, State, Zip Code</a:t>
            </a:r>
          </a:p>
          <a:p>
            <a:pPr marL="282895" indent="-282895">
              <a:buFont typeface="+mj-lt"/>
              <a:buAutoNum type="arabicPeriod"/>
            </a:pPr>
            <a:r>
              <a:rPr lang="en-US" sz="1400" b="1" dirty="0"/>
              <a:t>Phone Number</a:t>
            </a:r>
          </a:p>
        </p:txBody>
      </p:sp>
      <p:sp>
        <p:nvSpPr>
          <p:cNvPr id="14" name="Rectangle 13">
            <a:extLst>
              <a:ext uri="{FF2B5EF4-FFF2-40B4-BE49-F238E27FC236}">
                <a16:creationId xmlns:a16="http://schemas.microsoft.com/office/drawing/2014/main" id="{9DE42FB6-C633-4D04-A3F0-F59F8CD4610E}"/>
              </a:ext>
            </a:extLst>
          </p:cNvPr>
          <p:cNvSpPr/>
          <p:nvPr/>
        </p:nvSpPr>
        <p:spPr>
          <a:xfrm>
            <a:off x="1673152" y="2987718"/>
            <a:ext cx="6449363" cy="307777"/>
          </a:xfrm>
          <a:prstGeom prst="rect">
            <a:avLst/>
          </a:prstGeom>
          <a:noFill/>
          <a:ln>
            <a:noFill/>
          </a:ln>
        </p:spPr>
        <p:style>
          <a:lnRef idx="0">
            <a:scrgbClr r="0" g="0" b="0"/>
          </a:lnRef>
          <a:fillRef idx="0">
            <a:scrgbClr r="0" g="0" b="0"/>
          </a:fillRef>
          <a:effectRef idx="0">
            <a:scrgbClr r="0" g="0" b="0"/>
          </a:effectRef>
          <a:fontRef idx="minor">
            <a:schemeClr val="dk1"/>
          </a:fontRef>
        </p:style>
        <p:txBody>
          <a:bodyPr wrap="square">
            <a:spAutoFit/>
          </a:bodyPr>
          <a:lstStyle/>
          <a:p>
            <a:pPr algn="ctr"/>
            <a:r>
              <a:rPr lang="en-US" sz="1400" b="1" u="sng" dirty="0"/>
              <a:t>Part 2: What type of activity are you applying  for? </a:t>
            </a:r>
          </a:p>
        </p:txBody>
      </p:sp>
      <p:sp>
        <p:nvSpPr>
          <p:cNvPr id="2" name="TextBox 1">
            <a:extLst>
              <a:ext uri="{FF2B5EF4-FFF2-40B4-BE49-F238E27FC236}">
                <a16:creationId xmlns:a16="http://schemas.microsoft.com/office/drawing/2014/main" id="{4B122A02-B56B-4B13-91B3-073382BAB951}"/>
              </a:ext>
            </a:extLst>
          </p:cNvPr>
          <p:cNvSpPr txBox="1"/>
          <p:nvPr/>
        </p:nvSpPr>
        <p:spPr>
          <a:xfrm>
            <a:off x="3106331" y="1420142"/>
            <a:ext cx="3193737" cy="369332"/>
          </a:xfrm>
          <a:prstGeom prst="rect">
            <a:avLst/>
          </a:prstGeom>
          <a:noFill/>
        </p:spPr>
        <p:txBody>
          <a:bodyPr wrap="square" rtlCol="0">
            <a:spAutoFit/>
          </a:bodyPr>
          <a:lstStyle/>
          <a:p>
            <a:pPr algn="ctr"/>
            <a:r>
              <a:rPr lang="en-US" b="1" u="sng" dirty="0"/>
              <a:t>Part 1: Demographic Questions</a:t>
            </a:r>
          </a:p>
        </p:txBody>
      </p:sp>
      <p:sp>
        <p:nvSpPr>
          <p:cNvPr id="18" name="Callout: Left Arrow 17">
            <a:extLst>
              <a:ext uri="{FF2B5EF4-FFF2-40B4-BE49-F238E27FC236}">
                <a16:creationId xmlns:a16="http://schemas.microsoft.com/office/drawing/2014/main" id="{A0B3CC12-0414-4944-80A9-02BC1B7D1817}"/>
              </a:ext>
            </a:extLst>
          </p:cNvPr>
          <p:cNvSpPr/>
          <p:nvPr/>
        </p:nvSpPr>
        <p:spPr>
          <a:xfrm>
            <a:off x="7953215" y="3716374"/>
            <a:ext cx="1651975" cy="1745559"/>
          </a:xfrm>
          <a:prstGeom prst="leftArrowCallout">
            <a:avLst>
              <a:gd name="adj1" fmla="val 18250"/>
              <a:gd name="adj2" fmla="val 25000"/>
              <a:gd name="adj3" fmla="val 25000"/>
              <a:gd name="adj4" fmla="val 64977"/>
            </a:avLst>
          </a:prstGeom>
          <a:ln/>
        </p:spPr>
        <p:style>
          <a:lnRef idx="1">
            <a:schemeClr val="accent6"/>
          </a:lnRef>
          <a:fillRef idx="2">
            <a:schemeClr val="accent6"/>
          </a:fillRef>
          <a:effectRef idx="1">
            <a:schemeClr val="accent6"/>
          </a:effectRef>
          <a:fontRef idx="minor">
            <a:schemeClr val="dk1"/>
          </a:fontRef>
        </p:style>
        <p:txBody>
          <a:bodyPr rtlCol="0" anchor="ctr"/>
          <a:lstStyle/>
          <a:p>
            <a:pPr algn="ctr"/>
            <a:r>
              <a:rPr lang="en-US" sz="1400" dirty="0">
                <a:solidFill>
                  <a:schemeClr val="tx1"/>
                </a:solidFill>
              </a:rPr>
              <a:t>When activity is selected, it will lead to Activity specific questions</a:t>
            </a:r>
          </a:p>
        </p:txBody>
      </p:sp>
      <p:sp>
        <p:nvSpPr>
          <p:cNvPr id="23" name="TextBox 22">
            <a:extLst>
              <a:ext uri="{FF2B5EF4-FFF2-40B4-BE49-F238E27FC236}">
                <a16:creationId xmlns:a16="http://schemas.microsoft.com/office/drawing/2014/main" id="{C39D53CE-3DCE-48E6-BEE6-468319F2EF91}"/>
              </a:ext>
            </a:extLst>
          </p:cNvPr>
          <p:cNvSpPr txBox="1"/>
          <p:nvPr/>
        </p:nvSpPr>
        <p:spPr>
          <a:xfrm>
            <a:off x="2451981" y="340799"/>
            <a:ext cx="4528762" cy="984885"/>
          </a:xfrm>
          <a:prstGeom prst="rect">
            <a:avLst/>
          </a:prstGeom>
          <a:noFill/>
        </p:spPr>
        <p:txBody>
          <a:bodyPr wrap="square" rtlCol="0">
            <a:spAutoFit/>
          </a:bodyPr>
          <a:lstStyle/>
          <a:p>
            <a:pPr algn="ctr"/>
            <a:r>
              <a:rPr lang="en-US" sz="2000" b="1" dirty="0"/>
              <a:t>Community Responsive Mini Grant </a:t>
            </a:r>
          </a:p>
          <a:p>
            <a:pPr algn="ctr"/>
            <a:r>
              <a:rPr lang="en-US" sz="2000" b="1" dirty="0"/>
              <a:t>Application Questions</a:t>
            </a:r>
          </a:p>
          <a:p>
            <a:pPr algn="ctr"/>
            <a:r>
              <a:rPr lang="en-US" dirty="0"/>
              <a:t>(for reference only)</a:t>
            </a:r>
          </a:p>
        </p:txBody>
      </p:sp>
      <p:sp>
        <p:nvSpPr>
          <p:cNvPr id="22" name="Rectangle 21">
            <a:extLst>
              <a:ext uri="{FF2B5EF4-FFF2-40B4-BE49-F238E27FC236}">
                <a16:creationId xmlns:a16="http://schemas.microsoft.com/office/drawing/2014/main" id="{985908F4-28FB-46C3-BE69-BA1FD8ADEF6E}"/>
              </a:ext>
            </a:extLst>
          </p:cNvPr>
          <p:cNvSpPr/>
          <p:nvPr/>
        </p:nvSpPr>
        <p:spPr>
          <a:xfrm>
            <a:off x="1660182" y="6584794"/>
            <a:ext cx="6449363" cy="461665"/>
          </a:xfrm>
          <a:prstGeom prst="rect">
            <a:avLst/>
          </a:prstGeom>
          <a:noFill/>
          <a:ln>
            <a:noFill/>
          </a:ln>
        </p:spPr>
        <p:style>
          <a:lnRef idx="0">
            <a:scrgbClr r="0" g="0" b="0"/>
          </a:lnRef>
          <a:fillRef idx="0">
            <a:scrgbClr r="0" g="0" b="0"/>
          </a:fillRef>
          <a:effectRef idx="0">
            <a:scrgbClr r="0" g="0" b="0"/>
          </a:effectRef>
          <a:fontRef idx="minor">
            <a:schemeClr val="dk1"/>
          </a:fontRef>
        </p:style>
        <p:txBody>
          <a:bodyPr wrap="square">
            <a:spAutoFit/>
          </a:bodyPr>
          <a:lstStyle/>
          <a:p>
            <a:pPr algn="ctr"/>
            <a:r>
              <a:rPr lang="en-US" sz="1200" b="1" u="sng" dirty="0"/>
              <a:t>If you are not sure which option to choose, please refer back to the First 5 Solano website for descriptions of each activity to select the closest match. </a:t>
            </a:r>
          </a:p>
        </p:txBody>
      </p:sp>
      <p:sp>
        <p:nvSpPr>
          <p:cNvPr id="25" name="Callout: Left Arrow 24">
            <a:extLst>
              <a:ext uri="{FF2B5EF4-FFF2-40B4-BE49-F238E27FC236}">
                <a16:creationId xmlns:a16="http://schemas.microsoft.com/office/drawing/2014/main" id="{49AE3E38-29A0-4043-81E6-63C51958A097}"/>
              </a:ext>
            </a:extLst>
          </p:cNvPr>
          <p:cNvSpPr/>
          <p:nvPr/>
        </p:nvSpPr>
        <p:spPr>
          <a:xfrm>
            <a:off x="8109544" y="1637124"/>
            <a:ext cx="1525583" cy="1062182"/>
          </a:xfrm>
          <a:prstGeom prst="leftArrowCallout">
            <a:avLst>
              <a:gd name="adj1" fmla="val 18250"/>
              <a:gd name="adj2" fmla="val 25000"/>
              <a:gd name="adj3" fmla="val 25000"/>
              <a:gd name="adj4" fmla="val 64977"/>
            </a:avLst>
          </a:prstGeom>
          <a:ln/>
        </p:spPr>
        <p:style>
          <a:lnRef idx="1">
            <a:schemeClr val="accent6"/>
          </a:lnRef>
          <a:fillRef idx="2">
            <a:schemeClr val="accent6"/>
          </a:fillRef>
          <a:effectRef idx="1">
            <a:schemeClr val="accent6"/>
          </a:effectRef>
          <a:fontRef idx="minor">
            <a:schemeClr val="dk1"/>
          </a:fontRef>
        </p:style>
        <p:txBody>
          <a:bodyPr rtlCol="0" anchor="ctr"/>
          <a:lstStyle/>
          <a:p>
            <a:pPr algn="ctr"/>
            <a:r>
              <a:rPr lang="en-US" sz="1400" dirty="0">
                <a:solidFill>
                  <a:schemeClr val="tx1"/>
                </a:solidFill>
              </a:rPr>
              <a:t>Required for All Applicants</a:t>
            </a:r>
            <a:endParaRPr lang="en-US" sz="2800" dirty="0">
              <a:solidFill>
                <a:schemeClr val="tx1"/>
              </a:solidFill>
            </a:endParaRPr>
          </a:p>
        </p:txBody>
      </p:sp>
      <p:sp>
        <p:nvSpPr>
          <p:cNvPr id="19" name="TextBox 18">
            <a:extLst>
              <a:ext uri="{FF2B5EF4-FFF2-40B4-BE49-F238E27FC236}">
                <a16:creationId xmlns:a16="http://schemas.microsoft.com/office/drawing/2014/main" id="{CF7979E0-C50E-4DD6-81DF-46CBD10720AF}"/>
              </a:ext>
            </a:extLst>
          </p:cNvPr>
          <p:cNvSpPr txBox="1"/>
          <p:nvPr/>
        </p:nvSpPr>
        <p:spPr>
          <a:xfrm>
            <a:off x="1673152" y="3673728"/>
            <a:ext cx="3261197" cy="369332"/>
          </a:xfrm>
          <a:prstGeom prst="rect">
            <a:avLst/>
          </a:prstGeom>
          <a:solidFill>
            <a:schemeClr val="accent5">
              <a:lumMod val="20000"/>
              <a:lumOff val="80000"/>
            </a:schemeClr>
          </a:solidFill>
          <a:ln>
            <a:solidFill>
              <a:schemeClr val="accent1"/>
            </a:solidFill>
          </a:ln>
        </p:spPr>
        <p:txBody>
          <a:bodyPr wrap="square" rtlCol="0">
            <a:spAutoFit/>
          </a:bodyPr>
          <a:lstStyle/>
          <a:p>
            <a:pPr>
              <a:spcBef>
                <a:spcPts val="600"/>
              </a:spcBef>
              <a:spcAft>
                <a:spcPts val="600"/>
              </a:spcAft>
            </a:pPr>
            <a:r>
              <a:rPr lang="en-US" dirty="0"/>
              <a:t>Community Engagement Event </a:t>
            </a:r>
          </a:p>
        </p:txBody>
      </p:sp>
      <p:sp>
        <p:nvSpPr>
          <p:cNvPr id="29" name="Arrow: Right 28">
            <a:extLst>
              <a:ext uri="{FF2B5EF4-FFF2-40B4-BE49-F238E27FC236}">
                <a16:creationId xmlns:a16="http://schemas.microsoft.com/office/drawing/2014/main" id="{36F54929-5AB3-4CBC-B7E5-FB8EC862C806}"/>
              </a:ext>
            </a:extLst>
          </p:cNvPr>
          <p:cNvSpPr/>
          <p:nvPr/>
        </p:nvSpPr>
        <p:spPr>
          <a:xfrm>
            <a:off x="5057566" y="4219855"/>
            <a:ext cx="1143002" cy="568242"/>
          </a:xfrm>
          <a:prstGeom prst="rightArrow">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3421" tIns="36710" rIns="73421" bIns="36710" numCol="1" spcCol="0" rtlCol="0" fromWordArt="0" anchor="ctr" anchorCtr="0" forceAA="0" compatLnSpc="1">
            <a:prstTxWarp prst="textNoShape">
              <a:avLst/>
            </a:prstTxWarp>
            <a:noAutofit/>
          </a:bodyPr>
          <a:lstStyle/>
          <a:p>
            <a:pPr algn="ctr"/>
            <a:endParaRPr lang="en-US" sz="1445"/>
          </a:p>
        </p:txBody>
      </p:sp>
      <p:sp>
        <p:nvSpPr>
          <p:cNvPr id="30" name="TextBox 29">
            <a:extLst>
              <a:ext uri="{FF2B5EF4-FFF2-40B4-BE49-F238E27FC236}">
                <a16:creationId xmlns:a16="http://schemas.microsoft.com/office/drawing/2014/main" id="{A9F3E62E-9C8A-4376-86B3-EF1B1224E9DF}"/>
              </a:ext>
            </a:extLst>
          </p:cNvPr>
          <p:cNvSpPr txBox="1"/>
          <p:nvPr/>
        </p:nvSpPr>
        <p:spPr>
          <a:xfrm>
            <a:off x="1660182" y="4332073"/>
            <a:ext cx="3261197" cy="369332"/>
          </a:xfrm>
          <a:prstGeom prst="rect">
            <a:avLst/>
          </a:prstGeom>
          <a:solidFill>
            <a:schemeClr val="accent2">
              <a:lumMod val="40000"/>
              <a:lumOff val="60000"/>
            </a:schemeClr>
          </a:solidFill>
          <a:ln>
            <a:solidFill>
              <a:schemeClr val="accent1"/>
            </a:solidFill>
          </a:ln>
        </p:spPr>
        <p:txBody>
          <a:bodyPr wrap="square" rtlCol="0">
            <a:spAutoFit/>
          </a:bodyPr>
          <a:lstStyle/>
          <a:p>
            <a:pPr>
              <a:spcBef>
                <a:spcPts val="600"/>
              </a:spcBef>
              <a:spcAft>
                <a:spcPts val="600"/>
              </a:spcAft>
            </a:pPr>
            <a:r>
              <a:rPr lang="en-US" dirty="0"/>
              <a:t>Professional Development</a:t>
            </a:r>
          </a:p>
        </p:txBody>
      </p:sp>
      <p:sp>
        <p:nvSpPr>
          <p:cNvPr id="31" name="TextBox 30">
            <a:extLst>
              <a:ext uri="{FF2B5EF4-FFF2-40B4-BE49-F238E27FC236}">
                <a16:creationId xmlns:a16="http://schemas.microsoft.com/office/drawing/2014/main" id="{B5FCD08A-C2D7-437B-B6F4-4395C1D19461}"/>
              </a:ext>
            </a:extLst>
          </p:cNvPr>
          <p:cNvSpPr txBox="1"/>
          <p:nvPr/>
        </p:nvSpPr>
        <p:spPr>
          <a:xfrm>
            <a:off x="6336756" y="4285364"/>
            <a:ext cx="1646406" cy="369332"/>
          </a:xfrm>
          <a:prstGeom prst="rect">
            <a:avLst/>
          </a:prstGeom>
          <a:solidFill>
            <a:schemeClr val="accent2">
              <a:lumMod val="40000"/>
              <a:lumOff val="60000"/>
            </a:schemeClr>
          </a:solidFill>
          <a:ln>
            <a:solidFill>
              <a:schemeClr val="accent1"/>
            </a:solidFill>
          </a:ln>
        </p:spPr>
        <p:txBody>
          <a:bodyPr wrap="square" rtlCol="0">
            <a:spAutoFit/>
          </a:bodyPr>
          <a:lstStyle/>
          <a:p>
            <a:pPr>
              <a:spcBef>
                <a:spcPts val="600"/>
              </a:spcBef>
              <a:spcAft>
                <a:spcPts val="600"/>
              </a:spcAft>
            </a:pPr>
            <a:r>
              <a:rPr lang="en-US" dirty="0"/>
              <a:t>Jump to Page 3</a:t>
            </a:r>
          </a:p>
        </p:txBody>
      </p:sp>
      <p:sp>
        <p:nvSpPr>
          <p:cNvPr id="32" name="Arrow: Right 31">
            <a:extLst>
              <a:ext uri="{FF2B5EF4-FFF2-40B4-BE49-F238E27FC236}">
                <a16:creationId xmlns:a16="http://schemas.microsoft.com/office/drawing/2014/main" id="{160EA55B-009D-4FCA-ACD9-3D10874A4AA3}"/>
              </a:ext>
            </a:extLst>
          </p:cNvPr>
          <p:cNvSpPr/>
          <p:nvPr/>
        </p:nvSpPr>
        <p:spPr>
          <a:xfrm>
            <a:off x="5073777" y="5004559"/>
            <a:ext cx="1143002" cy="568242"/>
          </a:xfrm>
          <a:prstGeom prst="rightArrow">
            <a:avLst/>
          </a:prstGeom>
          <a:solidFill>
            <a:srgbClr val="A31D6D"/>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3421" tIns="36710" rIns="73421" bIns="36710" numCol="1" spcCol="0" rtlCol="0" fromWordArt="0" anchor="ctr" anchorCtr="0" forceAA="0" compatLnSpc="1">
            <a:prstTxWarp prst="textNoShape">
              <a:avLst/>
            </a:prstTxWarp>
            <a:noAutofit/>
          </a:bodyPr>
          <a:lstStyle/>
          <a:p>
            <a:pPr algn="ctr"/>
            <a:endParaRPr lang="en-US" sz="1445"/>
          </a:p>
        </p:txBody>
      </p:sp>
      <p:sp>
        <p:nvSpPr>
          <p:cNvPr id="33" name="TextBox 32">
            <a:extLst>
              <a:ext uri="{FF2B5EF4-FFF2-40B4-BE49-F238E27FC236}">
                <a16:creationId xmlns:a16="http://schemas.microsoft.com/office/drawing/2014/main" id="{2167CE8E-B82C-460A-84BC-5833F4083A57}"/>
              </a:ext>
            </a:extLst>
          </p:cNvPr>
          <p:cNvSpPr txBox="1"/>
          <p:nvPr/>
        </p:nvSpPr>
        <p:spPr>
          <a:xfrm>
            <a:off x="1676393" y="5116777"/>
            <a:ext cx="3261197" cy="369332"/>
          </a:xfrm>
          <a:prstGeom prst="rect">
            <a:avLst/>
          </a:prstGeom>
          <a:solidFill>
            <a:srgbClr val="F5BEDF"/>
          </a:solidFill>
          <a:ln>
            <a:solidFill>
              <a:schemeClr val="accent1"/>
            </a:solidFill>
          </a:ln>
        </p:spPr>
        <p:txBody>
          <a:bodyPr wrap="square" rtlCol="0">
            <a:spAutoFit/>
          </a:bodyPr>
          <a:lstStyle/>
          <a:p>
            <a:pPr>
              <a:spcBef>
                <a:spcPts val="600"/>
              </a:spcBef>
              <a:spcAft>
                <a:spcPts val="600"/>
              </a:spcAft>
            </a:pPr>
            <a:r>
              <a:rPr lang="en-US" dirty="0"/>
              <a:t>Materials/Equipment Purchase</a:t>
            </a:r>
          </a:p>
        </p:txBody>
      </p:sp>
      <p:sp>
        <p:nvSpPr>
          <p:cNvPr id="34" name="TextBox 33">
            <a:extLst>
              <a:ext uri="{FF2B5EF4-FFF2-40B4-BE49-F238E27FC236}">
                <a16:creationId xmlns:a16="http://schemas.microsoft.com/office/drawing/2014/main" id="{F99833E9-FEE9-45BF-9DDA-9C941EDE0580}"/>
              </a:ext>
            </a:extLst>
          </p:cNvPr>
          <p:cNvSpPr txBox="1"/>
          <p:nvPr/>
        </p:nvSpPr>
        <p:spPr>
          <a:xfrm>
            <a:off x="6352967" y="5070068"/>
            <a:ext cx="1646406" cy="369332"/>
          </a:xfrm>
          <a:prstGeom prst="rect">
            <a:avLst/>
          </a:prstGeom>
          <a:solidFill>
            <a:srgbClr val="F5BEDF"/>
          </a:solidFill>
          <a:ln>
            <a:solidFill>
              <a:schemeClr val="accent1"/>
            </a:solidFill>
          </a:ln>
        </p:spPr>
        <p:txBody>
          <a:bodyPr wrap="square" rtlCol="0">
            <a:spAutoFit/>
          </a:bodyPr>
          <a:lstStyle/>
          <a:p>
            <a:pPr>
              <a:spcBef>
                <a:spcPts val="600"/>
              </a:spcBef>
              <a:spcAft>
                <a:spcPts val="600"/>
              </a:spcAft>
            </a:pPr>
            <a:r>
              <a:rPr lang="en-US" dirty="0"/>
              <a:t>Jump to Page 4</a:t>
            </a:r>
          </a:p>
        </p:txBody>
      </p:sp>
      <p:sp>
        <p:nvSpPr>
          <p:cNvPr id="35" name="Arrow: Right 34">
            <a:extLst>
              <a:ext uri="{FF2B5EF4-FFF2-40B4-BE49-F238E27FC236}">
                <a16:creationId xmlns:a16="http://schemas.microsoft.com/office/drawing/2014/main" id="{CBE49BE7-E6D2-41E2-AF3F-ECA2BA38E059}"/>
              </a:ext>
            </a:extLst>
          </p:cNvPr>
          <p:cNvSpPr/>
          <p:nvPr/>
        </p:nvSpPr>
        <p:spPr>
          <a:xfrm>
            <a:off x="5070536" y="5789256"/>
            <a:ext cx="1143002" cy="568242"/>
          </a:xfrm>
          <a:prstGeom prst="rightArrow">
            <a:avLst/>
          </a:prstGeom>
          <a:solidFill>
            <a:schemeClr val="accent4"/>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3421" tIns="36710" rIns="73421" bIns="36710" numCol="1" spcCol="0" rtlCol="0" fromWordArt="0" anchor="ctr" anchorCtr="0" forceAA="0" compatLnSpc="1">
            <a:prstTxWarp prst="textNoShape">
              <a:avLst/>
            </a:prstTxWarp>
            <a:noAutofit/>
          </a:bodyPr>
          <a:lstStyle/>
          <a:p>
            <a:pPr algn="ctr"/>
            <a:endParaRPr lang="en-US" sz="1445"/>
          </a:p>
        </p:txBody>
      </p:sp>
      <p:sp>
        <p:nvSpPr>
          <p:cNvPr id="36" name="TextBox 35">
            <a:extLst>
              <a:ext uri="{FF2B5EF4-FFF2-40B4-BE49-F238E27FC236}">
                <a16:creationId xmlns:a16="http://schemas.microsoft.com/office/drawing/2014/main" id="{39BBBEB9-CE51-411E-BF42-0E97B0C16CDB}"/>
              </a:ext>
            </a:extLst>
          </p:cNvPr>
          <p:cNvSpPr txBox="1"/>
          <p:nvPr/>
        </p:nvSpPr>
        <p:spPr>
          <a:xfrm>
            <a:off x="1673152" y="5901474"/>
            <a:ext cx="3261197" cy="369332"/>
          </a:xfrm>
          <a:prstGeom prst="rect">
            <a:avLst/>
          </a:prstGeom>
          <a:solidFill>
            <a:schemeClr val="accent4">
              <a:lumMod val="20000"/>
              <a:lumOff val="80000"/>
            </a:schemeClr>
          </a:solidFill>
          <a:ln>
            <a:solidFill>
              <a:schemeClr val="accent1"/>
            </a:solidFill>
          </a:ln>
        </p:spPr>
        <p:txBody>
          <a:bodyPr wrap="square" rtlCol="0">
            <a:spAutoFit/>
          </a:bodyPr>
          <a:lstStyle/>
          <a:p>
            <a:pPr>
              <a:spcBef>
                <a:spcPts val="600"/>
              </a:spcBef>
              <a:spcAft>
                <a:spcPts val="600"/>
              </a:spcAft>
            </a:pPr>
            <a:r>
              <a:rPr lang="en-US" dirty="0"/>
              <a:t>Time-Limited Programs</a:t>
            </a:r>
          </a:p>
        </p:txBody>
      </p:sp>
      <p:sp>
        <p:nvSpPr>
          <p:cNvPr id="37" name="TextBox 36">
            <a:extLst>
              <a:ext uri="{FF2B5EF4-FFF2-40B4-BE49-F238E27FC236}">
                <a16:creationId xmlns:a16="http://schemas.microsoft.com/office/drawing/2014/main" id="{69FB6243-489F-4224-A299-A00BBDB8B45D}"/>
              </a:ext>
            </a:extLst>
          </p:cNvPr>
          <p:cNvSpPr txBox="1"/>
          <p:nvPr/>
        </p:nvSpPr>
        <p:spPr>
          <a:xfrm>
            <a:off x="6349726" y="5854765"/>
            <a:ext cx="1646406" cy="369332"/>
          </a:xfrm>
          <a:prstGeom prst="rect">
            <a:avLst/>
          </a:prstGeom>
          <a:solidFill>
            <a:schemeClr val="accent4">
              <a:lumMod val="20000"/>
              <a:lumOff val="80000"/>
            </a:schemeClr>
          </a:solidFill>
          <a:ln>
            <a:solidFill>
              <a:schemeClr val="accent1"/>
            </a:solidFill>
          </a:ln>
        </p:spPr>
        <p:txBody>
          <a:bodyPr wrap="square" rtlCol="0">
            <a:spAutoFit/>
          </a:bodyPr>
          <a:lstStyle/>
          <a:p>
            <a:pPr>
              <a:spcBef>
                <a:spcPts val="600"/>
              </a:spcBef>
              <a:spcAft>
                <a:spcPts val="600"/>
              </a:spcAft>
            </a:pPr>
            <a:r>
              <a:rPr lang="en-US" dirty="0"/>
              <a:t>Jump to Page 5</a:t>
            </a:r>
          </a:p>
        </p:txBody>
      </p:sp>
      <p:sp>
        <p:nvSpPr>
          <p:cNvPr id="20" name="Oval 19">
            <a:extLst>
              <a:ext uri="{FF2B5EF4-FFF2-40B4-BE49-F238E27FC236}">
                <a16:creationId xmlns:a16="http://schemas.microsoft.com/office/drawing/2014/main" id="{34B34A58-2697-4856-A112-D232787936EF}"/>
              </a:ext>
            </a:extLst>
          </p:cNvPr>
          <p:cNvSpPr/>
          <p:nvPr/>
        </p:nvSpPr>
        <p:spPr>
          <a:xfrm>
            <a:off x="6848475" y="144503"/>
            <a:ext cx="2756706" cy="1275639"/>
          </a:xfrm>
          <a:prstGeom prst="ellipse">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TextBox 20">
            <a:extLst>
              <a:ext uri="{FF2B5EF4-FFF2-40B4-BE49-F238E27FC236}">
                <a16:creationId xmlns:a16="http://schemas.microsoft.com/office/drawing/2014/main" id="{C6238C4B-84BF-4526-A14B-E7EF87CE4AAF}"/>
              </a:ext>
            </a:extLst>
          </p:cNvPr>
          <p:cNvSpPr txBox="1"/>
          <p:nvPr/>
        </p:nvSpPr>
        <p:spPr>
          <a:xfrm>
            <a:off x="6980743" y="421595"/>
            <a:ext cx="2546276" cy="830997"/>
          </a:xfrm>
          <a:prstGeom prst="rect">
            <a:avLst/>
          </a:prstGeom>
          <a:noFill/>
        </p:spPr>
        <p:txBody>
          <a:bodyPr wrap="square" rtlCol="0">
            <a:spAutoFit/>
          </a:bodyPr>
          <a:lstStyle/>
          <a:p>
            <a:pPr algn="ctr"/>
            <a:r>
              <a:rPr lang="en-US" sz="1600" dirty="0"/>
              <a:t>Want to know what we are going to ask in the Google Form? Find out here!</a:t>
            </a:r>
          </a:p>
        </p:txBody>
      </p:sp>
      <p:sp>
        <p:nvSpPr>
          <p:cNvPr id="38" name="Arrow: Right 37">
            <a:extLst>
              <a:ext uri="{FF2B5EF4-FFF2-40B4-BE49-F238E27FC236}">
                <a16:creationId xmlns:a16="http://schemas.microsoft.com/office/drawing/2014/main" id="{7CE33CD4-404A-4CDB-B262-497E8ABE5A26}"/>
              </a:ext>
            </a:extLst>
          </p:cNvPr>
          <p:cNvSpPr/>
          <p:nvPr/>
        </p:nvSpPr>
        <p:spPr>
          <a:xfrm>
            <a:off x="5057566" y="3577943"/>
            <a:ext cx="1143002" cy="568242"/>
          </a:xfrm>
          <a:prstGeom prst="rightArrow">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3421" tIns="36710" rIns="73421" bIns="36710" numCol="1" spcCol="0" rtlCol="0" fromWordArt="0" anchor="ctr" anchorCtr="0" forceAA="0" compatLnSpc="1">
            <a:prstTxWarp prst="textNoShape">
              <a:avLst/>
            </a:prstTxWarp>
            <a:noAutofit/>
          </a:bodyPr>
          <a:lstStyle/>
          <a:p>
            <a:pPr algn="ctr"/>
            <a:endParaRPr lang="en-US" sz="1445"/>
          </a:p>
        </p:txBody>
      </p:sp>
      <p:sp>
        <p:nvSpPr>
          <p:cNvPr id="39" name="TextBox 38">
            <a:extLst>
              <a:ext uri="{FF2B5EF4-FFF2-40B4-BE49-F238E27FC236}">
                <a16:creationId xmlns:a16="http://schemas.microsoft.com/office/drawing/2014/main" id="{B780AAC9-45A9-4430-8330-C321EE1AAAA0}"/>
              </a:ext>
            </a:extLst>
          </p:cNvPr>
          <p:cNvSpPr txBox="1"/>
          <p:nvPr/>
        </p:nvSpPr>
        <p:spPr>
          <a:xfrm>
            <a:off x="6336756" y="3643452"/>
            <a:ext cx="1646406" cy="369332"/>
          </a:xfrm>
          <a:prstGeom prst="rect">
            <a:avLst/>
          </a:prstGeom>
          <a:solidFill>
            <a:schemeClr val="accent5">
              <a:lumMod val="20000"/>
              <a:lumOff val="80000"/>
            </a:schemeClr>
          </a:solidFill>
          <a:ln>
            <a:solidFill>
              <a:schemeClr val="accent1"/>
            </a:solidFill>
          </a:ln>
        </p:spPr>
        <p:txBody>
          <a:bodyPr wrap="square" rtlCol="0">
            <a:spAutoFit/>
          </a:bodyPr>
          <a:lstStyle/>
          <a:p>
            <a:pPr>
              <a:spcBef>
                <a:spcPts val="600"/>
              </a:spcBef>
              <a:spcAft>
                <a:spcPts val="600"/>
              </a:spcAft>
            </a:pPr>
            <a:r>
              <a:rPr lang="en-US" dirty="0"/>
              <a:t>Jump to Page 2</a:t>
            </a:r>
          </a:p>
        </p:txBody>
      </p:sp>
    </p:spTree>
    <p:extLst>
      <p:ext uri="{BB962C8B-B14F-4D97-AF65-F5344CB8AC3E}">
        <p14:creationId xmlns:p14="http://schemas.microsoft.com/office/powerpoint/2010/main" val="624163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Arrow: Right 28">
            <a:extLst>
              <a:ext uri="{FF2B5EF4-FFF2-40B4-BE49-F238E27FC236}">
                <a16:creationId xmlns:a16="http://schemas.microsoft.com/office/drawing/2014/main" id="{F2ED813E-FDDA-446F-879C-A5FC85A9BD6E}"/>
              </a:ext>
            </a:extLst>
          </p:cNvPr>
          <p:cNvSpPr/>
          <p:nvPr/>
        </p:nvSpPr>
        <p:spPr>
          <a:xfrm rot="5400000">
            <a:off x="4027678" y="6127541"/>
            <a:ext cx="1143002" cy="568242"/>
          </a:xfrm>
          <a:prstGeom prst="rightArrow">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3421" tIns="36710" rIns="73421" bIns="36710" numCol="1" spcCol="0" rtlCol="0" fromWordArt="0" anchor="ctr" anchorCtr="0" forceAA="0" compatLnSpc="1">
            <a:prstTxWarp prst="textNoShape">
              <a:avLst/>
            </a:prstTxWarp>
            <a:noAutofit/>
          </a:bodyPr>
          <a:lstStyle/>
          <a:p>
            <a:pPr algn="ctr"/>
            <a:endParaRPr lang="en-US" sz="1445"/>
          </a:p>
        </p:txBody>
      </p:sp>
      <p:sp>
        <p:nvSpPr>
          <p:cNvPr id="13" name="TextBox 12">
            <a:extLst>
              <a:ext uri="{FF2B5EF4-FFF2-40B4-BE49-F238E27FC236}">
                <a16:creationId xmlns:a16="http://schemas.microsoft.com/office/drawing/2014/main" id="{9352518F-ECC9-496C-868E-2A3047A1C07A}"/>
              </a:ext>
            </a:extLst>
          </p:cNvPr>
          <p:cNvSpPr txBox="1"/>
          <p:nvPr/>
        </p:nvSpPr>
        <p:spPr>
          <a:xfrm>
            <a:off x="1420239" y="2392014"/>
            <a:ext cx="6357880" cy="4124206"/>
          </a:xfrm>
          <a:prstGeom prst="rect">
            <a:avLst/>
          </a:prstGeom>
          <a:solidFill>
            <a:schemeClr val="accent5">
              <a:lumMod val="20000"/>
              <a:lumOff val="80000"/>
            </a:schemeClr>
          </a:solidFill>
          <a:ln>
            <a:noFill/>
          </a:ln>
        </p:spPr>
        <p:style>
          <a:lnRef idx="0">
            <a:scrgbClr r="0" g="0" b="0"/>
          </a:lnRef>
          <a:fillRef idx="0">
            <a:scrgbClr r="0" g="0" b="0"/>
          </a:fillRef>
          <a:effectRef idx="0">
            <a:scrgbClr r="0" g="0" b="0"/>
          </a:effectRef>
          <a:fontRef idx="minor">
            <a:schemeClr val="lt1"/>
          </a:fontRef>
        </p:style>
        <p:txBody>
          <a:bodyPr wrap="square" rtlCol="0">
            <a:spAutoFit/>
          </a:bodyPr>
          <a:lstStyle/>
          <a:p>
            <a:pPr>
              <a:spcBef>
                <a:spcPts val="600"/>
              </a:spcBef>
              <a:spcAft>
                <a:spcPts val="600"/>
              </a:spcAft>
            </a:pPr>
            <a:r>
              <a:rPr lang="en-US" sz="1400" b="1" u="sng" dirty="0">
                <a:solidFill>
                  <a:schemeClr val="tx1"/>
                </a:solidFill>
              </a:rPr>
              <a:t>Community Engagement Event Questions</a:t>
            </a:r>
          </a:p>
          <a:p>
            <a:pPr marL="275323" indent="-275323">
              <a:spcBef>
                <a:spcPts val="600"/>
              </a:spcBef>
              <a:spcAft>
                <a:spcPts val="600"/>
              </a:spcAft>
              <a:buFont typeface="+mj-lt"/>
              <a:buAutoNum type="arabicPeriod"/>
            </a:pPr>
            <a:r>
              <a:rPr lang="en-US" sz="1400" dirty="0">
                <a:solidFill>
                  <a:schemeClr val="tx1"/>
                </a:solidFill>
              </a:rPr>
              <a:t>Date/Time of Activity or Event:  </a:t>
            </a:r>
          </a:p>
          <a:p>
            <a:pPr marL="275323" indent="-275323">
              <a:spcBef>
                <a:spcPts val="600"/>
              </a:spcBef>
              <a:spcAft>
                <a:spcPts val="600"/>
              </a:spcAft>
              <a:buFont typeface="+mj-lt"/>
              <a:buAutoNum type="arabicPeriod"/>
            </a:pPr>
            <a:r>
              <a:rPr lang="en-US" sz="1400" dirty="0">
                <a:solidFill>
                  <a:schemeClr val="tx1"/>
                </a:solidFill>
              </a:rPr>
              <a:t>Where will your activity be held? </a:t>
            </a:r>
          </a:p>
          <a:p>
            <a:pPr marL="275323" indent="-275323">
              <a:spcBef>
                <a:spcPts val="600"/>
              </a:spcBef>
              <a:spcAft>
                <a:spcPts val="600"/>
              </a:spcAft>
              <a:buFont typeface="+mj-lt"/>
              <a:buAutoNum type="arabicPeriod"/>
            </a:pPr>
            <a:r>
              <a:rPr lang="en-US" sz="1400" dirty="0">
                <a:solidFill>
                  <a:schemeClr val="tx1"/>
                </a:solidFill>
              </a:rPr>
              <a:t>Describe the proposed activity: </a:t>
            </a:r>
          </a:p>
          <a:p>
            <a:pPr marL="275323" indent="-275323">
              <a:spcBef>
                <a:spcPts val="600"/>
              </a:spcBef>
              <a:spcAft>
                <a:spcPts val="600"/>
              </a:spcAft>
              <a:buFont typeface="+mj-lt"/>
              <a:buAutoNum type="arabicPeriod"/>
            </a:pPr>
            <a:r>
              <a:rPr lang="en-US" sz="1400" dirty="0">
                <a:solidFill>
                  <a:schemeClr val="tx1"/>
                </a:solidFill>
              </a:rPr>
              <a:t>What is the goal or purpose of the activity? </a:t>
            </a:r>
          </a:p>
          <a:p>
            <a:pPr marL="275323" indent="-275323">
              <a:spcBef>
                <a:spcPts val="600"/>
              </a:spcBef>
              <a:spcAft>
                <a:spcPts val="600"/>
              </a:spcAft>
              <a:buFont typeface="+mj-lt"/>
              <a:buAutoNum type="arabicPeriod"/>
            </a:pPr>
            <a:r>
              <a:rPr lang="en-US" sz="1400" dirty="0">
                <a:solidFill>
                  <a:schemeClr val="tx1"/>
                </a:solidFill>
              </a:rPr>
              <a:t>What problem or need does your activity address? Why is this issue important?</a:t>
            </a:r>
          </a:p>
          <a:p>
            <a:pPr marL="275323" indent="-275323">
              <a:spcBef>
                <a:spcPts val="600"/>
              </a:spcBef>
              <a:spcAft>
                <a:spcPts val="600"/>
              </a:spcAft>
              <a:buFont typeface="+mj-lt"/>
              <a:buAutoNum type="arabicPeriod"/>
            </a:pPr>
            <a:r>
              <a:rPr lang="en-US" sz="1400" dirty="0">
                <a:solidFill>
                  <a:schemeClr val="tx1"/>
                </a:solidFill>
              </a:rPr>
              <a:t>What audience or demographic are you looking to reach with this activity?</a:t>
            </a:r>
          </a:p>
          <a:p>
            <a:pPr marL="275323" indent="-275323">
              <a:spcBef>
                <a:spcPts val="600"/>
              </a:spcBef>
              <a:spcAft>
                <a:spcPts val="600"/>
              </a:spcAft>
              <a:buFont typeface="+mj-lt"/>
              <a:buAutoNum type="arabicPeriod"/>
            </a:pPr>
            <a:r>
              <a:rPr lang="en-US" sz="1400" dirty="0">
                <a:solidFill>
                  <a:schemeClr val="tx1"/>
                </a:solidFill>
              </a:rPr>
              <a:t>Will your activity include families or people not children ages 0-5 and their families or provider? If so, what percentage of participants will be children ages 0-5 and/or their families?</a:t>
            </a:r>
          </a:p>
          <a:p>
            <a:pPr marL="275323" indent="-275323">
              <a:spcBef>
                <a:spcPts val="600"/>
              </a:spcBef>
              <a:spcAft>
                <a:spcPts val="600"/>
              </a:spcAft>
              <a:buFont typeface="+mj-lt"/>
              <a:buAutoNum type="arabicPeriod"/>
            </a:pPr>
            <a:r>
              <a:rPr lang="en-US" sz="1400" dirty="0">
                <a:solidFill>
                  <a:schemeClr val="tx1"/>
                </a:solidFill>
              </a:rPr>
              <a:t>Describe how this activity encourages community engagement for children and families in Solano County? How does your activity or event support families and what will they learn?</a:t>
            </a:r>
          </a:p>
        </p:txBody>
      </p:sp>
      <p:sp>
        <p:nvSpPr>
          <p:cNvPr id="20" name="TextBox 19">
            <a:extLst>
              <a:ext uri="{FF2B5EF4-FFF2-40B4-BE49-F238E27FC236}">
                <a16:creationId xmlns:a16="http://schemas.microsoft.com/office/drawing/2014/main" id="{45D237D6-2E9F-4A15-BAC9-1FB6C5FDCB3E}"/>
              </a:ext>
            </a:extLst>
          </p:cNvPr>
          <p:cNvSpPr txBox="1"/>
          <p:nvPr/>
        </p:nvSpPr>
        <p:spPr>
          <a:xfrm>
            <a:off x="2618919" y="379308"/>
            <a:ext cx="4528762" cy="923330"/>
          </a:xfrm>
          <a:prstGeom prst="rect">
            <a:avLst/>
          </a:prstGeom>
          <a:noFill/>
        </p:spPr>
        <p:txBody>
          <a:bodyPr wrap="square" rtlCol="0">
            <a:spAutoFit/>
          </a:bodyPr>
          <a:lstStyle/>
          <a:p>
            <a:pPr algn="ctr"/>
            <a:r>
              <a:rPr lang="en-US" dirty="0"/>
              <a:t>Community Responsive Mini Grant </a:t>
            </a:r>
          </a:p>
          <a:p>
            <a:pPr algn="ctr"/>
            <a:r>
              <a:rPr lang="en-US" dirty="0"/>
              <a:t>Application Questions</a:t>
            </a:r>
          </a:p>
          <a:p>
            <a:pPr algn="ctr"/>
            <a:r>
              <a:rPr lang="en-US" dirty="0"/>
              <a:t>(for reference only)</a:t>
            </a:r>
          </a:p>
        </p:txBody>
      </p:sp>
      <p:sp>
        <p:nvSpPr>
          <p:cNvPr id="21" name="Arrow: Right 20">
            <a:extLst>
              <a:ext uri="{FF2B5EF4-FFF2-40B4-BE49-F238E27FC236}">
                <a16:creationId xmlns:a16="http://schemas.microsoft.com/office/drawing/2014/main" id="{5AE5FF43-7BE0-4200-9D03-AD523E19AAE0}"/>
              </a:ext>
            </a:extLst>
          </p:cNvPr>
          <p:cNvSpPr/>
          <p:nvPr/>
        </p:nvSpPr>
        <p:spPr>
          <a:xfrm rot="5400000">
            <a:off x="4297188" y="1797000"/>
            <a:ext cx="603982" cy="568242"/>
          </a:xfrm>
          <a:prstGeom prst="rightArrow">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3421" tIns="36710" rIns="73421" bIns="36710" numCol="1" spcCol="0" rtlCol="0" fromWordArt="0" anchor="ctr" anchorCtr="0" forceAA="0" compatLnSpc="1">
            <a:prstTxWarp prst="textNoShape">
              <a:avLst/>
            </a:prstTxWarp>
            <a:noAutofit/>
          </a:bodyPr>
          <a:lstStyle/>
          <a:p>
            <a:pPr algn="ctr"/>
            <a:endParaRPr lang="en-US" sz="1445"/>
          </a:p>
        </p:txBody>
      </p:sp>
      <p:sp>
        <p:nvSpPr>
          <p:cNvPr id="22" name="TextBox 21">
            <a:extLst>
              <a:ext uri="{FF2B5EF4-FFF2-40B4-BE49-F238E27FC236}">
                <a16:creationId xmlns:a16="http://schemas.microsoft.com/office/drawing/2014/main" id="{8035B9B5-B550-43D6-91F1-080623431BC9}"/>
              </a:ext>
            </a:extLst>
          </p:cNvPr>
          <p:cNvSpPr txBox="1"/>
          <p:nvPr/>
        </p:nvSpPr>
        <p:spPr>
          <a:xfrm>
            <a:off x="2334798" y="1483465"/>
            <a:ext cx="4528762" cy="369332"/>
          </a:xfrm>
          <a:prstGeom prst="rect">
            <a:avLst/>
          </a:prstGeom>
          <a:solidFill>
            <a:schemeClr val="accent5">
              <a:lumMod val="20000"/>
              <a:lumOff val="80000"/>
            </a:schemeClr>
          </a:solidFill>
          <a:ln>
            <a:solidFill>
              <a:schemeClr val="accent1"/>
            </a:solidFill>
          </a:ln>
        </p:spPr>
        <p:txBody>
          <a:bodyPr wrap="square" rtlCol="0">
            <a:spAutoFit/>
          </a:bodyPr>
          <a:lstStyle/>
          <a:p>
            <a:pPr algn="ctr">
              <a:spcBef>
                <a:spcPts val="600"/>
              </a:spcBef>
              <a:spcAft>
                <a:spcPts val="600"/>
              </a:spcAft>
            </a:pPr>
            <a:r>
              <a:rPr lang="en-US" dirty="0"/>
              <a:t>Page 2 - Community Engagement Event </a:t>
            </a:r>
          </a:p>
        </p:txBody>
      </p:sp>
      <p:sp>
        <p:nvSpPr>
          <p:cNvPr id="28" name="Callout: Left Arrow 27">
            <a:extLst>
              <a:ext uri="{FF2B5EF4-FFF2-40B4-BE49-F238E27FC236}">
                <a16:creationId xmlns:a16="http://schemas.microsoft.com/office/drawing/2014/main" id="{CAF20C2E-CBC8-4CA7-B908-AB622FD928F5}"/>
              </a:ext>
            </a:extLst>
          </p:cNvPr>
          <p:cNvSpPr/>
          <p:nvPr/>
        </p:nvSpPr>
        <p:spPr>
          <a:xfrm>
            <a:off x="7778118" y="3025302"/>
            <a:ext cx="1842538" cy="2436631"/>
          </a:xfrm>
          <a:prstGeom prst="leftArrowCallout">
            <a:avLst>
              <a:gd name="adj1" fmla="val 18250"/>
              <a:gd name="adj2" fmla="val 25000"/>
              <a:gd name="adj3" fmla="val 25000"/>
              <a:gd name="adj4" fmla="val 64977"/>
            </a:avLst>
          </a:prstGeom>
          <a:ln/>
        </p:spPr>
        <p:style>
          <a:lnRef idx="1">
            <a:schemeClr val="accent6"/>
          </a:lnRef>
          <a:fillRef idx="2">
            <a:schemeClr val="accent6"/>
          </a:fillRef>
          <a:effectRef idx="1">
            <a:schemeClr val="accent6"/>
          </a:effectRef>
          <a:fontRef idx="minor">
            <a:schemeClr val="dk1"/>
          </a:fontRef>
        </p:style>
        <p:txBody>
          <a:bodyPr rtlCol="0" anchor="ctr"/>
          <a:lstStyle/>
          <a:p>
            <a:pPr algn="ctr"/>
            <a:r>
              <a:rPr lang="en-US" sz="1400" dirty="0">
                <a:solidFill>
                  <a:schemeClr val="tx1"/>
                </a:solidFill>
              </a:rPr>
              <a:t>You will only be asked these questions if you select “Community Engagement Event”</a:t>
            </a:r>
          </a:p>
        </p:txBody>
      </p:sp>
      <p:sp>
        <p:nvSpPr>
          <p:cNvPr id="30" name="TextBox 29">
            <a:extLst>
              <a:ext uri="{FF2B5EF4-FFF2-40B4-BE49-F238E27FC236}">
                <a16:creationId xmlns:a16="http://schemas.microsoft.com/office/drawing/2014/main" id="{4C3DE9CA-2BE7-4B70-84F6-80D411BA68EF}"/>
              </a:ext>
            </a:extLst>
          </p:cNvPr>
          <p:cNvSpPr txBox="1"/>
          <p:nvPr/>
        </p:nvSpPr>
        <p:spPr>
          <a:xfrm>
            <a:off x="2391001" y="7012817"/>
            <a:ext cx="4416356" cy="369332"/>
          </a:xfrm>
          <a:prstGeom prst="rect">
            <a:avLst/>
          </a:prstGeom>
          <a:solidFill>
            <a:schemeClr val="accent5">
              <a:lumMod val="20000"/>
              <a:lumOff val="80000"/>
            </a:schemeClr>
          </a:solidFill>
          <a:ln>
            <a:solidFill>
              <a:schemeClr val="accent1"/>
            </a:solidFill>
          </a:ln>
        </p:spPr>
        <p:txBody>
          <a:bodyPr wrap="square" rtlCol="0">
            <a:spAutoFit/>
          </a:bodyPr>
          <a:lstStyle/>
          <a:p>
            <a:pPr>
              <a:spcBef>
                <a:spcPts val="600"/>
              </a:spcBef>
              <a:spcAft>
                <a:spcPts val="600"/>
              </a:spcAft>
            </a:pPr>
            <a:r>
              <a:rPr lang="en-US" dirty="0"/>
              <a:t>Jump to Page 6 Budget</a:t>
            </a:r>
          </a:p>
        </p:txBody>
      </p:sp>
    </p:spTree>
    <p:extLst>
      <p:ext uri="{BB962C8B-B14F-4D97-AF65-F5344CB8AC3E}">
        <p14:creationId xmlns:p14="http://schemas.microsoft.com/office/powerpoint/2010/main" val="20303229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Arrow: Right 28">
            <a:extLst>
              <a:ext uri="{FF2B5EF4-FFF2-40B4-BE49-F238E27FC236}">
                <a16:creationId xmlns:a16="http://schemas.microsoft.com/office/drawing/2014/main" id="{F2ED813E-FDDA-446F-879C-A5FC85A9BD6E}"/>
              </a:ext>
            </a:extLst>
          </p:cNvPr>
          <p:cNvSpPr/>
          <p:nvPr/>
        </p:nvSpPr>
        <p:spPr>
          <a:xfrm rot="5400000">
            <a:off x="4027678" y="6255993"/>
            <a:ext cx="1143002" cy="568242"/>
          </a:xfrm>
          <a:prstGeom prst="rightArrow">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3421" tIns="36710" rIns="73421" bIns="36710" numCol="1" spcCol="0" rtlCol="0" fromWordArt="0" anchor="ctr" anchorCtr="0" forceAA="0" compatLnSpc="1">
            <a:prstTxWarp prst="textNoShape">
              <a:avLst/>
            </a:prstTxWarp>
            <a:noAutofit/>
          </a:bodyPr>
          <a:lstStyle/>
          <a:p>
            <a:pPr algn="ctr"/>
            <a:endParaRPr lang="en-US" sz="1445"/>
          </a:p>
        </p:txBody>
      </p:sp>
      <p:sp>
        <p:nvSpPr>
          <p:cNvPr id="13" name="TextBox 12">
            <a:extLst>
              <a:ext uri="{FF2B5EF4-FFF2-40B4-BE49-F238E27FC236}">
                <a16:creationId xmlns:a16="http://schemas.microsoft.com/office/drawing/2014/main" id="{9352518F-ECC9-496C-868E-2A3047A1C07A}"/>
              </a:ext>
            </a:extLst>
          </p:cNvPr>
          <p:cNvSpPr txBox="1"/>
          <p:nvPr/>
        </p:nvSpPr>
        <p:spPr>
          <a:xfrm>
            <a:off x="1282700" y="2238419"/>
            <a:ext cx="6495419" cy="4347344"/>
          </a:xfrm>
          <a:prstGeom prst="rect">
            <a:avLst/>
          </a:prstGeom>
          <a:solidFill>
            <a:schemeClr val="accent2">
              <a:lumMod val="40000"/>
              <a:lumOff val="60000"/>
            </a:schemeClr>
          </a:solidFill>
          <a:ln>
            <a:noFill/>
          </a:ln>
        </p:spPr>
        <p:style>
          <a:lnRef idx="0">
            <a:scrgbClr r="0" g="0" b="0"/>
          </a:lnRef>
          <a:fillRef idx="0">
            <a:scrgbClr r="0" g="0" b="0"/>
          </a:fillRef>
          <a:effectRef idx="0">
            <a:scrgbClr r="0" g="0" b="0"/>
          </a:effectRef>
          <a:fontRef idx="minor">
            <a:schemeClr val="lt1"/>
          </a:fontRef>
        </p:style>
        <p:txBody>
          <a:bodyPr wrap="square" rtlCol="0">
            <a:spAutoFit/>
          </a:bodyPr>
          <a:lstStyle/>
          <a:p>
            <a:pPr>
              <a:spcBef>
                <a:spcPts val="600"/>
              </a:spcBef>
              <a:spcAft>
                <a:spcPts val="600"/>
              </a:spcAft>
            </a:pPr>
            <a:r>
              <a:rPr lang="en-US" sz="1400" b="1" u="sng" dirty="0">
                <a:solidFill>
                  <a:schemeClr val="tx1"/>
                </a:solidFill>
              </a:rPr>
              <a:t>Professional Development Questions</a:t>
            </a:r>
          </a:p>
          <a:p>
            <a:pPr marL="275323" indent="-275323">
              <a:spcBef>
                <a:spcPts val="300"/>
              </a:spcBef>
              <a:spcAft>
                <a:spcPts val="300"/>
              </a:spcAft>
              <a:buFont typeface="+mj-lt"/>
              <a:buAutoNum type="arabicPeriod"/>
            </a:pPr>
            <a:r>
              <a:rPr lang="en-US" sz="1400" dirty="0">
                <a:solidFill>
                  <a:schemeClr val="tx1"/>
                </a:solidFill>
              </a:rPr>
              <a:t>Date /Time of Activity or Event:  </a:t>
            </a:r>
          </a:p>
          <a:p>
            <a:pPr marL="275323" indent="-275323">
              <a:spcBef>
                <a:spcPts val="300"/>
              </a:spcBef>
              <a:spcAft>
                <a:spcPts val="300"/>
              </a:spcAft>
              <a:buFont typeface="+mj-lt"/>
              <a:buAutoNum type="arabicPeriod"/>
            </a:pPr>
            <a:r>
              <a:rPr lang="en-US" sz="1400" dirty="0">
                <a:solidFill>
                  <a:schemeClr val="tx1"/>
                </a:solidFill>
              </a:rPr>
              <a:t>Where will your activity be held? </a:t>
            </a:r>
          </a:p>
          <a:p>
            <a:pPr marL="275323" indent="-275323">
              <a:spcBef>
                <a:spcPts val="300"/>
              </a:spcBef>
              <a:spcAft>
                <a:spcPts val="300"/>
              </a:spcAft>
              <a:buFont typeface="+mj-lt"/>
              <a:buAutoNum type="arabicPeriod"/>
            </a:pPr>
            <a:r>
              <a:rPr lang="en-US" sz="1400" dirty="0">
                <a:solidFill>
                  <a:schemeClr val="tx1"/>
                </a:solidFill>
              </a:rPr>
              <a:t>Describe the proposed Professional Development Opportunity: </a:t>
            </a:r>
          </a:p>
          <a:p>
            <a:pPr marL="275323" indent="-275323">
              <a:spcBef>
                <a:spcPts val="300"/>
              </a:spcBef>
              <a:spcAft>
                <a:spcPts val="300"/>
              </a:spcAft>
              <a:buFont typeface="+mj-lt"/>
              <a:buAutoNum type="arabicPeriod"/>
            </a:pPr>
            <a:r>
              <a:rPr lang="en-US" sz="1400" dirty="0">
                <a:solidFill>
                  <a:schemeClr val="tx1"/>
                </a:solidFill>
              </a:rPr>
              <a:t>What is the goal or purpose of the educational opportunity?</a:t>
            </a:r>
          </a:p>
          <a:p>
            <a:pPr marL="275323" indent="-275323">
              <a:spcBef>
                <a:spcPts val="300"/>
              </a:spcBef>
              <a:spcAft>
                <a:spcPts val="300"/>
              </a:spcAft>
              <a:buFont typeface="+mj-lt"/>
              <a:buAutoNum type="arabicPeriod"/>
            </a:pPr>
            <a:r>
              <a:rPr lang="en-US" sz="1400" dirty="0">
                <a:solidFill>
                  <a:schemeClr val="tx1"/>
                </a:solidFill>
              </a:rPr>
              <a:t>What problem or need does your professional development training or conference address? Why is this issue important?</a:t>
            </a:r>
          </a:p>
          <a:p>
            <a:pPr marL="275323" indent="-275323">
              <a:spcBef>
                <a:spcPts val="300"/>
              </a:spcBef>
              <a:spcAft>
                <a:spcPts val="300"/>
              </a:spcAft>
              <a:buFont typeface="+mj-lt"/>
              <a:buAutoNum type="arabicPeriod"/>
            </a:pPr>
            <a:r>
              <a:rPr lang="en-US" sz="1400" dirty="0">
                <a:solidFill>
                  <a:schemeClr val="tx1"/>
                </a:solidFill>
              </a:rPr>
              <a:t>Describe educational experiences that will result from the proposed conference or training:</a:t>
            </a:r>
          </a:p>
          <a:p>
            <a:pPr marL="275323" indent="-275323">
              <a:spcBef>
                <a:spcPts val="300"/>
              </a:spcBef>
              <a:spcAft>
                <a:spcPts val="300"/>
              </a:spcAft>
              <a:buFont typeface="+mj-lt"/>
              <a:buAutoNum type="arabicPeriod"/>
            </a:pPr>
            <a:r>
              <a:rPr lang="en-US" sz="1400" dirty="0">
                <a:solidFill>
                  <a:schemeClr val="tx1"/>
                </a:solidFill>
              </a:rPr>
              <a:t>What audience or demographic are you looking to reach?(If applicable)</a:t>
            </a:r>
          </a:p>
          <a:p>
            <a:pPr marL="275323" indent="-275323">
              <a:spcBef>
                <a:spcPts val="300"/>
              </a:spcBef>
              <a:spcAft>
                <a:spcPts val="300"/>
              </a:spcAft>
              <a:buFont typeface="+mj-lt"/>
              <a:buAutoNum type="arabicPeriod"/>
            </a:pPr>
            <a:r>
              <a:rPr lang="en-US" sz="1400" dirty="0">
                <a:solidFill>
                  <a:schemeClr val="tx1"/>
                </a:solidFill>
              </a:rPr>
              <a:t>Will your activity include families or people not children ages 0-5 and their families or provider? If so, what percentage of participants will be children ages 0-5 and/or their families?</a:t>
            </a:r>
          </a:p>
          <a:p>
            <a:pPr marL="275323" indent="-275323">
              <a:spcBef>
                <a:spcPts val="300"/>
              </a:spcBef>
              <a:spcAft>
                <a:spcPts val="300"/>
              </a:spcAft>
              <a:buFont typeface="+mj-lt"/>
              <a:buAutoNum type="arabicPeriod"/>
            </a:pPr>
            <a:r>
              <a:rPr lang="en-US" sz="1400" dirty="0">
                <a:solidFill>
                  <a:schemeClr val="tx1"/>
                </a:solidFill>
              </a:rPr>
              <a:t>How will you measure the impact of your training or conference? (If applicable)</a:t>
            </a:r>
          </a:p>
          <a:p>
            <a:pPr marL="275323" indent="-275323">
              <a:spcBef>
                <a:spcPts val="300"/>
              </a:spcBef>
              <a:spcAft>
                <a:spcPts val="300"/>
              </a:spcAft>
              <a:buFont typeface="+mj-lt"/>
              <a:buAutoNum type="arabicPeriod"/>
            </a:pPr>
            <a:r>
              <a:rPr lang="en-US" sz="1400" dirty="0">
                <a:solidFill>
                  <a:schemeClr val="tx1"/>
                </a:solidFill>
              </a:rPr>
              <a:t>What are the anticipated short-term and/or long-term measurable outcomes that would be achieved by this funding?</a:t>
            </a:r>
            <a:endParaRPr lang="en-US" sz="3600" dirty="0">
              <a:solidFill>
                <a:schemeClr val="tx1"/>
              </a:solidFill>
            </a:endParaRPr>
          </a:p>
        </p:txBody>
      </p:sp>
      <p:sp>
        <p:nvSpPr>
          <p:cNvPr id="20" name="TextBox 19">
            <a:extLst>
              <a:ext uri="{FF2B5EF4-FFF2-40B4-BE49-F238E27FC236}">
                <a16:creationId xmlns:a16="http://schemas.microsoft.com/office/drawing/2014/main" id="{45D237D6-2E9F-4A15-BAC9-1FB6C5FDCB3E}"/>
              </a:ext>
            </a:extLst>
          </p:cNvPr>
          <p:cNvSpPr txBox="1"/>
          <p:nvPr/>
        </p:nvSpPr>
        <p:spPr>
          <a:xfrm>
            <a:off x="2764819" y="390251"/>
            <a:ext cx="4528762" cy="923330"/>
          </a:xfrm>
          <a:prstGeom prst="rect">
            <a:avLst/>
          </a:prstGeom>
          <a:noFill/>
        </p:spPr>
        <p:txBody>
          <a:bodyPr wrap="square" rtlCol="0">
            <a:spAutoFit/>
          </a:bodyPr>
          <a:lstStyle/>
          <a:p>
            <a:pPr algn="ctr"/>
            <a:r>
              <a:rPr lang="en-US" dirty="0"/>
              <a:t>Community Responsive Mini Grant </a:t>
            </a:r>
          </a:p>
          <a:p>
            <a:pPr algn="ctr"/>
            <a:r>
              <a:rPr lang="en-US" dirty="0"/>
              <a:t>Application Questions</a:t>
            </a:r>
          </a:p>
          <a:p>
            <a:pPr algn="ctr"/>
            <a:r>
              <a:rPr lang="en-US" dirty="0"/>
              <a:t>(for reference only)</a:t>
            </a:r>
          </a:p>
        </p:txBody>
      </p:sp>
      <p:sp>
        <p:nvSpPr>
          <p:cNvPr id="21" name="Arrow: Right 20">
            <a:extLst>
              <a:ext uri="{FF2B5EF4-FFF2-40B4-BE49-F238E27FC236}">
                <a16:creationId xmlns:a16="http://schemas.microsoft.com/office/drawing/2014/main" id="{5AE5FF43-7BE0-4200-9D03-AD523E19AAE0}"/>
              </a:ext>
            </a:extLst>
          </p:cNvPr>
          <p:cNvSpPr/>
          <p:nvPr/>
        </p:nvSpPr>
        <p:spPr>
          <a:xfrm rot="5400000">
            <a:off x="4297188" y="1645195"/>
            <a:ext cx="603982" cy="568242"/>
          </a:xfrm>
          <a:prstGeom prst="rightArrow">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3421" tIns="36710" rIns="73421" bIns="36710" numCol="1" spcCol="0" rtlCol="0" fromWordArt="0" anchor="ctr" anchorCtr="0" forceAA="0" compatLnSpc="1">
            <a:prstTxWarp prst="textNoShape">
              <a:avLst/>
            </a:prstTxWarp>
            <a:noAutofit/>
          </a:bodyPr>
          <a:lstStyle/>
          <a:p>
            <a:pPr algn="ctr"/>
            <a:endParaRPr lang="en-US" sz="1445"/>
          </a:p>
        </p:txBody>
      </p:sp>
      <p:sp>
        <p:nvSpPr>
          <p:cNvPr id="22" name="TextBox 21">
            <a:extLst>
              <a:ext uri="{FF2B5EF4-FFF2-40B4-BE49-F238E27FC236}">
                <a16:creationId xmlns:a16="http://schemas.microsoft.com/office/drawing/2014/main" id="{8035B9B5-B550-43D6-91F1-080623431BC9}"/>
              </a:ext>
            </a:extLst>
          </p:cNvPr>
          <p:cNvSpPr txBox="1"/>
          <p:nvPr/>
        </p:nvSpPr>
        <p:spPr>
          <a:xfrm>
            <a:off x="2334798" y="1343235"/>
            <a:ext cx="4528762" cy="369332"/>
          </a:xfrm>
          <a:prstGeom prst="rect">
            <a:avLst/>
          </a:prstGeom>
          <a:solidFill>
            <a:schemeClr val="accent2">
              <a:lumMod val="40000"/>
              <a:lumOff val="60000"/>
            </a:schemeClr>
          </a:solidFill>
          <a:ln>
            <a:solidFill>
              <a:schemeClr val="accent5">
                <a:lumMod val="75000"/>
              </a:schemeClr>
            </a:solidFill>
          </a:ln>
        </p:spPr>
        <p:txBody>
          <a:bodyPr wrap="square" rtlCol="0">
            <a:spAutoFit/>
          </a:bodyPr>
          <a:lstStyle/>
          <a:p>
            <a:pPr algn="ctr">
              <a:spcBef>
                <a:spcPts val="600"/>
              </a:spcBef>
              <a:spcAft>
                <a:spcPts val="600"/>
              </a:spcAft>
            </a:pPr>
            <a:r>
              <a:rPr lang="en-US" dirty="0"/>
              <a:t>Page 3 Professional Development </a:t>
            </a:r>
          </a:p>
        </p:txBody>
      </p:sp>
      <p:sp>
        <p:nvSpPr>
          <p:cNvPr id="28" name="Callout: Left Arrow 27">
            <a:extLst>
              <a:ext uri="{FF2B5EF4-FFF2-40B4-BE49-F238E27FC236}">
                <a16:creationId xmlns:a16="http://schemas.microsoft.com/office/drawing/2014/main" id="{CAF20C2E-CBC8-4CA7-B908-AB622FD928F5}"/>
              </a:ext>
            </a:extLst>
          </p:cNvPr>
          <p:cNvSpPr/>
          <p:nvPr/>
        </p:nvSpPr>
        <p:spPr>
          <a:xfrm>
            <a:off x="7778118" y="3025302"/>
            <a:ext cx="1937382" cy="2436631"/>
          </a:xfrm>
          <a:prstGeom prst="leftArrowCallout">
            <a:avLst>
              <a:gd name="adj1" fmla="val 18250"/>
              <a:gd name="adj2" fmla="val 25000"/>
              <a:gd name="adj3" fmla="val 25000"/>
              <a:gd name="adj4" fmla="val 64977"/>
            </a:avLst>
          </a:prstGeom>
          <a:ln/>
        </p:spPr>
        <p:style>
          <a:lnRef idx="1">
            <a:schemeClr val="accent6"/>
          </a:lnRef>
          <a:fillRef idx="2">
            <a:schemeClr val="accent6"/>
          </a:fillRef>
          <a:effectRef idx="1">
            <a:schemeClr val="accent6"/>
          </a:effectRef>
          <a:fontRef idx="minor">
            <a:schemeClr val="dk1"/>
          </a:fontRef>
        </p:style>
        <p:txBody>
          <a:bodyPr rtlCol="0" anchor="ctr"/>
          <a:lstStyle/>
          <a:p>
            <a:pPr algn="ctr"/>
            <a:r>
              <a:rPr lang="en-US" sz="1400" dirty="0">
                <a:solidFill>
                  <a:schemeClr val="tx1"/>
                </a:solidFill>
              </a:rPr>
              <a:t>You will only be asked these questions if you select “Professional Development”</a:t>
            </a:r>
          </a:p>
        </p:txBody>
      </p:sp>
      <p:sp>
        <p:nvSpPr>
          <p:cNvPr id="30" name="TextBox 29">
            <a:extLst>
              <a:ext uri="{FF2B5EF4-FFF2-40B4-BE49-F238E27FC236}">
                <a16:creationId xmlns:a16="http://schemas.microsoft.com/office/drawing/2014/main" id="{4C3DE9CA-2BE7-4B70-84F6-80D411BA68EF}"/>
              </a:ext>
            </a:extLst>
          </p:cNvPr>
          <p:cNvSpPr txBox="1"/>
          <p:nvPr/>
        </p:nvSpPr>
        <p:spPr>
          <a:xfrm>
            <a:off x="2391001" y="7111615"/>
            <a:ext cx="4416356" cy="369332"/>
          </a:xfrm>
          <a:prstGeom prst="rect">
            <a:avLst/>
          </a:prstGeom>
          <a:solidFill>
            <a:schemeClr val="accent2">
              <a:lumMod val="40000"/>
              <a:lumOff val="60000"/>
            </a:schemeClr>
          </a:solidFill>
          <a:ln>
            <a:solidFill>
              <a:schemeClr val="accent5">
                <a:lumMod val="75000"/>
              </a:schemeClr>
            </a:solidFill>
          </a:ln>
        </p:spPr>
        <p:txBody>
          <a:bodyPr wrap="square" rtlCol="0">
            <a:spAutoFit/>
          </a:bodyPr>
          <a:lstStyle/>
          <a:p>
            <a:pPr>
              <a:spcBef>
                <a:spcPts val="600"/>
              </a:spcBef>
              <a:spcAft>
                <a:spcPts val="600"/>
              </a:spcAft>
            </a:pPr>
            <a:r>
              <a:rPr lang="en-US" dirty="0"/>
              <a:t>Jump to Page 6 Budget</a:t>
            </a:r>
          </a:p>
        </p:txBody>
      </p:sp>
    </p:spTree>
    <p:extLst>
      <p:ext uri="{BB962C8B-B14F-4D97-AF65-F5344CB8AC3E}">
        <p14:creationId xmlns:p14="http://schemas.microsoft.com/office/powerpoint/2010/main" val="39993554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Arrow: Right 28">
            <a:extLst>
              <a:ext uri="{FF2B5EF4-FFF2-40B4-BE49-F238E27FC236}">
                <a16:creationId xmlns:a16="http://schemas.microsoft.com/office/drawing/2014/main" id="{F2ED813E-FDDA-446F-879C-A5FC85A9BD6E}"/>
              </a:ext>
            </a:extLst>
          </p:cNvPr>
          <p:cNvSpPr/>
          <p:nvPr/>
        </p:nvSpPr>
        <p:spPr>
          <a:xfrm rot="5400000">
            <a:off x="4027678" y="6157195"/>
            <a:ext cx="1143002" cy="568242"/>
          </a:xfrm>
          <a:prstGeom prst="rightArrow">
            <a:avLst/>
          </a:prstGeom>
          <a:solidFill>
            <a:srgbClr val="A31D6D"/>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3421" tIns="36710" rIns="73421" bIns="36710" numCol="1" spcCol="0" rtlCol="0" fromWordArt="0" anchor="ctr" anchorCtr="0" forceAA="0" compatLnSpc="1">
            <a:prstTxWarp prst="textNoShape">
              <a:avLst/>
            </a:prstTxWarp>
            <a:noAutofit/>
          </a:bodyPr>
          <a:lstStyle/>
          <a:p>
            <a:pPr algn="ctr"/>
            <a:endParaRPr lang="en-US" sz="1445"/>
          </a:p>
        </p:txBody>
      </p:sp>
      <p:sp>
        <p:nvSpPr>
          <p:cNvPr id="13" name="TextBox 12">
            <a:extLst>
              <a:ext uri="{FF2B5EF4-FFF2-40B4-BE49-F238E27FC236}">
                <a16:creationId xmlns:a16="http://schemas.microsoft.com/office/drawing/2014/main" id="{9352518F-ECC9-496C-868E-2A3047A1C07A}"/>
              </a:ext>
            </a:extLst>
          </p:cNvPr>
          <p:cNvSpPr txBox="1"/>
          <p:nvPr/>
        </p:nvSpPr>
        <p:spPr>
          <a:xfrm>
            <a:off x="1580971" y="2353540"/>
            <a:ext cx="6197147" cy="4185761"/>
          </a:xfrm>
          <a:prstGeom prst="rect">
            <a:avLst/>
          </a:prstGeom>
          <a:solidFill>
            <a:srgbClr val="F5BEDF"/>
          </a:solidFill>
          <a:ln>
            <a:noFill/>
          </a:ln>
        </p:spPr>
        <p:style>
          <a:lnRef idx="0">
            <a:scrgbClr r="0" g="0" b="0"/>
          </a:lnRef>
          <a:fillRef idx="0">
            <a:scrgbClr r="0" g="0" b="0"/>
          </a:fillRef>
          <a:effectRef idx="0">
            <a:scrgbClr r="0" g="0" b="0"/>
          </a:effectRef>
          <a:fontRef idx="minor">
            <a:schemeClr val="lt1"/>
          </a:fontRef>
        </p:style>
        <p:txBody>
          <a:bodyPr wrap="square" rtlCol="0">
            <a:spAutoFit/>
          </a:bodyPr>
          <a:lstStyle/>
          <a:p>
            <a:pPr>
              <a:spcBef>
                <a:spcPts val="600"/>
              </a:spcBef>
              <a:spcAft>
                <a:spcPts val="600"/>
              </a:spcAft>
            </a:pPr>
            <a:r>
              <a:rPr lang="en-US" sz="1400" b="1" u="sng" dirty="0">
                <a:solidFill>
                  <a:schemeClr val="tx1"/>
                </a:solidFill>
              </a:rPr>
              <a:t>Materials and Equipment Purchase Questions</a:t>
            </a:r>
          </a:p>
          <a:p>
            <a:pPr marL="275323" indent="-275323">
              <a:spcBef>
                <a:spcPts val="600"/>
              </a:spcBef>
              <a:spcAft>
                <a:spcPts val="600"/>
              </a:spcAft>
              <a:buFont typeface="+mj-lt"/>
              <a:buAutoNum type="arabicPeriod"/>
            </a:pPr>
            <a:r>
              <a:rPr lang="en-US" sz="1400" dirty="0">
                <a:solidFill>
                  <a:schemeClr val="tx1"/>
                </a:solidFill>
              </a:rPr>
              <a:t>Describe the proposed activity for purchased materials or equipment: </a:t>
            </a:r>
          </a:p>
          <a:p>
            <a:pPr marL="275323" indent="-275323">
              <a:spcBef>
                <a:spcPts val="600"/>
              </a:spcBef>
              <a:spcAft>
                <a:spcPts val="600"/>
              </a:spcAft>
              <a:buFont typeface="+mj-lt"/>
              <a:buAutoNum type="arabicPeriod"/>
            </a:pPr>
            <a:r>
              <a:rPr lang="en-US" sz="1400" dirty="0">
                <a:solidFill>
                  <a:schemeClr val="tx1"/>
                </a:solidFill>
              </a:rPr>
              <a:t>What is the goal or purpose for purchasing the materials or equipment? </a:t>
            </a:r>
          </a:p>
          <a:p>
            <a:pPr marL="275323" indent="-275323">
              <a:spcBef>
                <a:spcPts val="600"/>
              </a:spcBef>
              <a:spcAft>
                <a:spcPts val="600"/>
              </a:spcAft>
              <a:buFont typeface="+mj-lt"/>
              <a:buAutoNum type="arabicPeriod"/>
            </a:pPr>
            <a:r>
              <a:rPr lang="en-US" sz="1400" dirty="0">
                <a:solidFill>
                  <a:schemeClr val="tx1"/>
                </a:solidFill>
              </a:rPr>
              <a:t>Describe your timeline, include when you will secure your materials and when they will be implemented for use. </a:t>
            </a:r>
          </a:p>
          <a:p>
            <a:pPr marL="275323" indent="-275323">
              <a:spcBef>
                <a:spcPts val="600"/>
              </a:spcBef>
              <a:spcAft>
                <a:spcPts val="600"/>
              </a:spcAft>
              <a:buFont typeface="+mj-lt"/>
              <a:buAutoNum type="arabicPeriod"/>
            </a:pPr>
            <a:r>
              <a:rPr lang="en-US" sz="1400" dirty="0">
                <a:solidFill>
                  <a:schemeClr val="tx1"/>
                </a:solidFill>
              </a:rPr>
              <a:t>What problem or need does the purchase of materials or equipment address? Why is this issue important? </a:t>
            </a:r>
          </a:p>
          <a:p>
            <a:pPr marL="275323" indent="-275323">
              <a:spcBef>
                <a:spcPts val="600"/>
              </a:spcBef>
              <a:spcAft>
                <a:spcPts val="600"/>
              </a:spcAft>
              <a:buFont typeface="+mj-lt"/>
              <a:buAutoNum type="arabicPeriod"/>
            </a:pPr>
            <a:r>
              <a:rPr lang="en-US" sz="1400" dirty="0">
                <a:solidFill>
                  <a:schemeClr val="tx1"/>
                </a:solidFill>
              </a:rPr>
              <a:t>What audience or demographic are you looking to reach with this activity using your materials or equipment?</a:t>
            </a:r>
          </a:p>
          <a:p>
            <a:pPr marL="275323" indent="-275323">
              <a:spcBef>
                <a:spcPts val="600"/>
              </a:spcBef>
              <a:spcAft>
                <a:spcPts val="600"/>
              </a:spcAft>
              <a:buFont typeface="+mj-lt"/>
              <a:buAutoNum type="arabicPeriod"/>
            </a:pPr>
            <a:r>
              <a:rPr lang="en-US" sz="1400" dirty="0">
                <a:solidFill>
                  <a:schemeClr val="tx1"/>
                </a:solidFill>
              </a:rPr>
              <a:t>Will your activity include families or individuals with children who are not between the ages of 0 and 5, as well as their families or providers? If so, what percentage of participants will be children ages 0-5 and/or their families?</a:t>
            </a:r>
          </a:p>
          <a:p>
            <a:pPr marL="275323" indent="-275323">
              <a:spcBef>
                <a:spcPts val="600"/>
              </a:spcBef>
              <a:spcAft>
                <a:spcPts val="600"/>
              </a:spcAft>
              <a:buFont typeface="+mj-lt"/>
              <a:buAutoNum type="arabicPeriod"/>
            </a:pPr>
            <a:r>
              <a:rPr lang="en-US" sz="1400" dirty="0">
                <a:solidFill>
                  <a:schemeClr val="tx1"/>
                </a:solidFill>
              </a:rPr>
              <a:t>Describe the impact the purchased materials  or equipment will have on children 0-5, families and or providers. </a:t>
            </a:r>
            <a:endParaRPr lang="en-US" sz="800" dirty="0">
              <a:solidFill>
                <a:schemeClr val="tx1"/>
              </a:solidFill>
            </a:endParaRPr>
          </a:p>
        </p:txBody>
      </p:sp>
      <p:sp>
        <p:nvSpPr>
          <p:cNvPr id="20" name="TextBox 19">
            <a:extLst>
              <a:ext uri="{FF2B5EF4-FFF2-40B4-BE49-F238E27FC236}">
                <a16:creationId xmlns:a16="http://schemas.microsoft.com/office/drawing/2014/main" id="{45D237D6-2E9F-4A15-BAC9-1FB6C5FDCB3E}"/>
              </a:ext>
            </a:extLst>
          </p:cNvPr>
          <p:cNvSpPr txBox="1"/>
          <p:nvPr/>
        </p:nvSpPr>
        <p:spPr>
          <a:xfrm>
            <a:off x="2764819" y="390251"/>
            <a:ext cx="4528762" cy="923330"/>
          </a:xfrm>
          <a:prstGeom prst="rect">
            <a:avLst/>
          </a:prstGeom>
          <a:noFill/>
        </p:spPr>
        <p:txBody>
          <a:bodyPr wrap="square" rtlCol="0">
            <a:spAutoFit/>
          </a:bodyPr>
          <a:lstStyle/>
          <a:p>
            <a:pPr algn="ctr"/>
            <a:r>
              <a:rPr lang="en-US" dirty="0"/>
              <a:t>Community Responsive Mini Grant </a:t>
            </a:r>
          </a:p>
          <a:p>
            <a:pPr algn="ctr"/>
            <a:r>
              <a:rPr lang="en-US" dirty="0"/>
              <a:t>Application Questions</a:t>
            </a:r>
          </a:p>
          <a:p>
            <a:pPr algn="ctr"/>
            <a:r>
              <a:rPr lang="en-US" dirty="0"/>
              <a:t>(for reference only)</a:t>
            </a:r>
          </a:p>
        </p:txBody>
      </p:sp>
      <p:sp>
        <p:nvSpPr>
          <p:cNvPr id="21" name="Arrow: Right 20">
            <a:extLst>
              <a:ext uri="{FF2B5EF4-FFF2-40B4-BE49-F238E27FC236}">
                <a16:creationId xmlns:a16="http://schemas.microsoft.com/office/drawing/2014/main" id="{5AE5FF43-7BE0-4200-9D03-AD523E19AAE0}"/>
              </a:ext>
            </a:extLst>
          </p:cNvPr>
          <p:cNvSpPr/>
          <p:nvPr/>
        </p:nvSpPr>
        <p:spPr>
          <a:xfrm rot="5400000">
            <a:off x="4307275" y="1767428"/>
            <a:ext cx="603982" cy="568242"/>
          </a:xfrm>
          <a:prstGeom prst="rightArrow">
            <a:avLst/>
          </a:prstGeom>
          <a:solidFill>
            <a:srgbClr val="A31D6D"/>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3421" tIns="36710" rIns="73421" bIns="36710" numCol="1" spcCol="0" rtlCol="0" fromWordArt="0" anchor="ctr" anchorCtr="0" forceAA="0" compatLnSpc="1">
            <a:prstTxWarp prst="textNoShape">
              <a:avLst/>
            </a:prstTxWarp>
            <a:noAutofit/>
          </a:bodyPr>
          <a:lstStyle/>
          <a:p>
            <a:pPr algn="ctr"/>
            <a:endParaRPr lang="en-US" sz="1445"/>
          </a:p>
        </p:txBody>
      </p:sp>
      <p:sp>
        <p:nvSpPr>
          <p:cNvPr id="22" name="TextBox 21">
            <a:extLst>
              <a:ext uri="{FF2B5EF4-FFF2-40B4-BE49-F238E27FC236}">
                <a16:creationId xmlns:a16="http://schemas.microsoft.com/office/drawing/2014/main" id="{8035B9B5-B550-43D6-91F1-080623431BC9}"/>
              </a:ext>
            </a:extLst>
          </p:cNvPr>
          <p:cNvSpPr txBox="1"/>
          <p:nvPr/>
        </p:nvSpPr>
        <p:spPr>
          <a:xfrm>
            <a:off x="2334798" y="1464228"/>
            <a:ext cx="4528762" cy="369332"/>
          </a:xfrm>
          <a:prstGeom prst="rect">
            <a:avLst/>
          </a:prstGeom>
          <a:solidFill>
            <a:srgbClr val="F5BEDF"/>
          </a:solidFill>
          <a:ln>
            <a:solidFill>
              <a:schemeClr val="accent5">
                <a:lumMod val="75000"/>
              </a:schemeClr>
            </a:solidFill>
          </a:ln>
        </p:spPr>
        <p:txBody>
          <a:bodyPr wrap="square" rtlCol="0">
            <a:spAutoFit/>
          </a:bodyPr>
          <a:lstStyle/>
          <a:p>
            <a:pPr algn="ctr">
              <a:spcBef>
                <a:spcPts val="600"/>
              </a:spcBef>
              <a:spcAft>
                <a:spcPts val="600"/>
              </a:spcAft>
            </a:pPr>
            <a:r>
              <a:rPr lang="en-US" dirty="0"/>
              <a:t>Page 4 Materials and Equipment Purchase</a:t>
            </a:r>
          </a:p>
        </p:txBody>
      </p:sp>
      <p:sp>
        <p:nvSpPr>
          <p:cNvPr id="28" name="Callout: Left Arrow 27">
            <a:extLst>
              <a:ext uri="{FF2B5EF4-FFF2-40B4-BE49-F238E27FC236}">
                <a16:creationId xmlns:a16="http://schemas.microsoft.com/office/drawing/2014/main" id="{CAF20C2E-CBC8-4CA7-B908-AB622FD928F5}"/>
              </a:ext>
            </a:extLst>
          </p:cNvPr>
          <p:cNvSpPr/>
          <p:nvPr/>
        </p:nvSpPr>
        <p:spPr>
          <a:xfrm>
            <a:off x="7778118" y="3025302"/>
            <a:ext cx="1937382" cy="2436631"/>
          </a:xfrm>
          <a:prstGeom prst="leftArrowCallout">
            <a:avLst>
              <a:gd name="adj1" fmla="val 18250"/>
              <a:gd name="adj2" fmla="val 25000"/>
              <a:gd name="adj3" fmla="val 25000"/>
              <a:gd name="adj4" fmla="val 64977"/>
            </a:avLst>
          </a:prstGeom>
          <a:ln/>
        </p:spPr>
        <p:style>
          <a:lnRef idx="1">
            <a:schemeClr val="accent6"/>
          </a:lnRef>
          <a:fillRef idx="2">
            <a:schemeClr val="accent6"/>
          </a:fillRef>
          <a:effectRef idx="1">
            <a:schemeClr val="accent6"/>
          </a:effectRef>
          <a:fontRef idx="minor">
            <a:schemeClr val="dk1"/>
          </a:fontRef>
        </p:style>
        <p:txBody>
          <a:bodyPr rtlCol="0" anchor="ctr"/>
          <a:lstStyle/>
          <a:p>
            <a:pPr algn="ctr"/>
            <a:r>
              <a:rPr lang="en-US" sz="1400" dirty="0">
                <a:solidFill>
                  <a:schemeClr val="tx1"/>
                </a:solidFill>
              </a:rPr>
              <a:t>You will only be asked these questions if you select “Materials and Equipment Purchase”</a:t>
            </a:r>
          </a:p>
        </p:txBody>
      </p:sp>
      <p:sp>
        <p:nvSpPr>
          <p:cNvPr id="30" name="TextBox 29">
            <a:extLst>
              <a:ext uri="{FF2B5EF4-FFF2-40B4-BE49-F238E27FC236}">
                <a16:creationId xmlns:a16="http://schemas.microsoft.com/office/drawing/2014/main" id="{4C3DE9CA-2BE7-4B70-84F6-80D411BA68EF}"/>
              </a:ext>
            </a:extLst>
          </p:cNvPr>
          <p:cNvSpPr txBox="1"/>
          <p:nvPr/>
        </p:nvSpPr>
        <p:spPr>
          <a:xfrm>
            <a:off x="2391001" y="7012817"/>
            <a:ext cx="4416356" cy="369332"/>
          </a:xfrm>
          <a:prstGeom prst="rect">
            <a:avLst/>
          </a:prstGeom>
          <a:solidFill>
            <a:srgbClr val="F5BEDF"/>
          </a:solidFill>
          <a:ln>
            <a:solidFill>
              <a:schemeClr val="accent5">
                <a:lumMod val="75000"/>
              </a:schemeClr>
            </a:solidFill>
          </a:ln>
        </p:spPr>
        <p:txBody>
          <a:bodyPr wrap="square" rtlCol="0">
            <a:spAutoFit/>
          </a:bodyPr>
          <a:lstStyle/>
          <a:p>
            <a:pPr>
              <a:spcBef>
                <a:spcPts val="600"/>
              </a:spcBef>
              <a:spcAft>
                <a:spcPts val="600"/>
              </a:spcAft>
            </a:pPr>
            <a:r>
              <a:rPr lang="en-US" dirty="0"/>
              <a:t>Jump to Page 6 for Budget</a:t>
            </a:r>
          </a:p>
        </p:txBody>
      </p:sp>
    </p:spTree>
    <p:extLst>
      <p:ext uri="{BB962C8B-B14F-4D97-AF65-F5344CB8AC3E}">
        <p14:creationId xmlns:p14="http://schemas.microsoft.com/office/powerpoint/2010/main" val="20519125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Arrow: Right 28">
            <a:extLst>
              <a:ext uri="{FF2B5EF4-FFF2-40B4-BE49-F238E27FC236}">
                <a16:creationId xmlns:a16="http://schemas.microsoft.com/office/drawing/2014/main" id="{F2ED813E-FDDA-446F-879C-A5FC85A9BD6E}"/>
              </a:ext>
            </a:extLst>
          </p:cNvPr>
          <p:cNvSpPr/>
          <p:nvPr/>
        </p:nvSpPr>
        <p:spPr>
          <a:xfrm rot="5400000">
            <a:off x="4027678" y="6341861"/>
            <a:ext cx="1143002" cy="568242"/>
          </a:xfrm>
          <a:prstGeom prst="rightArrow">
            <a:avLst/>
          </a:prstGeom>
          <a:solidFill>
            <a:schemeClr val="accent4"/>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3421" tIns="36710" rIns="73421" bIns="36710" numCol="1" spcCol="0" rtlCol="0" fromWordArt="0" anchor="ctr" anchorCtr="0" forceAA="0" compatLnSpc="1">
            <a:prstTxWarp prst="textNoShape">
              <a:avLst/>
            </a:prstTxWarp>
            <a:noAutofit/>
          </a:bodyPr>
          <a:lstStyle/>
          <a:p>
            <a:pPr algn="ctr"/>
            <a:endParaRPr lang="en-US" sz="1445"/>
          </a:p>
        </p:txBody>
      </p:sp>
      <p:sp>
        <p:nvSpPr>
          <p:cNvPr id="13" name="TextBox 12">
            <a:extLst>
              <a:ext uri="{FF2B5EF4-FFF2-40B4-BE49-F238E27FC236}">
                <a16:creationId xmlns:a16="http://schemas.microsoft.com/office/drawing/2014/main" id="{9352518F-ECC9-496C-868E-2A3047A1C07A}"/>
              </a:ext>
            </a:extLst>
          </p:cNvPr>
          <p:cNvSpPr txBox="1"/>
          <p:nvPr/>
        </p:nvSpPr>
        <p:spPr>
          <a:xfrm>
            <a:off x="1444239" y="2201780"/>
            <a:ext cx="6333879" cy="4547399"/>
          </a:xfrm>
          <a:prstGeom prst="rect">
            <a:avLst/>
          </a:prstGeom>
          <a:solidFill>
            <a:srgbClr val="CAEEE5"/>
          </a:solidFill>
          <a:ln>
            <a:noFill/>
          </a:ln>
        </p:spPr>
        <p:style>
          <a:lnRef idx="0">
            <a:scrgbClr r="0" g="0" b="0"/>
          </a:lnRef>
          <a:fillRef idx="0">
            <a:scrgbClr r="0" g="0" b="0"/>
          </a:fillRef>
          <a:effectRef idx="0">
            <a:scrgbClr r="0" g="0" b="0"/>
          </a:effectRef>
          <a:fontRef idx="minor">
            <a:schemeClr val="lt1"/>
          </a:fontRef>
        </p:style>
        <p:txBody>
          <a:bodyPr wrap="square" rtlCol="0">
            <a:spAutoFit/>
          </a:bodyPr>
          <a:lstStyle/>
          <a:p>
            <a:pPr>
              <a:spcBef>
                <a:spcPts val="600"/>
              </a:spcBef>
              <a:spcAft>
                <a:spcPts val="600"/>
              </a:spcAft>
            </a:pPr>
            <a:r>
              <a:rPr lang="en-US" sz="1400" b="1" u="sng" dirty="0">
                <a:solidFill>
                  <a:schemeClr val="tx1"/>
                </a:solidFill>
              </a:rPr>
              <a:t>Time-Limited Program Questions</a:t>
            </a:r>
          </a:p>
          <a:p>
            <a:pPr marL="275323" indent="-275323">
              <a:spcBef>
                <a:spcPts val="600"/>
              </a:spcBef>
              <a:spcAft>
                <a:spcPts val="600"/>
              </a:spcAft>
              <a:buFont typeface="+mj-lt"/>
              <a:buAutoNum type="arabicPeriod"/>
            </a:pPr>
            <a:r>
              <a:rPr lang="en-US" sz="1350" dirty="0">
                <a:solidFill>
                  <a:schemeClr val="tx1"/>
                </a:solidFill>
              </a:rPr>
              <a:t>Name of Program:</a:t>
            </a:r>
          </a:p>
          <a:p>
            <a:pPr marL="275323" indent="-275323">
              <a:spcBef>
                <a:spcPts val="600"/>
              </a:spcBef>
              <a:spcAft>
                <a:spcPts val="600"/>
              </a:spcAft>
              <a:buFont typeface="+mj-lt"/>
              <a:buAutoNum type="arabicPeriod"/>
            </a:pPr>
            <a:r>
              <a:rPr lang="en-US" sz="1350" dirty="0">
                <a:solidFill>
                  <a:schemeClr val="tx1"/>
                </a:solidFill>
              </a:rPr>
              <a:t>Day(s) of the week and Start and end date of program:</a:t>
            </a:r>
          </a:p>
          <a:p>
            <a:pPr marL="275323" indent="-275323">
              <a:spcBef>
                <a:spcPts val="600"/>
              </a:spcBef>
              <a:spcAft>
                <a:spcPts val="600"/>
              </a:spcAft>
              <a:buFont typeface="+mj-lt"/>
              <a:buAutoNum type="arabicPeriod"/>
            </a:pPr>
            <a:r>
              <a:rPr lang="en-US" sz="1350" dirty="0">
                <a:solidFill>
                  <a:schemeClr val="tx1"/>
                </a:solidFill>
              </a:rPr>
              <a:t>Where will your program activity(</a:t>
            </a:r>
            <a:r>
              <a:rPr lang="en-US" sz="1350" dirty="0" err="1">
                <a:solidFill>
                  <a:schemeClr val="tx1"/>
                </a:solidFill>
              </a:rPr>
              <a:t>ies</a:t>
            </a:r>
            <a:r>
              <a:rPr lang="en-US" sz="1350" dirty="0">
                <a:solidFill>
                  <a:schemeClr val="tx1"/>
                </a:solidFill>
              </a:rPr>
              <a:t>) be held? </a:t>
            </a:r>
          </a:p>
          <a:p>
            <a:pPr marL="275323" indent="-275323">
              <a:spcBef>
                <a:spcPts val="600"/>
              </a:spcBef>
              <a:spcAft>
                <a:spcPts val="600"/>
              </a:spcAft>
              <a:buFont typeface="+mj-lt"/>
              <a:buAutoNum type="arabicPeriod"/>
            </a:pPr>
            <a:r>
              <a:rPr lang="en-US" sz="1350" dirty="0">
                <a:solidFill>
                  <a:schemeClr val="tx1"/>
                </a:solidFill>
              </a:rPr>
              <a:t>Describe the proposed program: </a:t>
            </a:r>
          </a:p>
          <a:p>
            <a:pPr marL="275323" indent="-275323">
              <a:spcBef>
                <a:spcPts val="600"/>
              </a:spcBef>
              <a:spcAft>
                <a:spcPts val="600"/>
              </a:spcAft>
              <a:buFont typeface="+mj-lt"/>
              <a:buAutoNum type="arabicPeriod"/>
            </a:pPr>
            <a:r>
              <a:rPr lang="en-US" sz="1350" dirty="0">
                <a:solidFill>
                  <a:schemeClr val="tx1"/>
                </a:solidFill>
              </a:rPr>
              <a:t>What is the goal or purpose of the program? </a:t>
            </a:r>
          </a:p>
          <a:p>
            <a:pPr marL="275323" indent="-275323">
              <a:spcBef>
                <a:spcPts val="600"/>
              </a:spcBef>
              <a:spcAft>
                <a:spcPts val="600"/>
              </a:spcAft>
              <a:buFont typeface="+mj-lt"/>
              <a:buAutoNum type="arabicPeriod"/>
            </a:pPr>
            <a:r>
              <a:rPr lang="en-US" sz="1350" dirty="0">
                <a:solidFill>
                  <a:schemeClr val="tx1"/>
                </a:solidFill>
              </a:rPr>
              <a:t>What problem or need does your program address? Why is this issue important?</a:t>
            </a:r>
          </a:p>
          <a:p>
            <a:pPr marL="275323" indent="-275323">
              <a:spcBef>
                <a:spcPts val="600"/>
              </a:spcBef>
              <a:spcAft>
                <a:spcPts val="600"/>
              </a:spcAft>
              <a:buFont typeface="+mj-lt"/>
              <a:buAutoNum type="arabicPeriod"/>
            </a:pPr>
            <a:r>
              <a:rPr lang="en-US" sz="1350" dirty="0">
                <a:solidFill>
                  <a:schemeClr val="tx1"/>
                </a:solidFill>
              </a:rPr>
              <a:t>What audience or demographic are you looking to reach?</a:t>
            </a:r>
          </a:p>
          <a:p>
            <a:pPr marL="275323" indent="-275323">
              <a:spcBef>
                <a:spcPts val="600"/>
              </a:spcBef>
              <a:spcAft>
                <a:spcPts val="600"/>
              </a:spcAft>
              <a:buFont typeface="+mj-lt"/>
              <a:buAutoNum type="arabicPeriod"/>
            </a:pPr>
            <a:r>
              <a:rPr lang="en-US" sz="1350" dirty="0">
                <a:solidFill>
                  <a:schemeClr val="tx1"/>
                </a:solidFill>
              </a:rPr>
              <a:t>Will your program include families or people not children ages 0-5 and their families or provider? If so, what percentage of participants will be children ages 0-5 and/or their families?</a:t>
            </a:r>
          </a:p>
          <a:p>
            <a:pPr marL="275323" indent="-275323">
              <a:spcBef>
                <a:spcPts val="600"/>
              </a:spcBef>
              <a:spcAft>
                <a:spcPts val="600"/>
              </a:spcAft>
              <a:buFont typeface="+mj-lt"/>
              <a:buAutoNum type="arabicPeriod"/>
            </a:pPr>
            <a:r>
              <a:rPr lang="en-US" sz="1350" dirty="0">
                <a:solidFill>
                  <a:schemeClr val="tx1"/>
                </a:solidFill>
              </a:rPr>
              <a:t>What are the anticipated short-term and/or long-term measurable outcomes that would be achieved by this funding? </a:t>
            </a:r>
          </a:p>
          <a:p>
            <a:pPr marL="275323" indent="-275323">
              <a:spcBef>
                <a:spcPts val="600"/>
              </a:spcBef>
              <a:spcAft>
                <a:spcPts val="600"/>
              </a:spcAft>
              <a:buFont typeface="+mj-lt"/>
              <a:buAutoNum type="arabicPeriod"/>
            </a:pPr>
            <a:r>
              <a:rPr lang="en-US" sz="1350" dirty="0">
                <a:solidFill>
                  <a:schemeClr val="tx1"/>
                </a:solidFill>
              </a:rPr>
              <a:t>How will you measure the impact of your program ? </a:t>
            </a:r>
          </a:p>
        </p:txBody>
      </p:sp>
      <p:sp>
        <p:nvSpPr>
          <p:cNvPr id="20" name="TextBox 19">
            <a:extLst>
              <a:ext uri="{FF2B5EF4-FFF2-40B4-BE49-F238E27FC236}">
                <a16:creationId xmlns:a16="http://schemas.microsoft.com/office/drawing/2014/main" id="{45D237D6-2E9F-4A15-BAC9-1FB6C5FDCB3E}"/>
              </a:ext>
            </a:extLst>
          </p:cNvPr>
          <p:cNvSpPr txBox="1"/>
          <p:nvPr/>
        </p:nvSpPr>
        <p:spPr>
          <a:xfrm>
            <a:off x="2618919" y="305136"/>
            <a:ext cx="4528762" cy="923330"/>
          </a:xfrm>
          <a:prstGeom prst="rect">
            <a:avLst/>
          </a:prstGeom>
          <a:noFill/>
        </p:spPr>
        <p:txBody>
          <a:bodyPr wrap="square" rtlCol="0">
            <a:spAutoFit/>
          </a:bodyPr>
          <a:lstStyle/>
          <a:p>
            <a:pPr algn="ctr"/>
            <a:r>
              <a:rPr lang="en-US" dirty="0"/>
              <a:t>Community Responsive Mini Grant </a:t>
            </a:r>
          </a:p>
          <a:p>
            <a:pPr algn="ctr"/>
            <a:r>
              <a:rPr lang="en-US" dirty="0"/>
              <a:t>Application Questions</a:t>
            </a:r>
          </a:p>
          <a:p>
            <a:pPr algn="ctr"/>
            <a:r>
              <a:rPr lang="en-US" dirty="0"/>
              <a:t>(for reference only)</a:t>
            </a:r>
          </a:p>
        </p:txBody>
      </p:sp>
      <p:sp>
        <p:nvSpPr>
          <p:cNvPr id="21" name="Arrow: Right 20">
            <a:extLst>
              <a:ext uri="{FF2B5EF4-FFF2-40B4-BE49-F238E27FC236}">
                <a16:creationId xmlns:a16="http://schemas.microsoft.com/office/drawing/2014/main" id="{5AE5FF43-7BE0-4200-9D03-AD523E19AAE0}"/>
              </a:ext>
            </a:extLst>
          </p:cNvPr>
          <p:cNvSpPr/>
          <p:nvPr/>
        </p:nvSpPr>
        <p:spPr>
          <a:xfrm rot="5400000">
            <a:off x="4297188" y="1615668"/>
            <a:ext cx="603982" cy="568242"/>
          </a:xfrm>
          <a:prstGeom prst="rightArrow">
            <a:avLst/>
          </a:prstGeom>
          <a:solidFill>
            <a:schemeClr val="accent4"/>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3421" tIns="36710" rIns="73421" bIns="36710" numCol="1" spcCol="0" rtlCol="0" fromWordArt="0" anchor="ctr" anchorCtr="0" forceAA="0" compatLnSpc="1">
            <a:prstTxWarp prst="textNoShape">
              <a:avLst/>
            </a:prstTxWarp>
            <a:noAutofit/>
          </a:bodyPr>
          <a:lstStyle/>
          <a:p>
            <a:pPr algn="ctr"/>
            <a:endParaRPr lang="en-US" sz="1445"/>
          </a:p>
        </p:txBody>
      </p:sp>
      <p:sp>
        <p:nvSpPr>
          <p:cNvPr id="22" name="TextBox 21">
            <a:extLst>
              <a:ext uri="{FF2B5EF4-FFF2-40B4-BE49-F238E27FC236}">
                <a16:creationId xmlns:a16="http://schemas.microsoft.com/office/drawing/2014/main" id="{8035B9B5-B550-43D6-91F1-080623431BC9}"/>
              </a:ext>
            </a:extLst>
          </p:cNvPr>
          <p:cNvSpPr txBox="1"/>
          <p:nvPr/>
        </p:nvSpPr>
        <p:spPr>
          <a:xfrm>
            <a:off x="2334798" y="1307438"/>
            <a:ext cx="4528762" cy="369332"/>
          </a:xfrm>
          <a:prstGeom prst="rect">
            <a:avLst/>
          </a:prstGeom>
          <a:solidFill>
            <a:schemeClr val="accent4">
              <a:lumMod val="20000"/>
              <a:lumOff val="80000"/>
            </a:schemeClr>
          </a:solidFill>
          <a:ln>
            <a:solidFill>
              <a:schemeClr val="accent5">
                <a:lumMod val="75000"/>
              </a:schemeClr>
            </a:solidFill>
          </a:ln>
        </p:spPr>
        <p:txBody>
          <a:bodyPr wrap="square" rtlCol="0">
            <a:spAutoFit/>
          </a:bodyPr>
          <a:lstStyle/>
          <a:p>
            <a:pPr algn="ctr">
              <a:spcBef>
                <a:spcPts val="600"/>
              </a:spcBef>
              <a:spcAft>
                <a:spcPts val="600"/>
              </a:spcAft>
            </a:pPr>
            <a:r>
              <a:rPr lang="en-US" dirty="0"/>
              <a:t>Page 5 Time-Limited Program </a:t>
            </a:r>
          </a:p>
        </p:txBody>
      </p:sp>
      <p:sp>
        <p:nvSpPr>
          <p:cNvPr id="28" name="Callout: Left Arrow 27">
            <a:extLst>
              <a:ext uri="{FF2B5EF4-FFF2-40B4-BE49-F238E27FC236}">
                <a16:creationId xmlns:a16="http://schemas.microsoft.com/office/drawing/2014/main" id="{CAF20C2E-CBC8-4CA7-B908-AB622FD928F5}"/>
              </a:ext>
            </a:extLst>
          </p:cNvPr>
          <p:cNvSpPr/>
          <p:nvPr/>
        </p:nvSpPr>
        <p:spPr>
          <a:xfrm>
            <a:off x="7778118" y="3025302"/>
            <a:ext cx="1937382" cy="2436631"/>
          </a:xfrm>
          <a:prstGeom prst="leftArrowCallout">
            <a:avLst>
              <a:gd name="adj1" fmla="val 18250"/>
              <a:gd name="adj2" fmla="val 25000"/>
              <a:gd name="adj3" fmla="val 25000"/>
              <a:gd name="adj4" fmla="val 64977"/>
            </a:avLst>
          </a:prstGeom>
          <a:ln/>
        </p:spPr>
        <p:style>
          <a:lnRef idx="1">
            <a:schemeClr val="accent6"/>
          </a:lnRef>
          <a:fillRef idx="2">
            <a:schemeClr val="accent6"/>
          </a:fillRef>
          <a:effectRef idx="1">
            <a:schemeClr val="accent6"/>
          </a:effectRef>
          <a:fontRef idx="minor">
            <a:schemeClr val="dk1"/>
          </a:fontRef>
        </p:style>
        <p:txBody>
          <a:bodyPr rtlCol="0" anchor="ctr"/>
          <a:lstStyle/>
          <a:p>
            <a:pPr algn="ctr"/>
            <a:r>
              <a:rPr lang="en-US" sz="1400" dirty="0">
                <a:solidFill>
                  <a:schemeClr val="tx1"/>
                </a:solidFill>
              </a:rPr>
              <a:t>You will only be asked these questions if you select “Time-Limited Program”</a:t>
            </a:r>
          </a:p>
        </p:txBody>
      </p:sp>
      <p:sp>
        <p:nvSpPr>
          <p:cNvPr id="30" name="TextBox 29">
            <a:extLst>
              <a:ext uri="{FF2B5EF4-FFF2-40B4-BE49-F238E27FC236}">
                <a16:creationId xmlns:a16="http://schemas.microsoft.com/office/drawing/2014/main" id="{4C3DE9CA-2BE7-4B70-84F6-80D411BA68EF}"/>
              </a:ext>
            </a:extLst>
          </p:cNvPr>
          <p:cNvSpPr txBox="1"/>
          <p:nvPr/>
        </p:nvSpPr>
        <p:spPr>
          <a:xfrm>
            <a:off x="2391001" y="7197483"/>
            <a:ext cx="4416356" cy="369332"/>
          </a:xfrm>
          <a:prstGeom prst="rect">
            <a:avLst/>
          </a:prstGeom>
          <a:solidFill>
            <a:schemeClr val="accent4">
              <a:lumMod val="20000"/>
              <a:lumOff val="80000"/>
            </a:schemeClr>
          </a:solidFill>
          <a:ln>
            <a:solidFill>
              <a:schemeClr val="accent5">
                <a:lumMod val="75000"/>
              </a:schemeClr>
            </a:solidFill>
          </a:ln>
        </p:spPr>
        <p:txBody>
          <a:bodyPr wrap="square" rtlCol="0">
            <a:spAutoFit/>
          </a:bodyPr>
          <a:lstStyle/>
          <a:p>
            <a:pPr>
              <a:spcBef>
                <a:spcPts val="600"/>
              </a:spcBef>
              <a:spcAft>
                <a:spcPts val="600"/>
              </a:spcAft>
            </a:pPr>
            <a:r>
              <a:rPr lang="en-US" dirty="0"/>
              <a:t>Jump to Page 6 </a:t>
            </a:r>
            <a:r>
              <a:rPr lang="en-US"/>
              <a:t>for Budget </a:t>
            </a:r>
            <a:endParaRPr lang="en-US" dirty="0"/>
          </a:p>
        </p:txBody>
      </p:sp>
    </p:spTree>
    <p:extLst>
      <p:ext uri="{BB962C8B-B14F-4D97-AF65-F5344CB8AC3E}">
        <p14:creationId xmlns:p14="http://schemas.microsoft.com/office/powerpoint/2010/main" val="42715335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Arrow: Right 28">
            <a:extLst>
              <a:ext uri="{FF2B5EF4-FFF2-40B4-BE49-F238E27FC236}">
                <a16:creationId xmlns:a16="http://schemas.microsoft.com/office/drawing/2014/main" id="{F2ED813E-FDDA-446F-879C-A5FC85A9BD6E}"/>
              </a:ext>
            </a:extLst>
          </p:cNvPr>
          <p:cNvSpPr/>
          <p:nvPr/>
        </p:nvSpPr>
        <p:spPr>
          <a:xfrm rot="5400000">
            <a:off x="4173578" y="5249520"/>
            <a:ext cx="1143002" cy="568242"/>
          </a:xfrm>
          <a:prstGeom prst="rightArrow">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3421" tIns="36710" rIns="73421" bIns="36710" numCol="1" spcCol="0" rtlCol="0" fromWordArt="0" anchor="ctr" anchorCtr="0" forceAA="0" compatLnSpc="1">
            <a:prstTxWarp prst="textNoShape">
              <a:avLst/>
            </a:prstTxWarp>
            <a:noAutofit/>
          </a:bodyPr>
          <a:lstStyle/>
          <a:p>
            <a:pPr algn="ctr"/>
            <a:endParaRPr lang="en-US" sz="1445"/>
          </a:p>
        </p:txBody>
      </p:sp>
      <p:sp>
        <p:nvSpPr>
          <p:cNvPr id="13" name="TextBox 12">
            <a:extLst>
              <a:ext uri="{FF2B5EF4-FFF2-40B4-BE49-F238E27FC236}">
                <a16:creationId xmlns:a16="http://schemas.microsoft.com/office/drawing/2014/main" id="{9352518F-ECC9-496C-868E-2A3047A1C07A}"/>
              </a:ext>
            </a:extLst>
          </p:cNvPr>
          <p:cNvSpPr txBox="1"/>
          <p:nvPr/>
        </p:nvSpPr>
        <p:spPr>
          <a:xfrm>
            <a:off x="1561861" y="2822749"/>
            <a:ext cx="6210300" cy="2739211"/>
          </a:xfrm>
          <a:prstGeom prst="rect">
            <a:avLst/>
          </a:prstGeom>
          <a:solidFill>
            <a:srgbClr val="CAEEE5"/>
          </a:solidFill>
          <a:ln>
            <a:noFill/>
          </a:ln>
        </p:spPr>
        <p:style>
          <a:lnRef idx="0">
            <a:scrgbClr r="0" g="0" b="0"/>
          </a:lnRef>
          <a:fillRef idx="0">
            <a:scrgbClr r="0" g="0" b="0"/>
          </a:fillRef>
          <a:effectRef idx="0">
            <a:scrgbClr r="0" g="0" b="0"/>
          </a:effectRef>
          <a:fontRef idx="minor">
            <a:schemeClr val="lt1"/>
          </a:fontRef>
        </p:style>
        <p:txBody>
          <a:bodyPr wrap="square" rtlCol="0">
            <a:spAutoFit/>
          </a:bodyPr>
          <a:lstStyle/>
          <a:p>
            <a:pPr>
              <a:spcBef>
                <a:spcPts val="600"/>
              </a:spcBef>
              <a:spcAft>
                <a:spcPts val="600"/>
              </a:spcAft>
            </a:pPr>
            <a:r>
              <a:rPr lang="en-US" sz="1400" b="1" u="sng" dirty="0">
                <a:solidFill>
                  <a:schemeClr val="tx1"/>
                </a:solidFill>
              </a:rPr>
              <a:t>Budget Questions</a:t>
            </a:r>
          </a:p>
          <a:p>
            <a:pPr marL="275323" indent="-275323">
              <a:spcBef>
                <a:spcPts val="600"/>
              </a:spcBef>
              <a:spcAft>
                <a:spcPts val="600"/>
              </a:spcAft>
              <a:buFont typeface="+mj-lt"/>
              <a:buAutoNum type="arabicPeriod"/>
            </a:pPr>
            <a:r>
              <a:rPr lang="en-US" sz="1600" dirty="0">
                <a:solidFill>
                  <a:schemeClr val="tx1"/>
                </a:solidFill>
              </a:rPr>
              <a:t>What is the total dollar amount you are requesting from First 5 Solano?</a:t>
            </a:r>
          </a:p>
          <a:p>
            <a:pPr marL="275323" indent="-275323">
              <a:spcBef>
                <a:spcPts val="600"/>
              </a:spcBef>
              <a:spcAft>
                <a:spcPts val="600"/>
              </a:spcAft>
              <a:buFont typeface="+mj-lt"/>
              <a:buAutoNum type="arabicPeriod"/>
            </a:pPr>
            <a:r>
              <a:rPr lang="en-US" sz="1600" dirty="0">
                <a:solidFill>
                  <a:schemeClr val="tx1"/>
                </a:solidFill>
              </a:rPr>
              <a:t>Please provide a detailed budget of how you will spend the requested funds. Please include exactly what you will spend the funds on and an explanation of why it is needed for your project. </a:t>
            </a:r>
          </a:p>
          <a:p>
            <a:pPr marL="275323" indent="-275323">
              <a:spcBef>
                <a:spcPts val="600"/>
              </a:spcBef>
              <a:spcAft>
                <a:spcPts val="600"/>
              </a:spcAft>
              <a:buFont typeface="+mj-lt"/>
              <a:buAutoNum type="arabicPeriod"/>
            </a:pPr>
            <a:r>
              <a:rPr lang="en-US" sz="1600" dirty="0">
                <a:solidFill>
                  <a:schemeClr val="tx1"/>
                </a:solidFill>
              </a:rPr>
              <a:t>What are your other sources of funding if any? Other sources of funding may include funding  or in-kind  (in the form of goods or services instead of money)? Please list source of funding and amount. </a:t>
            </a:r>
          </a:p>
        </p:txBody>
      </p:sp>
      <p:sp>
        <p:nvSpPr>
          <p:cNvPr id="20" name="TextBox 19">
            <a:extLst>
              <a:ext uri="{FF2B5EF4-FFF2-40B4-BE49-F238E27FC236}">
                <a16:creationId xmlns:a16="http://schemas.microsoft.com/office/drawing/2014/main" id="{45D237D6-2E9F-4A15-BAC9-1FB6C5FDCB3E}"/>
              </a:ext>
            </a:extLst>
          </p:cNvPr>
          <p:cNvSpPr txBox="1"/>
          <p:nvPr/>
        </p:nvSpPr>
        <p:spPr>
          <a:xfrm>
            <a:off x="2764819" y="390251"/>
            <a:ext cx="4528762" cy="923330"/>
          </a:xfrm>
          <a:prstGeom prst="rect">
            <a:avLst/>
          </a:prstGeom>
          <a:noFill/>
        </p:spPr>
        <p:txBody>
          <a:bodyPr wrap="square" rtlCol="0">
            <a:spAutoFit/>
          </a:bodyPr>
          <a:lstStyle/>
          <a:p>
            <a:pPr algn="ctr"/>
            <a:r>
              <a:rPr lang="en-US" dirty="0"/>
              <a:t>Community Responsive Mini Grant </a:t>
            </a:r>
          </a:p>
          <a:p>
            <a:pPr algn="ctr"/>
            <a:r>
              <a:rPr lang="en-US" dirty="0"/>
              <a:t>Application Questions</a:t>
            </a:r>
          </a:p>
          <a:p>
            <a:pPr algn="ctr"/>
            <a:r>
              <a:rPr lang="en-US" dirty="0"/>
              <a:t>(for reference only)</a:t>
            </a:r>
          </a:p>
        </p:txBody>
      </p:sp>
      <p:sp>
        <p:nvSpPr>
          <p:cNvPr id="21" name="Arrow: Right 20">
            <a:extLst>
              <a:ext uri="{FF2B5EF4-FFF2-40B4-BE49-F238E27FC236}">
                <a16:creationId xmlns:a16="http://schemas.microsoft.com/office/drawing/2014/main" id="{5AE5FF43-7BE0-4200-9D03-AD523E19AAE0}"/>
              </a:ext>
            </a:extLst>
          </p:cNvPr>
          <p:cNvSpPr/>
          <p:nvPr/>
        </p:nvSpPr>
        <p:spPr>
          <a:xfrm rot="5400000">
            <a:off x="4381578" y="2236637"/>
            <a:ext cx="603982" cy="568242"/>
          </a:xfrm>
          <a:prstGeom prst="rightArrow">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3421" tIns="36710" rIns="73421" bIns="36710" numCol="1" spcCol="0" rtlCol="0" fromWordArt="0" anchor="ctr" anchorCtr="0" forceAA="0" compatLnSpc="1">
            <a:prstTxWarp prst="textNoShape">
              <a:avLst/>
            </a:prstTxWarp>
            <a:noAutofit/>
          </a:bodyPr>
          <a:lstStyle/>
          <a:p>
            <a:pPr algn="ctr"/>
            <a:endParaRPr lang="en-US" sz="1445"/>
          </a:p>
        </p:txBody>
      </p:sp>
      <p:sp>
        <p:nvSpPr>
          <p:cNvPr id="22" name="TextBox 21">
            <a:extLst>
              <a:ext uri="{FF2B5EF4-FFF2-40B4-BE49-F238E27FC236}">
                <a16:creationId xmlns:a16="http://schemas.microsoft.com/office/drawing/2014/main" id="{8035B9B5-B550-43D6-91F1-080623431BC9}"/>
              </a:ext>
            </a:extLst>
          </p:cNvPr>
          <p:cNvSpPr txBox="1"/>
          <p:nvPr/>
        </p:nvSpPr>
        <p:spPr>
          <a:xfrm>
            <a:off x="2346427" y="1890400"/>
            <a:ext cx="4528762" cy="369332"/>
          </a:xfrm>
          <a:prstGeom prst="rect">
            <a:avLst/>
          </a:prstGeom>
          <a:solidFill>
            <a:schemeClr val="accent5">
              <a:lumMod val="20000"/>
              <a:lumOff val="80000"/>
            </a:schemeClr>
          </a:solidFill>
          <a:ln>
            <a:solidFill>
              <a:schemeClr val="accent1"/>
            </a:solidFill>
          </a:ln>
        </p:spPr>
        <p:txBody>
          <a:bodyPr wrap="square" rtlCol="0">
            <a:spAutoFit/>
          </a:bodyPr>
          <a:lstStyle/>
          <a:p>
            <a:pPr algn="ctr">
              <a:spcBef>
                <a:spcPts val="600"/>
              </a:spcBef>
              <a:spcAft>
                <a:spcPts val="600"/>
              </a:spcAft>
            </a:pPr>
            <a:r>
              <a:rPr lang="en-US" dirty="0"/>
              <a:t>Page 6 Budget</a:t>
            </a:r>
          </a:p>
        </p:txBody>
      </p:sp>
      <p:sp>
        <p:nvSpPr>
          <p:cNvPr id="30" name="TextBox 29">
            <a:extLst>
              <a:ext uri="{FF2B5EF4-FFF2-40B4-BE49-F238E27FC236}">
                <a16:creationId xmlns:a16="http://schemas.microsoft.com/office/drawing/2014/main" id="{4C3DE9CA-2BE7-4B70-84F6-80D411BA68EF}"/>
              </a:ext>
            </a:extLst>
          </p:cNvPr>
          <p:cNvSpPr txBox="1"/>
          <p:nvPr/>
        </p:nvSpPr>
        <p:spPr>
          <a:xfrm>
            <a:off x="2458833" y="6105142"/>
            <a:ext cx="4416356" cy="369332"/>
          </a:xfrm>
          <a:prstGeom prst="rect">
            <a:avLst/>
          </a:prstGeom>
          <a:solidFill>
            <a:schemeClr val="accent5">
              <a:lumMod val="20000"/>
              <a:lumOff val="80000"/>
            </a:schemeClr>
          </a:solidFill>
          <a:ln>
            <a:solidFill>
              <a:schemeClr val="accent1"/>
            </a:solidFill>
          </a:ln>
        </p:spPr>
        <p:txBody>
          <a:bodyPr wrap="square" rtlCol="0">
            <a:spAutoFit/>
          </a:bodyPr>
          <a:lstStyle/>
          <a:p>
            <a:pPr>
              <a:spcBef>
                <a:spcPts val="600"/>
              </a:spcBef>
              <a:spcAft>
                <a:spcPts val="600"/>
              </a:spcAft>
            </a:pPr>
            <a:r>
              <a:rPr lang="en-US" dirty="0"/>
              <a:t>Jump to Page 7 Legal Agreement</a:t>
            </a:r>
          </a:p>
        </p:txBody>
      </p:sp>
      <p:sp>
        <p:nvSpPr>
          <p:cNvPr id="9" name="Callout: Left Arrow 8">
            <a:extLst>
              <a:ext uri="{FF2B5EF4-FFF2-40B4-BE49-F238E27FC236}">
                <a16:creationId xmlns:a16="http://schemas.microsoft.com/office/drawing/2014/main" id="{86B65667-E919-4BD2-A2E1-7D1BFBFCA229}"/>
              </a:ext>
            </a:extLst>
          </p:cNvPr>
          <p:cNvSpPr/>
          <p:nvPr/>
        </p:nvSpPr>
        <p:spPr>
          <a:xfrm>
            <a:off x="7927578" y="3514312"/>
            <a:ext cx="1651966" cy="1476788"/>
          </a:xfrm>
          <a:prstGeom prst="leftArrowCallout">
            <a:avLst>
              <a:gd name="adj1" fmla="val 18250"/>
              <a:gd name="adj2" fmla="val 25000"/>
              <a:gd name="adj3" fmla="val 25000"/>
              <a:gd name="adj4" fmla="val 64977"/>
            </a:avLst>
          </a:prstGeom>
          <a:ln/>
        </p:spPr>
        <p:style>
          <a:lnRef idx="1">
            <a:schemeClr val="accent6"/>
          </a:lnRef>
          <a:fillRef idx="2">
            <a:schemeClr val="accent6"/>
          </a:fillRef>
          <a:effectRef idx="1">
            <a:schemeClr val="accent6"/>
          </a:effectRef>
          <a:fontRef idx="minor">
            <a:schemeClr val="dk1"/>
          </a:fontRef>
        </p:style>
        <p:txBody>
          <a:bodyPr rtlCol="0" anchor="ctr"/>
          <a:lstStyle/>
          <a:p>
            <a:pPr algn="ctr"/>
            <a:r>
              <a:rPr lang="en-US" sz="1600" dirty="0">
                <a:solidFill>
                  <a:schemeClr val="tx1"/>
                </a:solidFill>
              </a:rPr>
              <a:t>Required for All Applicants</a:t>
            </a:r>
            <a:endParaRPr lang="en-US" sz="3200" dirty="0">
              <a:solidFill>
                <a:schemeClr val="tx1"/>
              </a:solidFill>
            </a:endParaRPr>
          </a:p>
        </p:txBody>
      </p:sp>
    </p:spTree>
    <p:extLst>
      <p:ext uri="{BB962C8B-B14F-4D97-AF65-F5344CB8AC3E}">
        <p14:creationId xmlns:p14="http://schemas.microsoft.com/office/powerpoint/2010/main" val="14970422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Arrow: Right 28">
            <a:extLst>
              <a:ext uri="{FF2B5EF4-FFF2-40B4-BE49-F238E27FC236}">
                <a16:creationId xmlns:a16="http://schemas.microsoft.com/office/drawing/2014/main" id="{F2ED813E-FDDA-446F-879C-A5FC85A9BD6E}"/>
              </a:ext>
            </a:extLst>
          </p:cNvPr>
          <p:cNvSpPr/>
          <p:nvPr/>
        </p:nvSpPr>
        <p:spPr>
          <a:xfrm rot="5400000">
            <a:off x="4027678" y="6155570"/>
            <a:ext cx="1143002" cy="568242"/>
          </a:xfrm>
          <a:prstGeom prst="rightArrow">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3421" tIns="36710" rIns="73421" bIns="36710" numCol="1" spcCol="0" rtlCol="0" fromWordArt="0" anchor="ctr" anchorCtr="0" forceAA="0" compatLnSpc="1">
            <a:prstTxWarp prst="textNoShape">
              <a:avLst/>
            </a:prstTxWarp>
            <a:noAutofit/>
          </a:bodyPr>
          <a:lstStyle/>
          <a:p>
            <a:pPr algn="ctr"/>
            <a:endParaRPr lang="en-US" sz="1445"/>
          </a:p>
        </p:txBody>
      </p:sp>
      <p:sp>
        <p:nvSpPr>
          <p:cNvPr id="13" name="TextBox 12">
            <a:extLst>
              <a:ext uri="{FF2B5EF4-FFF2-40B4-BE49-F238E27FC236}">
                <a16:creationId xmlns:a16="http://schemas.microsoft.com/office/drawing/2014/main" id="{9352518F-ECC9-496C-868E-2A3047A1C07A}"/>
              </a:ext>
            </a:extLst>
          </p:cNvPr>
          <p:cNvSpPr txBox="1"/>
          <p:nvPr/>
        </p:nvSpPr>
        <p:spPr>
          <a:xfrm>
            <a:off x="1666430" y="2206312"/>
            <a:ext cx="5990602" cy="4285789"/>
          </a:xfrm>
          <a:prstGeom prst="rect">
            <a:avLst/>
          </a:prstGeom>
          <a:solidFill>
            <a:schemeClr val="accent2">
              <a:lumMod val="40000"/>
              <a:lumOff val="60000"/>
            </a:schemeClr>
          </a:solidFill>
          <a:ln>
            <a:noFill/>
          </a:ln>
        </p:spPr>
        <p:style>
          <a:lnRef idx="0">
            <a:scrgbClr r="0" g="0" b="0"/>
          </a:lnRef>
          <a:fillRef idx="0">
            <a:scrgbClr r="0" g="0" b="0"/>
          </a:fillRef>
          <a:effectRef idx="0">
            <a:scrgbClr r="0" g="0" b="0"/>
          </a:effectRef>
          <a:fontRef idx="minor">
            <a:schemeClr val="lt1"/>
          </a:fontRef>
        </p:style>
        <p:txBody>
          <a:bodyPr wrap="square" rtlCol="0">
            <a:spAutoFit/>
          </a:bodyPr>
          <a:lstStyle/>
          <a:p>
            <a:pPr>
              <a:spcBef>
                <a:spcPts val="600"/>
              </a:spcBef>
              <a:spcAft>
                <a:spcPts val="600"/>
              </a:spcAft>
            </a:pPr>
            <a:r>
              <a:rPr lang="en-US" sz="1400" b="1" u="sng" dirty="0">
                <a:solidFill>
                  <a:schemeClr val="tx1"/>
                </a:solidFill>
              </a:rPr>
              <a:t>Legal Agreement </a:t>
            </a:r>
          </a:p>
          <a:p>
            <a:pPr>
              <a:spcBef>
                <a:spcPts val="600"/>
              </a:spcBef>
              <a:spcAft>
                <a:spcPts val="600"/>
              </a:spcAft>
            </a:pPr>
            <a:r>
              <a:rPr lang="en-US" sz="1600" dirty="0">
                <a:solidFill>
                  <a:schemeClr val="tx1"/>
                </a:solidFill>
              </a:rPr>
              <a:t>Please check agree if you will adhere to the following: Maintain and enforce drug-free workplace; and abide by all health and safety standards set forth by the State of California and/or County pursuant to the Injury and Illness Prevention Program; and be knowledgeable of the Child Abuse and Neglect Reporting Act (Penal Code section 11164 et seq.) requiring reporting of suspected abuse; and agrees that the event funded will be located in Solano County, will be tobacco-free and will acknowledge the support of the First 5 Solano Children and Families Commission in its advertising.  The event may not be for religious purposes, to benefit an individual, to promote candidate office or for any other political purpose. </a:t>
            </a:r>
            <a:endParaRPr lang="en-US" sz="2400" b="1" dirty="0"/>
          </a:p>
          <a:p>
            <a:pPr marL="342900" indent="-342900">
              <a:spcBef>
                <a:spcPts val="300"/>
              </a:spcBef>
              <a:spcAft>
                <a:spcPts val="300"/>
              </a:spcAft>
              <a:buFont typeface="Wingdings" panose="05000000000000000000" pitchFamily="2" charset="2"/>
              <a:buChar char="q"/>
            </a:pPr>
            <a:r>
              <a:rPr lang="en-US" sz="2400" b="1" dirty="0">
                <a:solidFill>
                  <a:schemeClr val="tx1"/>
                </a:solidFill>
              </a:rPr>
              <a:t>	</a:t>
            </a:r>
            <a:r>
              <a:rPr lang="en-US" sz="2000" dirty="0">
                <a:solidFill>
                  <a:schemeClr val="tx1"/>
                </a:solidFill>
              </a:rPr>
              <a:t>Agree </a:t>
            </a:r>
          </a:p>
          <a:p>
            <a:pPr marL="342900" indent="-342900">
              <a:spcBef>
                <a:spcPts val="300"/>
              </a:spcBef>
              <a:spcAft>
                <a:spcPts val="300"/>
              </a:spcAft>
              <a:buFont typeface="Wingdings" panose="05000000000000000000" pitchFamily="2" charset="2"/>
              <a:buChar char="q"/>
            </a:pPr>
            <a:r>
              <a:rPr lang="en-US" sz="2000" dirty="0">
                <a:solidFill>
                  <a:schemeClr val="tx1"/>
                </a:solidFill>
              </a:rPr>
              <a:t>Disagree</a:t>
            </a:r>
            <a:r>
              <a:rPr lang="en-US" sz="3600" b="1" dirty="0">
                <a:solidFill>
                  <a:schemeClr val="tx1"/>
                </a:solidFill>
              </a:rPr>
              <a:t>								</a:t>
            </a:r>
            <a:endParaRPr lang="en-US" sz="1600" b="1" dirty="0">
              <a:solidFill>
                <a:schemeClr val="tx1"/>
              </a:solidFill>
            </a:endParaRPr>
          </a:p>
        </p:txBody>
      </p:sp>
      <p:sp>
        <p:nvSpPr>
          <p:cNvPr id="20" name="TextBox 19">
            <a:extLst>
              <a:ext uri="{FF2B5EF4-FFF2-40B4-BE49-F238E27FC236}">
                <a16:creationId xmlns:a16="http://schemas.microsoft.com/office/drawing/2014/main" id="{45D237D6-2E9F-4A15-BAC9-1FB6C5FDCB3E}"/>
              </a:ext>
            </a:extLst>
          </p:cNvPr>
          <p:cNvSpPr txBox="1"/>
          <p:nvPr/>
        </p:nvSpPr>
        <p:spPr>
          <a:xfrm>
            <a:off x="2764819" y="390251"/>
            <a:ext cx="4528762" cy="923330"/>
          </a:xfrm>
          <a:prstGeom prst="rect">
            <a:avLst/>
          </a:prstGeom>
          <a:noFill/>
        </p:spPr>
        <p:txBody>
          <a:bodyPr wrap="square" rtlCol="0">
            <a:spAutoFit/>
          </a:bodyPr>
          <a:lstStyle/>
          <a:p>
            <a:pPr algn="ctr"/>
            <a:r>
              <a:rPr lang="en-US" dirty="0"/>
              <a:t>Community Responsive Mini Grant </a:t>
            </a:r>
          </a:p>
          <a:p>
            <a:pPr algn="ctr"/>
            <a:r>
              <a:rPr lang="en-US" dirty="0"/>
              <a:t>Application Questions</a:t>
            </a:r>
          </a:p>
          <a:p>
            <a:pPr algn="ctr"/>
            <a:r>
              <a:rPr lang="en-US" dirty="0"/>
              <a:t>(for reference only)</a:t>
            </a:r>
          </a:p>
        </p:txBody>
      </p:sp>
      <p:sp>
        <p:nvSpPr>
          <p:cNvPr id="21" name="Arrow: Right 20">
            <a:extLst>
              <a:ext uri="{FF2B5EF4-FFF2-40B4-BE49-F238E27FC236}">
                <a16:creationId xmlns:a16="http://schemas.microsoft.com/office/drawing/2014/main" id="{5AE5FF43-7BE0-4200-9D03-AD523E19AAE0}"/>
              </a:ext>
            </a:extLst>
          </p:cNvPr>
          <p:cNvSpPr/>
          <p:nvPr/>
        </p:nvSpPr>
        <p:spPr>
          <a:xfrm rot="5400000">
            <a:off x="4297188" y="1615668"/>
            <a:ext cx="603982" cy="568242"/>
          </a:xfrm>
          <a:prstGeom prst="rightArrow">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3421" tIns="36710" rIns="73421" bIns="36710" numCol="1" spcCol="0" rtlCol="0" fromWordArt="0" anchor="ctr" anchorCtr="0" forceAA="0" compatLnSpc="1">
            <a:prstTxWarp prst="textNoShape">
              <a:avLst/>
            </a:prstTxWarp>
            <a:noAutofit/>
          </a:bodyPr>
          <a:lstStyle/>
          <a:p>
            <a:pPr algn="ctr"/>
            <a:endParaRPr lang="en-US" sz="1445"/>
          </a:p>
        </p:txBody>
      </p:sp>
      <p:sp>
        <p:nvSpPr>
          <p:cNvPr id="22" name="TextBox 21">
            <a:extLst>
              <a:ext uri="{FF2B5EF4-FFF2-40B4-BE49-F238E27FC236}">
                <a16:creationId xmlns:a16="http://schemas.microsoft.com/office/drawing/2014/main" id="{8035B9B5-B550-43D6-91F1-080623431BC9}"/>
              </a:ext>
            </a:extLst>
          </p:cNvPr>
          <p:cNvSpPr txBox="1"/>
          <p:nvPr/>
        </p:nvSpPr>
        <p:spPr>
          <a:xfrm>
            <a:off x="2334798" y="1332709"/>
            <a:ext cx="4528762" cy="369332"/>
          </a:xfrm>
          <a:prstGeom prst="rect">
            <a:avLst/>
          </a:prstGeom>
          <a:solidFill>
            <a:schemeClr val="accent2">
              <a:lumMod val="40000"/>
              <a:lumOff val="60000"/>
            </a:schemeClr>
          </a:solidFill>
          <a:ln>
            <a:solidFill>
              <a:schemeClr val="accent5">
                <a:lumMod val="75000"/>
              </a:schemeClr>
            </a:solidFill>
          </a:ln>
        </p:spPr>
        <p:txBody>
          <a:bodyPr wrap="square" rtlCol="0">
            <a:spAutoFit/>
          </a:bodyPr>
          <a:lstStyle/>
          <a:p>
            <a:pPr algn="ctr">
              <a:spcBef>
                <a:spcPts val="600"/>
              </a:spcBef>
              <a:spcAft>
                <a:spcPts val="600"/>
              </a:spcAft>
            </a:pPr>
            <a:r>
              <a:rPr lang="en-US" dirty="0"/>
              <a:t>Page 7 Legal Agreements </a:t>
            </a:r>
          </a:p>
        </p:txBody>
      </p:sp>
      <p:sp>
        <p:nvSpPr>
          <p:cNvPr id="30" name="TextBox 29">
            <a:extLst>
              <a:ext uri="{FF2B5EF4-FFF2-40B4-BE49-F238E27FC236}">
                <a16:creationId xmlns:a16="http://schemas.microsoft.com/office/drawing/2014/main" id="{4C3DE9CA-2BE7-4B70-84F6-80D411BA68EF}"/>
              </a:ext>
            </a:extLst>
          </p:cNvPr>
          <p:cNvSpPr txBox="1"/>
          <p:nvPr/>
        </p:nvSpPr>
        <p:spPr>
          <a:xfrm>
            <a:off x="1918277" y="7012817"/>
            <a:ext cx="5375304" cy="369332"/>
          </a:xfrm>
          <a:prstGeom prst="rect">
            <a:avLst/>
          </a:prstGeom>
          <a:solidFill>
            <a:schemeClr val="accent2">
              <a:lumMod val="40000"/>
              <a:lumOff val="60000"/>
            </a:schemeClr>
          </a:solidFill>
          <a:ln>
            <a:solidFill>
              <a:schemeClr val="accent5">
                <a:lumMod val="75000"/>
              </a:schemeClr>
            </a:solidFill>
          </a:ln>
        </p:spPr>
        <p:txBody>
          <a:bodyPr wrap="square" rtlCol="0">
            <a:spAutoFit/>
          </a:bodyPr>
          <a:lstStyle/>
          <a:p>
            <a:pPr>
              <a:spcBef>
                <a:spcPts val="600"/>
              </a:spcBef>
              <a:spcAft>
                <a:spcPts val="600"/>
              </a:spcAft>
            </a:pPr>
            <a:r>
              <a:rPr lang="en-US" dirty="0"/>
              <a:t>Jump to Page 8 for Voluntary Race/Ethnicity Disclosure </a:t>
            </a:r>
          </a:p>
        </p:txBody>
      </p:sp>
      <p:sp>
        <p:nvSpPr>
          <p:cNvPr id="9" name="Callout: Left Arrow 8">
            <a:extLst>
              <a:ext uri="{FF2B5EF4-FFF2-40B4-BE49-F238E27FC236}">
                <a16:creationId xmlns:a16="http://schemas.microsoft.com/office/drawing/2014/main" id="{7938BABD-05F4-4CA9-9C03-16808FEA2720}"/>
              </a:ext>
            </a:extLst>
          </p:cNvPr>
          <p:cNvSpPr/>
          <p:nvPr/>
        </p:nvSpPr>
        <p:spPr>
          <a:xfrm>
            <a:off x="8004489" y="3779232"/>
            <a:ext cx="1651966" cy="1364268"/>
          </a:xfrm>
          <a:prstGeom prst="leftArrowCallout">
            <a:avLst>
              <a:gd name="adj1" fmla="val 18250"/>
              <a:gd name="adj2" fmla="val 25000"/>
              <a:gd name="adj3" fmla="val 25000"/>
              <a:gd name="adj4" fmla="val 64977"/>
            </a:avLst>
          </a:prstGeom>
          <a:ln/>
        </p:spPr>
        <p:style>
          <a:lnRef idx="1">
            <a:schemeClr val="accent6"/>
          </a:lnRef>
          <a:fillRef idx="2">
            <a:schemeClr val="accent6"/>
          </a:fillRef>
          <a:effectRef idx="1">
            <a:schemeClr val="accent6"/>
          </a:effectRef>
          <a:fontRef idx="minor">
            <a:schemeClr val="dk1"/>
          </a:fontRef>
        </p:style>
        <p:txBody>
          <a:bodyPr rtlCol="0" anchor="ctr"/>
          <a:lstStyle/>
          <a:p>
            <a:pPr algn="ctr"/>
            <a:r>
              <a:rPr lang="en-US" sz="1600" dirty="0">
                <a:solidFill>
                  <a:schemeClr val="tx1"/>
                </a:solidFill>
              </a:rPr>
              <a:t>Required for All Applicants</a:t>
            </a:r>
            <a:endParaRPr lang="en-US" sz="3200" dirty="0">
              <a:solidFill>
                <a:schemeClr val="tx1"/>
              </a:solidFill>
            </a:endParaRPr>
          </a:p>
        </p:txBody>
      </p:sp>
    </p:spTree>
    <p:extLst>
      <p:ext uri="{BB962C8B-B14F-4D97-AF65-F5344CB8AC3E}">
        <p14:creationId xmlns:p14="http://schemas.microsoft.com/office/powerpoint/2010/main" val="30404499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Arrow: Right 28">
            <a:extLst>
              <a:ext uri="{FF2B5EF4-FFF2-40B4-BE49-F238E27FC236}">
                <a16:creationId xmlns:a16="http://schemas.microsoft.com/office/drawing/2014/main" id="{F2ED813E-FDDA-446F-879C-A5FC85A9BD6E}"/>
              </a:ext>
            </a:extLst>
          </p:cNvPr>
          <p:cNvSpPr/>
          <p:nvPr/>
        </p:nvSpPr>
        <p:spPr>
          <a:xfrm rot="5400000">
            <a:off x="4027678" y="6378576"/>
            <a:ext cx="1143002" cy="568242"/>
          </a:xfrm>
          <a:prstGeom prst="rightArrow">
            <a:avLst/>
          </a:prstGeom>
          <a:solidFill>
            <a:srgbClr val="A31D6D"/>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3421" tIns="36710" rIns="73421" bIns="36710" numCol="1" spcCol="0" rtlCol="0" fromWordArt="0" anchor="ctr" anchorCtr="0" forceAA="0" compatLnSpc="1">
            <a:prstTxWarp prst="textNoShape">
              <a:avLst/>
            </a:prstTxWarp>
            <a:noAutofit/>
          </a:bodyPr>
          <a:lstStyle/>
          <a:p>
            <a:pPr algn="ctr"/>
            <a:endParaRPr lang="en-US" sz="1445"/>
          </a:p>
        </p:txBody>
      </p:sp>
      <p:sp>
        <p:nvSpPr>
          <p:cNvPr id="13" name="TextBox 12">
            <a:extLst>
              <a:ext uri="{FF2B5EF4-FFF2-40B4-BE49-F238E27FC236}">
                <a16:creationId xmlns:a16="http://schemas.microsoft.com/office/drawing/2014/main" id="{9352518F-ECC9-496C-868E-2A3047A1C07A}"/>
              </a:ext>
            </a:extLst>
          </p:cNvPr>
          <p:cNvSpPr txBox="1"/>
          <p:nvPr/>
        </p:nvSpPr>
        <p:spPr>
          <a:xfrm>
            <a:off x="1556808" y="2043097"/>
            <a:ext cx="6197147" cy="4734629"/>
          </a:xfrm>
          <a:prstGeom prst="rect">
            <a:avLst/>
          </a:prstGeom>
          <a:solidFill>
            <a:srgbClr val="F5BEDF"/>
          </a:solidFill>
          <a:ln>
            <a:noFill/>
          </a:ln>
        </p:spPr>
        <p:style>
          <a:lnRef idx="0">
            <a:scrgbClr r="0" g="0" b="0"/>
          </a:lnRef>
          <a:fillRef idx="0">
            <a:scrgbClr r="0" g="0" b="0"/>
          </a:fillRef>
          <a:effectRef idx="0">
            <a:scrgbClr r="0" g="0" b="0"/>
          </a:effectRef>
          <a:fontRef idx="minor">
            <a:schemeClr val="lt1"/>
          </a:fontRef>
        </p:style>
        <p:txBody>
          <a:bodyPr wrap="square" rtlCol="0">
            <a:spAutoFit/>
          </a:bodyPr>
          <a:lstStyle/>
          <a:p>
            <a:pPr>
              <a:spcBef>
                <a:spcPts val="600"/>
              </a:spcBef>
              <a:spcAft>
                <a:spcPts val="600"/>
              </a:spcAft>
            </a:pPr>
            <a:r>
              <a:rPr lang="en-US" sz="1400" b="1" u="sng" dirty="0">
                <a:solidFill>
                  <a:schemeClr val="tx1"/>
                </a:solidFill>
              </a:rPr>
              <a:t>Voluntary Race / Ethnicity Disclosure</a:t>
            </a:r>
          </a:p>
          <a:p>
            <a:pPr>
              <a:spcBef>
                <a:spcPts val="600"/>
              </a:spcBef>
              <a:spcAft>
                <a:spcPts val="600"/>
              </a:spcAft>
            </a:pPr>
            <a:r>
              <a:rPr lang="en-US" sz="1300" dirty="0">
                <a:solidFill>
                  <a:schemeClr val="tx1"/>
                </a:solidFill>
              </a:rPr>
              <a:t>First 5 Solano is dedicated to equity in funding and services. The following information is voluntary and requested only to ensure that our funding efforts are representing the community. This information obtained will be kept confidential and separate from your application. This information may be used in aggregate in reports to the First 5 Solano Children and Families Commission. If you choose to, please answer the following questions: </a:t>
            </a:r>
          </a:p>
          <a:p>
            <a:pPr>
              <a:spcBef>
                <a:spcPts val="100"/>
              </a:spcBef>
              <a:spcAft>
                <a:spcPts val="100"/>
              </a:spcAft>
            </a:pPr>
            <a:r>
              <a:rPr lang="en-US" sz="1400" b="1" u="sng" dirty="0">
                <a:solidFill>
                  <a:schemeClr val="tx1"/>
                </a:solidFill>
              </a:rPr>
              <a:t>Check all that apply</a:t>
            </a:r>
            <a:endParaRPr lang="en-US" sz="1200" b="1" u="sng" dirty="0">
              <a:solidFill>
                <a:schemeClr val="tx1"/>
              </a:solidFill>
            </a:endParaRPr>
          </a:p>
          <a:p>
            <a:pPr marL="171450" indent="-171450">
              <a:spcBef>
                <a:spcPts val="600"/>
              </a:spcBef>
              <a:spcAft>
                <a:spcPts val="600"/>
              </a:spcAft>
              <a:buFont typeface="Wingdings" panose="05000000000000000000" pitchFamily="2" charset="2"/>
              <a:buChar char="q"/>
            </a:pPr>
            <a:r>
              <a:rPr lang="en-US" sz="1300" dirty="0">
                <a:solidFill>
                  <a:schemeClr val="tx1"/>
                </a:solidFill>
              </a:rPr>
              <a:t>Hispanic or Latino</a:t>
            </a:r>
          </a:p>
          <a:p>
            <a:pPr marL="171450" indent="-171450">
              <a:spcBef>
                <a:spcPts val="600"/>
              </a:spcBef>
              <a:spcAft>
                <a:spcPts val="600"/>
              </a:spcAft>
              <a:buFont typeface="Wingdings" panose="05000000000000000000" pitchFamily="2" charset="2"/>
              <a:buChar char="q"/>
            </a:pPr>
            <a:r>
              <a:rPr lang="en-US" sz="1300" dirty="0">
                <a:solidFill>
                  <a:schemeClr val="tx1"/>
                </a:solidFill>
              </a:rPr>
              <a:t>White (Not Hispanic or Latino)</a:t>
            </a:r>
          </a:p>
          <a:p>
            <a:pPr marL="171450" indent="-171450">
              <a:spcBef>
                <a:spcPts val="600"/>
              </a:spcBef>
              <a:spcAft>
                <a:spcPts val="600"/>
              </a:spcAft>
              <a:buFont typeface="Wingdings" panose="05000000000000000000" pitchFamily="2" charset="2"/>
              <a:buChar char="q"/>
            </a:pPr>
            <a:r>
              <a:rPr lang="en-US" sz="1300" dirty="0">
                <a:solidFill>
                  <a:schemeClr val="tx1"/>
                </a:solidFill>
              </a:rPr>
              <a:t>Black or African American</a:t>
            </a:r>
          </a:p>
          <a:p>
            <a:pPr marL="171450" indent="-171450">
              <a:spcBef>
                <a:spcPts val="600"/>
              </a:spcBef>
              <a:spcAft>
                <a:spcPts val="600"/>
              </a:spcAft>
              <a:buFont typeface="Wingdings" panose="05000000000000000000" pitchFamily="2" charset="2"/>
              <a:buChar char="q"/>
            </a:pPr>
            <a:r>
              <a:rPr lang="en-US" sz="1300" dirty="0">
                <a:solidFill>
                  <a:schemeClr val="tx1"/>
                </a:solidFill>
              </a:rPr>
              <a:t>Asian</a:t>
            </a:r>
          </a:p>
          <a:p>
            <a:pPr marL="171450" indent="-171450">
              <a:spcBef>
                <a:spcPts val="600"/>
              </a:spcBef>
              <a:spcAft>
                <a:spcPts val="600"/>
              </a:spcAft>
              <a:buFont typeface="Wingdings" panose="05000000000000000000" pitchFamily="2" charset="2"/>
              <a:buChar char="q"/>
            </a:pPr>
            <a:r>
              <a:rPr lang="en-US" sz="1300" dirty="0">
                <a:solidFill>
                  <a:schemeClr val="tx1"/>
                </a:solidFill>
              </a:rPr>
              <a:t>Native Hawaiian or Other Pacific Islander</a:t>
            </a:r>
          </a:p>
          <a:p>
            <a:pPr marL="171450" indent="-171450">
              <a:spcBef>
                <a:spcPts val="600"/>
              </a:spcBef>
              <a:spcAft>
                <a:spcPts val="600"/>
              </a:spcAft>
              <a:buFont typeface="Wingdings" panose="05000000000000000000" pitchFamily="2" charset="2"/>
              <a:buChar char="q"/>
            </a:pPr>
            <a:r>
              <a:rPr lang="en-US" sz="1300" dirty="0">
                <a:solidFill>
                  <a:schemeClr val="tx1"/>
                </a:solidFill>
              </a:rPr>
              <a:t>American Indian or Alaska Native</a:t>
            </a:r>
          </a:p>
          <a:p>
            <a:pPr marL="171450" indent="-171450">
              <a:spcBef>
                <a:spcPts val="600"/>
              </a:spcBef>
              <a:spcAft>
                <a:spcPts val="600"/>
              </a:spcAft>
              <a:buFont typeface="Wingdings" panose="05000000000000000000" pitchFamily="2" charset="2"/>
              <a:buChar char="q"/>
            </a:pPr>
            <a:r>
              <a:rPr lang="en-US" sz="1300" dirty="0">
                <a:solidFill>
                  <a:schemeClr val="tx1"/>
                </a:solidFill>
              </a:rPr>
              <a:t>Two or More Races</a:t>
            </a:r>
          </a:p>
          <a:p>
            <a:pPr marL="171450" indent="-171450">
              <a:spcBef>
                <a:spcPts val="600"/>
              </a:spcBef>
              <a:spcAft>
                <a:spcPts val="600"/>
              </a:spcAft>
              <a:buFont typeface="Wingdings" panose="05000000000000000000" pitchFamily="2" charset="2"/>
              <a:buChar char="q"/>
            </a:pPr>
            <a:r>
              <a:rPr lang="en-US" sz="1300" dirty="0">
                <a:solidFill>
                  <a:schemeClr val="tx1"/>
                </a:solidFill>
              </a:rPr>
              <a:t>I choose not to identify.</a:t>
            </a:r>
          </a:p>
        </p:txBody>
      </p:sp>
      <p:sp>
        <p:nvSpPr>
          <p:cNvPr id="20" name="TextBox 19">
            <a:extLst>
              <a:ext uri="{FF2B5EF4-FFF2-40B4-BE49-F238E27FC236}">
                <a16:creationId xmlns:a16="http://schemas.microsoft.com/office/drawing/2014/main" id="{45D237D6-2E9F-4A15-BAC9-1FB6C5FDCB3E}"/>
              </a:ext>
            </a:extLst>
          </p:cNvPr>
          <p:cNvSpPr txBox="1"/>
          <p:nvPr/>
        </p:nvSpPr>
        <p:spPr>
          <a:xfrm>
            <a:off x="2618919" y="236338"/>
            <a:ext cx="4528762" cy="923330"/>
          </a:xfrm>
          <a:prstGeom prst="rect">
            <a:avLst/>
          </a:prstGeom>
          <a:noFill/>
        </p:spPr>
        <p:txBody>
          <a:bodyPr wrap="square" rtlCol="0">
            <a:spAutoFit/>
          </a:bodyPr>
          <a:lstStyle/>
          <a:p>
            <a:pPr algn="ctr"/>
            <a:r>
              <a:rPr lang="en-US" dirty="0"/>
              <a:t>Community Responsive Mini Grant </a:t>
            </a:r>
          </a:p>
          <a:p>
            <a:pPr algn="ctr"/>
            <a:r>
              <a:rPr lang="en-US" dirty="0"/>
              <a:t>Application Questions</a:t>
            </a:r>
          </a:p>
          <a:p>
            <a:pPr algn="ctr"/>
            <a:r>
              <a:rPr lang="en-US" dirty="0"/>
              <a:t>(for reference only)</a:t>
            </a:r>
          </a:p>
        </p:txBody>
      </p:sp>
      <p:sp>
        <p:nvSpPr>
          <p:cNvPr id="21" name="Arrow: Right 20">
            <a:extLst>
              <a:ext uri="{FF2B5EF4-FFF2-40B4-BE49-F238E27FC236}">
                <a16:creationId xmlns:a16="http://schemas.microsoft.com/office/drawing/2014/main" id="{5AE5FF43-7BE0-4200-9D03-AD523E19AAE0}"/>
              </a:ext>
            </a:extLst>
          </p:cNvPr>
          <p:cNvSpPr/>
          <p:nvPr/>
        </p:nvSpPr>
        <p:spPr>
          <a:xfrm rot="5400000">
            <a:off x="4353391" y="1463895"/>
            <a:ext cx="603982" cy="568242"/>
          </a:xfrm>
          <a:prstGeom prst="rightArrow">
            <a:avLst/>
          </a:prstGeom>
          <a:solidFill>
            <a:srgbClr val="A31D6D"/>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3421" tIns="36710" rIns="73421" bIns="36710" numCol="1" spcCol="0" rtlCol="0" fromWordArt="0" anchor="ctr" anchorCtr="0" forceAA="0" compatLnSpc="1">
            <a:prstTxWarp prst="textNoShape">
              <a:avLst/>
            </a:prstTxWarp>
            <a:noAutofit/>
          </a:bodyPr>
          <a:lstStyle/>
          <a:p>
            <a:pPr algn="ctr"/>
            <a:endParaRPr lang="en-US" sz="1445"/>
          </a:p>
        </p:txBody>
      </p:sp>
      <p:sp>
        <p:nvSpPr>
          <p:cNvPr id="22" name="TextBox 21">
            <a:extLst>
              <a:ext uri="{FF2B5EF4-FFF2-40B4-BE49-F238E27FC236}">
                <a16:creationId xmlns:a16="http://schemas.microsoft.com/office/drawing/2014/main" id="{8035B9B5-B550-43D6-91F1-080623431BC9}"/>
              </a:ext>
            </a:extLst>
          </p:cNvPr>
          <p:cNvSpPr txBox="1"/>
          <p:nvPr/>
        </p:nvSpPr>
        <p:spPr>
          <a:xfrm>
            <a:off x="2391001" y="1194394"/>
            <a:ext cx="4528762" cy="369332"/>
          </a:xfrm>
          <a:prstGeom prst="rect">
            <a:avLst/>
          </a:prstGeom>
          <a:solidFill>
            <a:srgbClr val="F5BEDF"/>
          </a:solidFill>
          <a:ln>
            <a:solidFill>
              <a:schemeClr val="accent5">
                <a:lumMod val="75000"/>
              </a:schemeClr>
            </a:solidFill>
          </a:ln>
        </p:spPr>
        <p:txBody>
          <a:bodyPr wrap="square" rtlCol="0">
            <a:spAutoFit/>
          </a:bodyPr>
          <a:lstStyle/>
          <a:p>
            <a:pPr algn="ctr">
              <a:spcBef>
                <a:spcPts val="600"/>
              </a:spcBef>
              <a:spcAft>
                <a:spcPts val="600"/>
              </a:spcAft>
            </a:pPr>
            <a:r>
              <a:rPr lang="en-US" dirty="0"/>
              <a:t>Page 8 Voluntary Race/ Ethnicity Disclosure</a:t>
            </a:r>
          </a:p>
        </p:txBody>
      </p:sp>
      <p:sp>
        <p:nvSpPr>
          <p:cNvPr id="28" name="Callout: Left Arrow 27">
            <a:extLst>
              <a:ext uri="{FF2B5EF4-FFF2-40B4-BE49-F238E27FC236}">
                <a16:creationId xmlns:a16="http://schemas.microsoft.com/office/drawing/2014/main" id="{CAF20C2E-CBC8-4CA7-B908-AB622FD928F5}"/>
              </a:ext>
            </a:extLst>
          </p:cNvPr>
          <p:cNvSpPr/>
          <p:nvPr/>
        </p:nvSpPr>
        <p:spPr>
          <a:xfrm>
            <a:off x="7897759" y="4016522"/>
            <a:ext cx="1682077" cy="1469878"/>
          </a:xfrm>
          <a:prstGeom prst="leftArrowCallout">
            <a:avLst>
              <a:gd name="adj1" fmla="val 18250"/>
              <a:gd name="adj2" fmla="val 25000"/>
              <a:gd name="adj3" fmla="val 25000"/>
              <a:gd name="adj4" fmla="val 64977"/>
            </a:avLst>
          </a:prstGeom>
          <a:ln/>
        </p:spPr>
        <p:style>
          <a:lnRef idx="1">
            <a:schemeClr val="accent6"/>
          </a:lnRef>
          <a:fillRef idx="2">
            <a:schemeClr val="accent6"/>
          </a:fillRef>
          <a:effectRef idx="1">
            <a:schemeClr val="accent6"/>
          </a:effectRef>
          <a:fontRef idx="minor">
            <a:schemeClr val="dk1"/>
          </a:fontRef>
        </p:style>
        <p:txBody>
          <a:bodyPr rtlCol="0" anchor="ctr"/>
          <a:lstStyle/>
          <a:p>
            <a:pPr algn="ctr"/>
            <a:r>
              <a:rPr lang="en-US" sz="1600" dirty="0">
                <a:solidFill>
                  <a:schemeClr val="tx1"/>
                </a:solidFill>
              </a:rPr>
              <a:t>Voluntary for All Applicants</a:t>
            </a:r>
            <a:r>
              <a:rPr lang="en-US" sz="1400" dirty="0">
                <a:solidFill>
                  <a:schemeClr val="tx1"/>
                </a:solidFill>
              </a:rPr>
              <a:t>. </a:t>
            </a:r>
          </a:p>
        </p:txBody>
      </p:sp>
      <p:sp>
        <p:nvSpPr>
          <p:cNvPr id="30" name="TextBox 29">
            <a:extLst>
              <a:ext uri="{FF2B5EF4-FFF2-40B4-BE49-F238E27FC236}">
                <a16:creationId xmlns:a16="http://schemas.microsoft.com/office/drawing/2014/main" id="{4C3DE9CA-2BE7-4B70-84F6-80D411BA68EF}"/>
              </a:ext>
            </a:extLst>
          </p:cNvPr>
          <p:cNvSpPr txBox="1"/>
          <p:nvPr/>
        </p:nvSpPr>
        <p:spPr>
          <a:xfrm>
            <a:off x="2447203" y="7234198"/>
            <a:ext cx="4416356" cy="369332"/>
          </a:xfrm>
          <a:prstGeom prst="rect">
            <a:avLst/>
          </a:prstGeom>
          <a:solidFill>
            <a:srgbClr val="F5BEDF"/>
          </a:solidFill>
          <a:ln>
            <a:solidFill>
              <a:schemeClr val="accent5">
                <a:lumMod val="75000"/>
              </a:schemeClr>
            </a:solidFill>
          </a:ln>
        </p:spPr>
        <p:txBody>
          <a:bodyPr wrap="square" rtlCol="0">
            <a:spAutoFit/>
          </a:bodyPr>
          <a:lstStyle/>
          <a:p>
            <a:pPr algn="ctr">
              <a:spcBef>
                <a:spcPts val="600"/>
              </a:spcBef>
              <a:spcAft>
                <a:spcPts val="600"/>
              </a:spcAft>
            </a:pPr>
            <a:r>
              <a:rPr lang="en-US" dirty="0"/>
              <a:t>Submit Application</a:t>
            </a:r>
          </a:p>
        </p:txBody>
      </p:sp>
      <p:sp>
        <p:nvSpPr>
          <p:cNvPr id="9" name="Arrow: Left 8">
            <a:extLst>
              <a:ext uri="{FF2B5EF4-FFF2-40B4-BE49-F238E27FC236}">
                <a16:creationId xmlns:a16="http://schemas.microsoft.com/office/drawing/2014/main" id="{F05D6B1F-872A-4539-B76C-95AF0F1E321E}"/>
              </a:ext>
            </a:extLst>
          </p:cNvPr>
          <p:cNvSpPr/>
          <p:nvPr/>
        </p:nvSpPr>
        <p:spPr>
          <a:xfrm>
            <a:off x="8236227" y="6162042"/>
            <a:ext cx="1474494" cy="953424"/>
          </a:xfrm>
          <a:prstGeom prst="leftArrow">
            <a:avLst/>
          </a:prstGeom>
        </p:spPr>
        <p:style>
          <a:lnRef idx="0">
            <a:schemeClr val="accent6"/>
          </a:lnRef>
          <a:fillRef idx="3">
            <a:schemeClr val="accent6"/>
          </a:fillRef>
          <a:effectRef idx="3">
            <a:schemeClr val="accent6"/>
          </a:effectRef>
          <a:fontRef idx="minor">
            <a:schemeClr val="lt1"/>
          </a:fontRef>
        </p:style>
        <p:txBody>
          <a:bodyPr rtlCol="0" anchor="ctr"/>
          <a:lstStyle/>
          <a:p>
            <a:pPr algn="ctr"/>
            <a:r>
              <a:rPr lang="en-US" dirty="0">
                <a:solidFill>
                  <a:schemeClr val="tx1"/>
                </a:solidFill>
              </a:rPr>
              <a:t>Now</a:t>
            </a:r>
          </a:p>
          <a:p>
            <a:pPr algn="ctr"/>
            <a:r>
              <a:rPr lang="en-US" dirty="0">
                <a:solidFill>
                  <a:schemeClr val="tx1"/>
                </a:solidFill>
              </a:rPr>
              <a:t>Submit </a:t>
            </a:r>
          </a:p>
        </p:txBody>
      </p:sp>
    </p:spTree>
    <p:extLst>
      <p:ext uri="{BB962C8B-B14F-4D97-AF65-F5344CB8AC3E}">
        <p14:creationId xmlns:p14="http://schemas.microsoft.com/office/powerpoint/2010/main" val="2060513170"/>
      </p:ext>
    </p:extLst>
  </p:cSld>
  <p:clrMapOvr>
    <a:masterClrMapping/>
  </p:clrMapOvr>
</p:sld>
</file>

<file path=ppt/theme/theme1.xml><?xml version="1.0" encoding="utf-8"?>
<a:theme xmlns:a="http://schemas.openxmlformats.org/drawingml/2006/main" name="Office Theme">
  <a:themeElements>
    <a:clrScheme name="Green Yellow">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EE7B08"/>
      </a:hlink>
      <a:folHlink>
        <a:srgbClr val="977B2D"/>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2959</TotalTime>
  <Words>1566</Words>
  <Application>Microsoft Office PowerPoint</Application>
  <PresentationFormat>Custom</PresentationFormat>
  <Paragraphs>164</Paragraphs>
  <Slides>10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Arial</vt:lpstr>
      <vt:lpstr>Calibri</vt:lpstr>
      <vt:lpstr>Calibri Light</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Algere, Kwiana J.</dc:creator>
  <cp:lastModifiedBy>Brakefield, Caitlin</cp:lastModifiedBy>
  <cp:revision>96</cp:revision>
  <dcterms:created xsi:type="dcterms:W3CDTF">2021-04-27T22:26:09Z</dcterms:created>
  <dcterms:modified xsi:type="dcterms:W3CDTF">2022-10-04T17:36:39Z</dcterms:modified>
</cp:coreProperties>
</file>