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67" r:id="rId5"/>
    <p:sldId id="256" r:id="rId6"/>
    <p:sldId id="257" r:id="rId7"/>
    <p:sldId id="260" r:id="rId8"/>
    <p:sldId id="261" r:id="rId9"/>
    <p:sldId id="262" r:id="rId10"/>
    <p:sldId id="264" r:id="rId11"/>
    <p:sldId id="263" r:id="rId12"/>
    <p:sldId id="265" r:id="rId13"/>
    <p:sldId id="266" r:id="rId14"/>
  </p:sldIdLst>
  <p:sldSz cx="10058400" cy="7772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ele Harris" initials="MH" lastIdx="1" clrIdx="0">
    <p:extLst>
      <p:ext uri="{19B8F6BF-5375-455C-9EA6-DF929625EA0E}">
        <p15:presenceInfo xmlns:p15="http://schemas.microsoft.com/office/powerpoint/2012/main" userId="S::MDHarris@SolanoCounty.com::30cefa9e-936f-4e92-b77a-57173d311cf7" providerId="AD"/>
      </p:ext>
    </p:extLst>
  </p:cmAuthor>
  <p:cmAuthor id="2" name="Richards, Megan E." initials="RME" lastIdx="2" clrIdx="1">
    <p:extLst>
      <p:ext uri="{19B8F6BF-5375-455C-9EA6-DF929625EA0E}">
        <p15:presenceInfo xmlns:p15="http://schemas.microsoft.com/office/powerpoint/2012/main" userId="S::MERichards@SolanoCounty.com::358acead-4e7e-49ce-ad0e-b9bcc6d9532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5B1F7"/>
    <a:srgbClr val="CAEEE5"/>
    <a:srgbClr val="B4E6DA"/>
    <a:srgbClr val="97DDCC"/>
    <a:srgbClr val="262626"/>
    <a:srgbClr val="F8F7F2"/>
    <a:srgbClr val="A31D6D"/>
    <a:srgbClr val="F5BEDF"/>
    <a:srgbClr val="C47691"/>
    <a:srgbClr val="E575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93" d="100"/>
          <a:sy n="93" d="100"/>
        </p:scale>
        <p:origin x="22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B39D1CC-B575-49C2-A863-E4CB23E503F1}" type="datetimeFigureOut">
              <a:rPr lang="en-US" smtClean="0"/>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886736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39D1CC-B575-49C2-A863-E4CB23E503F1}" type="datetimeFigureOut">
              <a:rPr lang="en-US" smtClean="0"/>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3923894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413808"/>
            <a:ext cx="2168843"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39D1CC-B575-49C2-A863-E4CB23E503F1}" type="datetimeFigureOut">
              <a:rPr lang="en-US" smtClean="0"/>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1271855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39D1CC-B575-49C2-A863-E4CB23E503F1}" type="datetimeFigureOut">
              <a:rPr lang="en-US" smtClean="0"/>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3376209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39D1CC-B575-49C2-A863-E4CB23E503F1}" type="datetimeFigureOut">
              <a:rPr lang="en-US" smtClean="0"/>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1541045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39D1CC-B575-49C2-A863-E4CB23E503F1}" type="datetimeFigureOut">
              <a:rPr lang="en-US" smtClean="0"/>
              <a:t>10/11/2023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1750595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0"/>
            <a:ext cx="867537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39D1CC-B575-49C2-A863-E4CB23E503F1}" type="datetimeFigureOut">
              <a:rPr lang="en-US" smtClean="0"/>
              <a:t>10/11/2023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1042835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39D1CC-B575-49C2-A863-E4CB23E503F1}" type="datetimeFigureOut">
              <a:rPr lang="en-US" smtClean="0"/>
              <a:t>10/11/2023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2948334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39D1CC-B575-49C2-A863-E4CB23E503F1}" type="datetimeFigureOut">
              <a:rPr lang="en-US" smtClean="0"/>
              <a:t>10/11/2023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2662692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4276130"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BB39D1CC-B575-49C2-A863-E4CB23E503F1}" type="datetimeFigureOut">
              <a:rPr lang="en-US" smtClean="0"/>
              <a:t>10/11/2023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3817401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1119083"/>
            <a:ext cx="5092065"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a:t>Click icon to add picture</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BB39D1CC-B575-49C2-A863-E4CB23E503F1}" type="datetimeFigureOut">
              <a:rPr lang="en-US" smtClean="0"/>
              <a:t>10/11/2023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3013638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BB39D1CC-B575-49C2-A863-E4CB23E503F1}" type="datetimeFigureOut">
              <a:rPr lang="en-US" smtClean="0"/>
              <a:t>10/11/2023</a:t>
            </a:fld>
            <a:endParaRPr lang="en-US"/>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4195403D-CDE1-4D5A-9300-CEF3C4EB58C6}" type="slidenum">
              <a:rPr lang="en-US" smtClean="0"/>
              <a:t>‹#›</a:t>
            </a:fld>
            <a:endParaRPr lang="en-US"/>
          </a:p>
        </p:txBody>
      </p:sp>
    </p:spTree>
    <p:extLst>
      <p:ext uri="{BB962C8B-B14F-4D97-AF65-F5344CB8AC3E}">
        <p14:creationId xmlns:p14="http://schemas.microsoft.com/office/powerpoint/2010/main" val="2624262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ommunities.qld.gov.au/" TargetMode="External"/><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CADC580-D15A-42AC-857A-AE5C902CE668}"/>
              </a:ext>
            </a:extLst>
          </p:cNvPr>
          <p:cNvSpPr txBox="1"/>
          <p:nvPr/>
        </p:nvSpPr>
        <p:spPr>
          <a:xfrm>
            <a:off x="2072355" y="501776"/>
            <a:ext cx="5759865" cy="1754326"/>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rtlCol="0">
            <a:spAutoFit/>
          </a:bodyPr>
          <a:lstStyle/>
          <a:p>
            <a:pPr algn="ctr"/>
            <a:endParaRPr lang="en-US" dirty="0"/>
          </a:p>
          <a:p>
            <a:pPr algn="ctr"/>
            <a:r>
              <a:rPr lang="en-US" sz="2400" b="1" dirty="0"/>
              <a:t>Community Responsive Mini Grant </a:t>
            </a:r>
          </a:p>
          <a:p>
            <a:pPr algn="ctr"/>
            <a:r>
              <a:rPr lang="en-US" sz="2400" b="1" dirty="0"/>
              <a:t>Application Questions</a:t>
            </a:r>
          </a:p>
          <a:p>
            <a:pPr algn="ctr"/>
            <a:r>
              <a:rPr lang="en-US" sz="2400" dirty="0"/>
              <a:t>(for reference only)</a:t>
            </a:r>
          </a:p>
          <a:p>
            <a:pPr algn="ctr"/>
            <a:endParaRPr lang="en-US" dirty="0"/>
          </a:p>
        </p:txBody>
      </p:sp>
      <p:sp>
        <p:nvSpPr>
          <p:cNvPr id="3" name="Rectangle 2">
            <a:extLst>
              <a:ext uri="{FF2B5EF4-FFF2-40B4-BE49-F238E27FC236}">
                <a16:creationId xmlns:a16="http://schemas.microsoft.com/office/drawing/2014/main" id="{906596E1-431E-4650-A29A-681DC26FE102}"/>
              </a:ext>
            </a:extLst>
          </p:cNvPr>
          <p:cNvSpPr/>
          <p:nvPr/>
        </p:nvSpPr>
        <p:spPr>
          <a:xfrm>
            <a:off x="1638301" y="2444097"/>
            <a:ext cx="6838950" cy="1442103"/>
          </a:xfrm>
          <a:prstGeom prst="rect">
            <a:avLst/>
          </a:prstGeom>
          <a:solidFill>
            <a:srgbClr val="F8F7F2"/>
          </a:solidFill>
          <a:ln w="28575">
            <a:solidFill>
              <a:schemeClr val="accent6">
                <a:lumMod val="75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800" dirty="0">
                <a:cs typeface="Arial" panose="020B0604020202020204" pitchFamily="34" charset="0"/>
              </a:rPr>
              <a:t>Second Application Period </a:t>
            </a:r>
            <a:endParaRPr lang="en-US" dirty="0">
              <a:cs typeface="Arial" panose="020B0604020202020204" pitchFamily="34" charset="0"/>
            </a:endParaRPr>
          </a:p>
          <a:p>
            <a:pPr algn="ctr"/>
            <a:r>
              <a:rPr lang="en-US" sz="2000" dirty="0">
                <a:cs typeface="Arial" panose="020B0604020202020204" pitchFamily="34" charset="0"/>
              </a:rPr>
              <a:t>Second Application Period will be available</a:t>
            </a:r>
          </a:p>
          <a:p>
            <a:pPr algn="ctr"/>
            <a:r>
              <a:rPr lang="en-US" sz="2000" dirty="0">
                <a:cs typeface="Arial" panose="020B0604020202020204" pitchFamily="34" charset="0"/>
              </a:rPr>
              <a:t>October 2023 for activities occurring January 2024 – June 2024. </a:t>
            </a:r>
          </a:p>
          <a:p>
            <a:pPr algn="ctr"/>
            <a:endParaRPr lang="en-US" sz="2000" dirty="0">
              <a:solidFill>
                <a:schemeClr val="accent2">
                  <a:lumMod val="75000"/>
                </a:schemeClr>
              </a:solidFill>
              <a:cs typeface="Arial" panose="020B0604020202020204" pitchFamily="34" charset="0"/>
            </a:endParaRPr>
          </a:p>
        </p:txBody>
      </p:sp>
      <p:pic>
        <p:nvPicPr>
          <p:cNvPr id="8" name="Picture 7" descr="A picture containing text, clipart&#10;&#10;Description automatically generated">
            <a:extLst>
              <a:ext uri="{FF2B5EF4-FFF2-40B4-BE49-F238E27FC236}">
                <a16:creationId xmlns:a16="http://schemas.microsoft.com/office/drawing/2014/main" id="{2BB696FF-2849-4922-B128-08526F32DEA3}"/>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4856922"/>
            <a:ext cx="10058400" cy="2915478"/>
          </a:xfrm>
          <a:prstGeom prst="rect">
            <a:avLst/>
          </a:prstGeom>
        </p:spPr>
      </p:pic>
    </p:spTree>
    <p:extLst>
      <p:ext uri="{BB962C8B-B14F-4D97-AF65-F5344CB8AC3E}">
        <p14:creationId xmlns:p14="http://schemas.microsoft.com/office/powerpoint/2010/main" val="1774566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A5D8859-6A02-4CD7-87C9-9A6697CCC840}"/>
              </a:ext>
            </a:extLst>
          </p:cNvPr>
          <p:cNvSpPr txBox="1"/>
          <p:nvPr/>
        </p:nvSpPr>
        <p:spPr>
          <a:xfrm>
            <a:off x="5295367" y="1079883"/>
            <a:ext cx="4402863" cy="33547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3600" dirty="0"/>
              <a:t>PHASE 2</a:t>
            </a:r>
          </a:p>
          <a:p>
            <a:pPr algn="ctr"/>
            <a:r>
              <a:rPr lang="en-US" sz="2000" dirty="0"/>
              <a:t>Application Selection Process</a:t>
            </a:r>
          </a:p>
          <a:p>
            <a:pPr marL="342900" indent="-342900">
              <a:buAutoNum type="arabicPeriod"/>
            </a:pPr>
            <a:r>
              <a:rPr lang="en-US" sz="1300" dirty="0"/>
              <a:t>First 5 Solano reviews and scores application.</a:t>
            </a:r>
          </a:p>
          <a:p>
            <a:pPr marL="342900" indent="-342900">
              <a:buAutoNum type="arabicPeriod"/>
            </a:pPr>
            <a:r>
              <a:rPr lang="en-US" sz="1300" dirty="0"/>
              <a:t>Applications that are not selected in the first period  have the option to be reconsidered for the next application period if: </a:t>
            </a:r>
            <a:r>
              <a:rPr lang="en-US" sz="1300" dirty="0">
                <a:solidFill>
                  <a:srgbClr val="FF0000"/>
                </a:solidFill>
              </a:rPr>
              <a:t>* Not available for Period 2 applications</a:t>
            </a:r>
            <a:endParaRPr lang="en-US" sz="1300" dirty="0"/>
          </a:p>
          <a:p>
            <a:pPr marL="742950" lvl="1" indent="-285750">
              <a:buFont typeface="Arial" panose="020B0604020202020204" pitchFamily="34" charset="0"/>
              <a:buChar char="•"/>
            </a:pPr>
            <a:r>
              <a:rPr lang="en-US" sz="1300" dirty="0"/>
              <a:t>Applicant selects the reconsideration option on the application</a:t>
            </a:r>
          </a:p>
          <a:p>
            <a:pPr marL="742950" lvl="1" indent="-285750">
              <a:buFont typeface="Arial" panose="020B0604020202020204" pitchFamily="34" charset="0"/>
              <a:buChar char="•"/>
            </a:pPr>
            <a:r>
              <a:rPr lang="en-US" sz="1300" dirty="0"/>
              <a:t>Applicant scores 40 points and above </a:t>
            </a:r>
          </a:p>
          <a:p>
            <a:pPr marL="742950" lvl="1" indent="-285750">
              <a:buFont typeface="Arial" panose="020B0604020202020204" pitchFamily="34" charset="0"/>
              <a:buChar char="•"/>
            </a:pPr>
            <a:r>
              <a:rPr lang="en-US" sz="1300" dirty="0"/>
              <a:t>Applicant’s event is not time sensitive</a:t>
            </a:r>
          </a:p>
          <a:p>
            <a:pPr marL="342900" indent="-342900">
              <a:buAutoNum type="arabicPeriod"/>
            </a:pPr>
            <a:r>
              <a:rPr lang="en-US" sz="1300" dirty="0"/>
              <a:t>Applicants who are selected will be notified via email with award letter.  </a:t>
            </a:r>
          </a:p>
          <a:p>
            <a:pPr marL="342900" indent="-342900">
              <a:buAutoNum type="arabicPeriod"/>
            </a:pPr>
            <a:r>
              <a:rPr lang="en-US" sz="1300" dirty="0"/>
              <a:t>Applicants not selected and/or not selected and  meet reconsideration criteria will be notified via email. </a:t>
            </a:r>
          </a:p>
        </p:txBody>
      </p:sp>
      <p:sp>
        <p:nvSpPr>
          <p:cNvPr id="3" name="TextBox 2">
            <a:extLst>
              <a:ext uri="{FF2B5EF4-FFF2-40B4-BE49-F238E27FC236}">
                <a16:creationId xmlns:a16="http://schemas.microsoft.com/office/drawing/2014/main" id="{863DFB5B-0A3A-4C86-987C-FD4DAE79544C}"/>
              </a:ext>
            </a:extLst>
          </p:cNvPr>
          <p:cNvSpPr txBox="1"/>
          <p:nvPr/>
        </p:nvSpPr>
        <p:spPr>
          <a:xfrm>
            <a:off x="360170" y="1079883"/>
            <a:ext cx="4606183" cy="227514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noAutofit/>
          </a:bodyPr>
          <a:lstStyle/>
          <a:p>
            <a:pPr algn="ctr"/>
            <a:r>
              <a:rPr lang="en-US" sz="3600" dirty="0"/>
              <a:t>PHASE 1 Complete</a:t>
            </a:r>
          </a:p>
          <a:p>
            <a:pPr algn="ctr"/>
            <a:r>
              <a:rPr lang="en-US" sz="2000" dirty="0"/>
              <a:t>Your Application</a:t>
            </a:r>
          </a:p>
          <a:p>
            <a:pPr algn="ctr"/>
            <a:r>
              <a:rPr lang="en-US" sz="2000" dirty="0"/>
              <a:t> has been submitted</a:t>
            </a:r>
          </a:p>
          <a:p>
            <a:pPr marL="342900" indent="-342900">
              <a:buAutoNum type="arabicPeriod"/>
            </a:pPr>
            <a:endParaRPr lang="en-US" sz="1400" dirty="0"/>
          </a:p>
          <a:p>
            <a:pPr marL="342900" indent="-342900">
              <a:buAutoNum type="arabicPeriod"/>
            </a:pPr>
            <a:r>
              <a:rPr lang="en-US" sz="1300" dirty="0"/>
              <a:t>An email confirmation and a copy of the submitted application will be sent to the email used in the application. </a:t>
            </a:r>
          </a:p>
          <a:p>
            <a:pPr marL="342900" indent="-342900">
              <a:buAutoNum type="arabicPeriod"/>
            </a:pPr>
            <a:endParaRPr lang="en-US" sz="1600" dirty="0"/>
          </a:p>
        </p:txBody>
      </p:sp>
      <p:sp>
        <p:nvSpPr>
          <p:cNvPr id="5" name="TextBox 4">
            <a:extLst>
              <a:ext uri="{FF2B5EF4-FFF2-40B4-BE49-F238E27FC236}">
                <a16:creationId xmlns:a16="http://schemas.microsoft.com/office/drawing/2014/main" id="{53FAE754-3E6E-4705-8563-47AC9FFAC2DC}"/>
              </a:ext>
            </a:extLst>
          </p:cNvPr>
          <p:cNvSpPr txBox="1"/>
          <p:nvPr/>
        </p:nvSpPr>
        <p:spPr>
          <a:xfrm>
            <a:off x="156851" y="4704689"/>
            <a:ext cx="4606180" cy="233910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3600" dirty="0"/>
              <a:t>PHASE 3 </a:t>
            </a:r>
          </a:p>
          <a:p>
            <a:pPr algn="ctr"/>
            <a:r>
              <a:rPr lang="en-US" sz="2000" dirty="0"/>
              <a:t>Applicant Agreements</a:t>
            </a:r>
          </a:p>
          <a:p>
            <a:pPr marL="342900" indent="-342900">
              <a:buAutoNum type="arabicPeriod"/>
            </a:pPr>
            <a:endParaRPr lang="en-US" sz="1400" dirty="0"/>
          </a:p>
          <a:p>
            <a:pPr marL="342900" indent="-342900">
              <a:buAutoNum type="arabicPeriod"/>
            </a:pPr>
            <a:r>
              <a:rPr lang="en-US" sz="1300" dirty="0"/>
              <a:t>Applicants will be required to complete legal agreement and return to First 5 Solano. </a:t>
            </a:r>
          </a:p>
          <a:p>
            <a:pPr marL="342900" indent="-342900">
              <a:buAutoNum type="arabicPeriod"/>
            </a:pPr>
            <a:r>
              <a:rPr lang="en-US" sz="1300" dirty="0"/>
              <a:t>Applicant may need to submit W9 if applicant is new too First 5 Solano mini grants. </a:t>
            </a:r>
          </a:p>
          <a:p>
            <a:endParaRPr lang="en-US" sz="2000" dirty="0"/>
          </a:p>
        </p:txBody>
      </p:sp>
      <p:sp>
        <p:nvSpPr>
          <p:cNvPr id="6" name="TextBox 5">
            <a:extLst>
              <a:ext uri="{FF2B5EF4-FFF2-40B4-BE49-F238E27FC236}">
                <a16:creationId xmlns:a16="http://schemas.microsoft.com/office/drawing/2014/main" id="{5D42F89F-DF9A-4B39-89BB-F1AA2CD7CB52}"/>
              </a:ext>
            </a:extLst>
          </p:cNvPr>
          <p:cNvSpPr txBox="1"/>
          <p:nvPr/>
        </p:nvSpPr>
        <p:spPr>
          <a:xfrm>
            <a:off x="5295370" y="4662157"/>
            <a:ext cx="4402860" cy="287771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3600" dirty="0"/>
              <a:t>PHASE 4 </a:t>
            </a:r>
          </a:p>
          <a:p>
            <a:pPr algn="ctr"/>
            <a:r>
              <a:rPr lang="en-US" sz="2000" dirty="0"/>
              <a:t>Complete Activity and Grant Report </a:t>
            </a:r>
            <a:endParaRPr lang="en-US" sz="1400" dirty="0"/>
          </a:p>
          <a:p>
            <a:endParaRPr lang="en-US" sz="1400" dirty="0"/>
          </a:p>
          <a:p>
            <a:r>
              <a:rPr lang="en-US" sz="1400" dirty="0"/>
              <a:t>1. </a:t>
            </a:r>
            <a:r>
              <a:rPr lang="en-US" sz="1300" dirty="0"/>
              <a:t>Once all required documents are returned and processed, funding will be issued within 14 days.</a:t>
            </a:r>
          </a:p>
          <a:p>
            <a:r>
              <a:rPr lang="en-US" sz="1300" dirty="0"/>
              <a:t>2. Start your Activity!</a:t>
            </a:r>
          </a:p>
          <a:p>
            <a:r>
              <a:rPr lang="en-US" sz="1300" dirty="0"/>
              <a:t>3. After Activity or event is complete. Submit Grant Activity report (can located on website). Report must be submitted no later than 30 days after activity or event ends.    </a:t>
            </a:r>
          </a:p>
          <a:p>
            <a:pPr algn="ctr"/>
            <a:endParaRPr lang="en-US" sz="1600" b="1" dirty="0"/>
          </a:p>
          <a:p>
            <a:pPr algn="ctr"/>
            <a:r>
              <a:rPr lang="en-US" sz="1600" b="1" dirty="0"/>
              <a:t>Congratulations! </a:t>
            </a:r>
          </a:p>
        </p:txBody>
      </p:sp>
      <p:sp>
        <p:nvSpPr>
          <p:cNvPr id="7" name="TextBox 6">
            <a:extLst>
              <a:ext uri="{FF2B5EF4-FFF2-40B4-BE49-F238E27FC236}">
                <a16:creationId xmlns:a16="http://schemas.microsoft.com/office/drawing/2014/main" id="{9B5BE85B-72ED-4DD6-99C7-DCB07AFF5FE5}"/>
              </a:ext>
            </a:extLst>
          </p:cNvPr>
          <p:cNvSpPr txBox="1"/>
          <p:nvPr/>
        </p:nvSpPr>
        <p:spPr>
          <a:xfrm>
            <a:off x="2341548" y="132738"/>
            <a:ext cx="5375303" cy="707886"/>
          </a:xfrm>
          <a:prstGeom prst="rect">
            <a:avLst/>
          </a:prstGeom>
          <a:ln w="28575">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sz="2000" dirty="0"/>
              <a:t>Community Responsive Mini Grants</a:t>
            </a:r>
          </a:p>
          <a:p>
            <a:pPr algn="ctr"/>
            <a:r>
              <a:rPr lang="en-US" sz="2000" dirty="0"/>
              <a:t>Application Phases</a:t>
            </a:r>
          </a:p>
        </p:txBody>
      </p:sp>
    </p:spTree>
    <p:extLst>
      <p:ext uri="{BB962C8B-B14F-4D97-AF65-F5344CB8AC3E}">
        <p14:creationId xmlns:p14="http://schemas.microsoft.com/office/powerpoint/2010/main" val="3938357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Straight Arrow Connector 25">
            <a:extLst>
              <a:ext uri="{FF2B5EF4-FFF2-40B4-BE49-F238E27FC236}">
                <a16:creationId xmlns:a16="http://schemas.microsoft.com/office/drawing/2014/main" id="{C3AE0754-9667-42E1-8FC7-218BB6347687}"/>
              </a:ext>
            </a:extLst>
          </p:cNvPr>
          <p:cNvCxnSpPr/>
          <p:nvPr/>
        </p:nvCxnSpPr>
        <p:spPr>
          <a:xfrm>
            <a:off x="4703200" y="1892264"/>
            <a:ext cx="0" cy="163751"/>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 name="Rectangle: Rounded Corners 3">
            <a:extLst>
              <a:ext uri="{FF2B5EF4-FFF2-40B4-BE49-F238E27FC236}">
                <a16:creationId xmlns:a16="http://schemas.microsoft.com/office/drawing/2014/main" id="{E14CCDC0-29BF-41C4-A86A-FA72DB8EFCDF}"/>
              </a:ext>
            </a:extLst>
          </p:cNvPr>
          <p:cNvSpPr/>
          <p:nvPr/>
        </p:nvSpPr>
        <p:spPr>
          <a:xfrm>
            <a:off x="1330179" y="1858349"/>
            <a:ext cx="6741265" cy="733915"/>
          </a:xfrm>
          <a:prstGeom prst="roundRect">
            <a:avLst/>
          </a:prstGeom>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75438" tIns="37719" rIns="75438" bIns="37719" numCol="2" spcCol="0" rtlCol="0" fromWordArt="0" anchor="ctr" anchorCtr="0" forceAA="0" compatLnSpc="1">
            <a:prstTxWarp prst="textNoShape">
              <a:avLst/>
            </a:prstTxWarp>
            <a:noAutofit/>
          </a:bodyPr>
          <a:lstStyle/>
          <a:p>
            <a:pPr marL="282895" indent="-282895">
              <a:buFont typeface="+mj-lt"/>
              <a:buAutoNum type="arabicPeriod"/>
            </a:pPr>
            <a:r>
              <a:rPr lang="en-US" sz="1400" b="1" dirty="0"/>
              <a:t>Email</a:t>
            </a:r>
          </a:p>
          <a:p>
            <a:pPr marL="282895" indent="-282895">
              <a:buFont typeface="+mj-lt"/>
              <a:buAutoNum type="arabicPeriod"/>
            </a:pPr>
            <a:r>
              <a:rPr lang="en-US" sz="1400" b="1" dirty="0"/>
              <a:t>First &amp; Last Name </a:t>
            </a:r>
          </a:p>
          <a:p>
            <a:pPr marL="282895" indent="-282895">
              <a:buFont typeface="+mj-lt"/>
              <a:buAutoNum type="arabicPeriod"/>
            </a:pPr>
            <a:r>
              <a:rPr lang="en-US" sz="1400" b="1" dirty="0"/>
              <a:t>Type of Applicant</a:t>
            </a:r>
          </a:p>
          <a:p>
            <a:pPr marL="282895" indent="-282895">
              <a:buFont typeface="+mj-lt"/>
              <a:buAutoNum type="arabicPeriod"/>
            </a:pPr>
            <a:r>
              <a:rPr lang="en-US" sz="1400" b="1" dirty="0"/>
              <a:t>Organization or Business Name</a:t>
            </a:r>
          </a:p>
          <a:p>
            <a:pPr marL="282895" indent="-282895">
              <a:buFont typeface="+mj-lt"/>
              <a:buAutoNum type="arabicPeriod"/>
            </a:pPr>
            <a:r>
              <a:rPr lang="en-US" sz="1400" b="1" dirty="0"/>
              <a:t>Address- Street, City, State, Zip Code</a:t>
            </a:r>
          </a:p>
          <a:p>
            <a:pPr marL="282895" indent="-282895">
              <a:buFont typeface="+mj-lt"/>
              <a:buAutoNum type="arabicPeriod"/>
            </a:pPr>
            <a:r>
              <a:rPr lang="en-US" sz="1400" b="1" dirty="0"/>
              <a:t>Phone Number</a:t>
            </a:r>
          </a:p>
        </p:txBody>
      </p:sp>
      <p:sp>
        <p:nvSpPr>
          <p:cNvPr id="14" name="Rectangle 13">
            <a:extLst>
              <a:ext uri="{FF2B5EF4-FFF2-40B4-BE49-F238E27FC236}">
                <a16:creationId xmlns:a16="http://schemas.microsoft.com/office/drawing/2014/main" id="{9DE42FB6-C633-4D04-A3F0-F59F8CD4610E}"/>
              </a:ext>
            </a:extLst>
          </p:cNvPr>
          <p:cNvSpPr/>
          <p:nvPr/>
        </p:nvSpPr>
        <p:spPr>
          <a:xfrm>
            <a:off x="1673152" y="2987718"/>
            <a:ext cx="6449363" cy="307777"/>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a:spAutoFit/>
          </a:bodyPr>
          <a:lstStyle/>
          <a:p>
            <a:pPr algn="ctr"/>
            <a:r>
              <a:rPr lang="en-US" sz="1400" b="1" u="sng" dirty="0"/>
              <a:t>Part 2: What type of activity are you applying  for? </a:t>
            </a:r>
          </a:p>
        </p:txBody>
      </p:sp>
      <p:sp>
        <p:nvSpPr>
          <p:cNvPr id="2" name="TextBox 1">
            <a:extLst>
              <a:ext uri="{FF2B5EF4-FFF2-40B4-BE49-F238E27FC236}">
                <a16:creationId xmlns:a16="http://schemas.microsoft.com/office/drawing/2014/main" id="{4B122A02-B56B-4B13-91B3-073382BAB951}"/>
              </a:ext>
            </a:extLst>
          </p:cNvPr>
          <p:cNvSpPr txBox="1"/>
          <p:nvPr/>
        </p:nvSpPr>
        <p:spPr>
          <a:xfrm>
            <a:off x="3106331" y="1420142"/>
            <a:ext cx="3193737" cy="369332"/>
          </a:xfrm>
          <a:prstGeom prst="rect">
            <a:avLst/>
          </a:prstGeom>
          <a:noFill/>
        </p:spPr>
        <p:txBody>
          <a:bodyPr wrap="square" rtlCol="0">
            <a:spAutoFit/>
          </a:bodyPr>
          <a:lstStyle/>
          <a:p>
            <a:pPr algn="ctr"/>
            <a:r>
              <a:rPr lang="en-US" b="1" u="sng" dirty="0"/>
              <a:t>Part 1: Demographic Questions</a:t>
            </a:r>
          </a:p>
        </p:txBody>
      </p:sp>
      <p:sp>
        <p:nvSpPr>
          <p:cNvPr id="18" name="Callout: Left Arrow 17">
            <a:extLst>
              <a:ext uri="{FF2B5EF4-FFF2-40B4-BE49-F238E27FC236}">
                <a16:creationId xmlns:a16="http://schemas.microsoft.com/office/drawing/2014/main" id="{A0B3CC12-0414-4944-80A9-02BC1B7D1817}"/>
              </a:ext>
            </a:extLst>
          </p:cNvPr>
          <p:cNvSpPr/>
          <p:nvPr/>
        </p:nvSpPr>
        <p:spPr>
          <a:xfrm>
            <a:off x="7953215" y="3716374"/>
            <a:ext cx="1651975" cy="1745559"/>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When activity is selected, it will lead to Activity specific questions</a:t>
            </a:r>
          </a:p>
        </p:txBody>
      </p:sp>
      <p:sp>
        <p:nvSpPr>
          <p:cNvPr id="23" name="TextBox 22">
            <a:extLst>
              <a:ext uri="{FF2B5EF4-FFF2-40B4-BE49-F238E27FC236}">
                <a16:creationId xmlns:a16="http://schemas.microsoft.com/office/drawing/2014/main" id="{C39D53CE-3DCE-48E6-BEE6-468319F2EF91}"/>
              </a:ext>
            </a:extLst>
          </p:cNvPr>
          <p:cNvSpPr txBox="1"/>
          <p:nvPr/>
        </p:nvSpPr>
        <p:spPr>
          <a:xfrm>
            <a:off x="2451981" y="340799"/>
            <a:ext cx="4528762" cy="984885"/>
          </a:xfrm>
          <a:prstGeom prst="rect">
            <a:avLst/>
          </a:prstGeom>
          <a:noFill/>
        </p:spPr>
        <p:txBody>
          <a:bodyPr wrap="square" rtlCol="0">
            <a:spAutoFit/>
          </a:bodyPr>
          <a:lstStyle/>
          <a:p>
            <a:pPr algn="ctr"/>
            <a:r>
              <a:rPr lang="en-US" sz="2000" b="1" dirty="0"/>
              <a:t>Community Responsive Mini Grant </a:t>
            </a:r>
          </a:p>
          <a:p>
            <a:pPr algn="ctr"/>
            <a:r>
              <a:rPr lang="en-US" sz="2000" b="1" dirty="0"/>
              <a:t>Application Questions</a:t>
            </a:r>
          </a:p>
          <a:p>
            <a:pPr algn="ctr"/>
            <a:r>
              <a:rPr lang="en-US" dirty="0"/>
              <a:t>(for reference only)</a:t>
            </a:r>
          </a:p>
        </p:txBody>
      </p:sp>
      <p:sp>
        <p:nvSpPr>
          <p:cNvPr id="22" name="Rectangle 21">
            <a:extLst>
              <a:ext uri="{FF2B5EF4-FFF2-40B4-BE49-F238E27FC236}">
                <a16:creationId xmlns:a16="http://schemas.microsoft.com/office/drawing/2014/main" id="{985908F4-28FB-46C3-BE69-BA1FD8ADEF6E}"/>
              </a:ext>
            </a:extLst>
          </p:cNvPr>
          <p:cNvSpPr/>
          <p:nvPr/>
        </p:nvSpPr>
        <p:spPr>
          <a:xfrm>
            <a:off x="1660182" y="6584794"/>
            <a:ext cx="6449363" cy="461665"/>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a:spAutoFit/>
          </a:bodyPr>
          <a:lstStyle/>
          <a:p>
            <a:pPr algn="ctr"/>
            <a:r>
              <a:rPr lang="en-US" sz="1200" b="1" u="sng" dirty="0"/>
              <a:t>If you are not sure which option to choose, please refer back to the First 5 Solano website for descriptions of each activity to select the closest match. </a:t>
            </a:r>
          </a:p>
        </p:txBody>
      </p:sp>
      <p:sp>
        <p:nvSpPr>
          <p:cNvPr id="25" name="Callout: Left Arrow 24">
            <a:extLst>
              <a:ext uri="{FF2B5EF4-FFF2-40B4-BE49-F238E27FC236}">
                <a16:creationId xmlns:a16="http://schemas.microsoft.com/office/drawing/2014/main" id="{49AE3E38-29A0-4043-81E6-63C51958A097}"/>
              </a:ext>
            </a:extLst>
          </p:cNvPr>
          <p:cNvSpPr/>
          <p:nvPr/>
        </p:nvSpPr>
        <p:spPr>
          <a:xfrm>
            <a:off x="8109544" y="1637124"/>
            <a:ext cx="1525583" cy="1062182"/>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Required for All Applicants</a:t>
            </a:r>
            <a:endParaRPr lang="en-US" sz="2800" dirty="0">
              <a:solidFill>
                <a:schemeClr val="tx1"/>
              </a:solidFill>
            </a:endParaRPr>
          </a:p>
        </p:txBody>
      </p:sp>
      <p:sp>
        <p:nvSpPr>
          <p:cNvPr id="19" name="TextBox 18">
            <a:extLst>
              <a:ext uri="{FF2B5EF4-FFF2-40B4-BE49-F238E27FC236}">
                <a16:creationId xmlns:a16="http://schemas.microsoft.com/office/drawing/2014/main" id="{CF7979E0-C50E-4DD6-81DF-46CBD10720AF}"/>
              </a:ext>
            </a:extLst>
          </p:cNvPr>
          <p:cNvSpPr txBox="1"/>
          <p:nvPr/>
        </p:nvSpPr>
        <p:spPr>
          <a:xfrm>
            <a:off x="1673152" y="3673728"/>
            <a:ext cx="3261197" cy="369332"/>
          </a:xfrm>
          <a:prstGeom prst="rect">
            <a:avLst/>
          </a:prstGeom>
          <a:solidFill>
            <a:schemeClr val="accent5">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Community Engagement Event </a:t>
            </a:r>
          </a:p>
        </p:txBody>
      </p:sp>
      <p:sp>
        <p:nvSpPr>
          <p:cNvPr id="29" name="Arrow: Right 28">
            <a:extLst>
              <a:ext uri="{FF2B5EF4-FFF2-40B4-BE49-F238E27FC236}">
                <a16:creationId xmlns:a16="http://schemas.microsoft.com/office/drawing/2014/main" id="{36F54929-5AB3-4CBC-B7E5-FB8EC862C806}"/>
              </a:ext>
            </a:extLst>
          </p:cNvPr>
          <p:cNvSpPr/>
          <p:nvPr/>
        </p:nvSpPr>
        <p:spPr>
          <a:xfrm>
            <a:off x="5057566" y="4219855"/>
            <a:ext cx="1143002" cy="568242"/>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30" name="TextBox 29">
            <a:extLst>
              <a:ext uri="{FF2B5EF4-FFF2-40B4-BE49-F238E27FC236}">
                <a16:creationId xmlns:a16="http://schemas.microsoft.com/office/drawing/2014/main" id="{A9F3E62E-9C8A-4376-86B3-EF1B1224E9DF}"/>
              </a:ext>
            </a:extLst>
          </p:cNvPr>
          <p:cNvSpPr txBox="1"/>
          <p:nvPr/>
        </p:nvSpPr>
        <p:spPr>
          <a:xfrm>
            <a:off x="1660182" y="4332073"/>
            <a:ext cx="3261197" cy="369332"/>
          </a:xfrm>
          <a:prstGeom prst="rect">
            <a:avLst/>
          </a:prstGeom>
          <a:solidFill>
            <a:schemeClr val="accent2">
              <a:lumMod val="40000"/>
              <a:lumOff val="60000"/>
            </a:schemeClr>
          </a:solidFill>
          <a:ln>
            <a:solidFill>
              <a:schemeClr val="accent1"/>
            </a:solidFill>
          </a:ln>
        </p:spPr>
        <p:txBody>
          <a:bodyPr wrap="square" rtlCol="0">
            <a:spAutoFit/>
          </a:bodyPr>
          <a:lstStyle/>
          <a:p>
            <a:pPr>
              <a:spcBef>
                <a:spcPts val="600"/>
              </a:spcBef>
              <a:spcAft>
                <a:spcPts val="600"/>
              </a:spcAft>
            </a:pPr>
            <a:r>
              <a:rPr lang="en-US" dirty="0"/>
              <a:t>Professional Development</a:t>
            </a:r>
          </a:p>
        </p:txBody>
      </p:sp>
      <p:sp>
        <p:nvSpPr>
          <p:cNvPr id="31" name="TextBox 30">
            <a:extLst>
              <a:ext uri="{FF2B5EF4-FFF2-40B4-BE49-F238E27FC236}">
                <a16:creationId xmlns:a16="http://schemas.microsoft.com/office/drawing/2014/main" id="{B5FCD08A-C2D7-437B-B6F4-4395C1D19461}"/>
              </a:ext>
            </a:extLst>
          </p:cNvPr>
          <p:cNvSpPr txBox="1"/>
          <p:nvPr/>
        </p:nvSpPr>
        <p:spPr>
          <a:xfrm>
            <a:off x="6336756" y="4285364"/>
            <a:ext cx="1646406" cy="369332"/>
          </a:xfrm>
          <a:prstGeom prst="rect">
            <a:avLst/>
          </a:prstGeom>
          <a:solidFill>
            <a:schemeClr val="accent2">
              <a:lumMod val="40000"/>
              <a:lumOff val="60000"/>
            </a:schemeClr>
          </a:solidFill>
          <a:ln>
            <a:solidFill>
              <a:schemeClr val="accent1"/>
            </a:solidFill>
          </a:ln>
        </p:spPr>
        <p:txBody>
          <a:bodyPr wrap="square" rtlCol="0">
            <a:spAutoFit/>
          </a:bodyPr>
          <a:lstStyle/>
          <a:p>
            <a:pPr>
              <a:spcBef>
                <a:spcPts val="600"/>
              </a:spcBef>
              <a:spcAft>
                <a:spcPts val="600"/>
              </a:spcAft>
            </a:pPr>
            <a:r>
              <a:rPr lang="en-US" dirty="0"/>
              <a:t>Jump to Page 3</a:t>
            </a:r>
          </a:p>
        </p:txBody>
      </p:sp>
      <p:sp>
        <p:nvSpPr>
          <p:cNvPr id="32" name="Arrow: Right 31">
            <a:extLst>
              <a:ext uri="{FF2B5EF4-FFF2-40B4-BE49-F238E27FC236}">
                <a16:creationId xmlns:a16="http://schemas.microsoft.com/office/drawing/2014/main" id="{160EA55B-009D-4FCA-ACD9-3D10874A4AA3}"/>
              </a:ext>
            </a:extLst>
          </p:cNvPr>
          <p:cNvSpPr/>
          <p:nvPr/>
        </p:nvSpPr>
        <p:spPr>
          <a:xfrm>
            <a:off x="5073777" y="5004559"/>
            <a:ext cx="1143002" cy="568242"/>
          </a:xfrm>
          <a:prstGeom prst="rightArrow">
            <a:avLst/>
          </a:prstGeom>
          <a:solidFill>
            <a:srgbClr val="A31D6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33" name="TextBox 32">
            <a:extLst>
              <a:ext uri="{FF2B5EF4-FFF2-40B4-BE49-F238E27FC236}">
                <a16:creationId xmlns:a16="http://schemas.microsoft.com/office/drawing/2014/main" id="{2167CE8E-B82C-460A-84BC-5833F4083A57}"/>
              </a:ext>
            </a:extLst>
          </p:cNvPr>
          <p:cNvSpPr txBox="1"/>
          <p:nvPr/>
        </p:nvSpPr>
        <p:spPr>
          <a:xfrm>
            <a:off x="1676393" y="5116777"/>
            <a:ext cx="3261197" cy="369332"/>
          </a:xfrm>
          <a:prstGeom prst="rect">
            <a:avLst/>
          </a:prstGeom>
          <a:solidFill>
            <a:srgbClr val="F5BEDF"/>
          </a:solidFill>
          <a:ln>
            <a:solidFill>
              <a:schemeClr val="accent1"/>
            </a:solidFill>
          </a:ln>
        </p:spPr>
        <p:txBody>
          <a:bodyPr wrap="square" rtlCol="0">
            <a:spAutoFit/>
          </a:bodyPr>
          <a:lstStyle/>
          <a:p>
            <a:pPr>
              <a:spcBef>
                <a:spcPts val="600"/>
              </a:spcBef>
              <a:spcAft>
                <a:spcPts val="600"/>
              </a:spcAft>
            </a:pPr>
            <a:r>
              <a:rPr lang="en-US" dirty="0"/>
              <a:t>Materials/Equipment Purchase</a:t>
            </a:r>
          </a:p>
        </p:txBody>
      </p:sp>
      <p:sp>
        <p:nvSpPr>
          <p:cNvPr id="34" name="TextBox 33">
            <a:extLst>
              <a:ext uri="{FF2B5EF4-FFF2-40B4-BE49-F238E27FC236}">
                <a16:creationId xmlns:a16="http://schemas.microsoft.com/office/drawing/2014/main" id="{F99833E9-FEE9-45BF-9DDA-9C941EDE0580}"/>
              </a:ext>
            </a:extLst>
          </p:cNvPr>
          <p:cNvSpPr txBox="1"/>
          <p:nvPr/>
        </p:nvSpPr>
        <p:spPr>
          <a:xfrm>
            <a:off x="6352967" y="5070068"/>
            <a:ext cx="1646406" cy="369332"/>
          </a:xfrm>
          <a:prstGeom prst="rect">
            <a:avLst/>
          </a:prstGeom>
          <a:solidFill>
            <a:srgbClr val="F5BEDF"/>
          </a:solidFill>
          <a:ln>
            <a:solidFill>
              <a:schemeClr val="accent1"/>
            </a:solidFill>
          </a:ln>
        </p:spPr>
        <p:txBody>
          <a:bodyPr wrap="square" rtlCol="0">
            <a:spAutoFit/>
          </a:bodyPr>
          <a:lstStyle/>
          <a:p>
            <a:pPr>
              <a:spcBef>
                <a:spcPts val="600"/>
              </a:spcBef>
              <a:spcAft>
                <a:spcPts val="600"/>
              </a:spcAft>
            </a:pPr>
            <a:r>
              <a:rPr lang="en-US" dirty="0"/>
              <a:t>Jump to Page 4</a:t>
            </a:r>
          </a:p>
        </p:txBody>
      </p:sp>
      <p:sp>
        <p:nvSpPr>
          <p:cNvPr id="35" name="Arrow: Right 34">
            <a:extLst>
              <a:ext uri="{FF2B5EF4-FFF2-40B4-BE49-F238E27FC236}">
                <a16:creationId xmlns:a16="http://schemas.microsoft.com/office/drawing/2014/main" id="{CBE49BE7-E6D2-41E2-AF3F-ECA2BA38E059}"/>
              </a:ext>
            </a:extLst>
          </p:cNvPr>
          <p:cNvSpPr/>
          <p:nvPr/>
        </p:nvSpPr>
        <p:spPr>
          <a:xfrm>
            <a:off x="5070536" y="5789256"/>
            <a:ext cx="1143002" cy="568242"/>
          </a:xfrm>
          <a:prstGeom prst="rightArrow">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36" name="TextBox 35">
            <a:extLst>
              <a:ext uri="{FF2B5EF4-FFF2-40B4-BE49-F238E27FC236}">
                <a16:creationId xmlns:a16="http://schemas.microsoft.com/office/drawing/2014/main" id="{39BBBEB9-CE51-411E-BF42-0E97B0C16CDB}"/>
              </a:ext>
            </a:extLst>
          </p:cNvPr>
          <p:cNvSpPr txBox="1"/>
          <p:nvPr/>
        </p:nvSpPr>
        <p:spPr>
          <a:xfrm>
            <a:off x="1673152" y="5901474"/>
            <a:ext cx="3261197" cy="369332"/>
          </a:xfrm>
          <a:prstGeom prst="rect">
            <a:avLst/>
          </a:prstGeom>
          <a:solidFill>
            <a:schemeClr val="accent4">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Time-Limited Programs</a:t>
            </a:r>
          </a:p>
        </p:txBody>
      </p:sp>
      <p:sp>
        <p:nvSpPr>
          <p:cNvPr id="37" name="TextBox 36">
            <a:extLst>
              <a:ext uri="{FF2B5EF4-FFF2-40B4-BE49-F238E27FC236}">
                <a16:creationId xmlns:a16="http://schemas.microsoft.com/office/drawing/2014/main" id="{69FB6243-489F-4224-A299-A00BBDB8B45D}"/>
              </a:ext>
            </a:extLst>
          </p:cNvPr>
          <p:cNvSpPr txBox="1"/>
          <p:nvPr/>
        </p:nvSpPr>
        <p:spPr>
          <a:xfrm>
            <a:off x="6349726" y="5854765"/>
            <a:ext cx="1646406" cy="369332"/>
          </a:xfrm>
          <a:prstGeom prst="rect">
            <a:avLst/>
          </a:prstGeom>
          <a:solidFill>
            <a:schemeClr val="accent4">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Jump to Page 5</a:t>
            </a:r>
          </a:p>
        </p:txBody>
      </p:sp>
      <p:sp>
        <p:nvSpPr>
          <p:cNvPr id="20" name="Oval 19">
            <a:extLst>
              <a:ext uri="{FF2B5EF4-FFF2-40B4-BE49-F238E27FC236}">
                <a16:creationId xmlns:a16="http://schemas.microsoft.com/office/drawing/2014/main" id="{34B34A58-2697-4856-A112-D232787936EF}"/>
              </a:ext>
            </a:extLst>
          </p:cNvPr>
          <p:cNvSpPr/>
          <p:nvPr/>
        </p:nvSpPr>
        <p:spPr>
          <a:xfrm>
            <a:off x="6848475" y="144503"/>
            <a:ext cx="2756706" cy="1275639"/>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C6238C4B-84BF-4526-A14B-E7EF87CE4AAF}"/>
              </a:ext>
            </a:extLst>
          </p:cNvPr>
          <p:cNvSpPr txBox="1"/>
          <p:nvPr/>
        </p:nvSpPr>
        <p:spPr>
          <a:xfrm>
            <a:off x="6980743" y="421595"/>
            <a:ext cx="2546276" cy="830997"/>
          </a:xfrm>
          <a:prstGeom prst="rect">
            <a:avLst/>
          </a:prstGeom>
          <a:noFill/>
        </p:spPr>
        <p:txBody>
          <a:bodyPr wrap="square" rtlCol="0">
            <a:spAutoFit/>
          </a:bodyPr>
          <a:lstStyle/>
          <a:p>
            <a:pPr algn="ctr"/>
            <a:r>
              <a:rPr lang="en-US" sz="1600" dirty="0"/>
              <a:t>Want to know what we are going to ask in the Google Form? Find out here!</a:t>
            </a:r>
          </a:p>
        </p:txBody>
      </p:sp>
      <p:sp>
        <p:nvSpPr>
          <p:cNvPr id="38" name="Arrow: Right 37">
            <a:extLst>
              <a:ext uri="{FF2B5EF4-FFF2-40B4-BE49-F238E27FC236}">
                <a16:creationId xmlns:a16="http://schemas.microsoft.com/office/drawing/2014/main" id="{7CE33CD4-404A-4CDB-B262-497E8ABE5A26}"/>
              </a:ext>
            </a:extLst>
          </p:cNvPr>
          <p:cNvSpPr/>
          <p:nvPr/>
        </p:nvSpPr>
        <p:spPr>
          <a:xfrm>
            <a:off x="5057566" y="3577943"/>
            <a:ext cx="114300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39" name="TextBox 38">
            <a:extLst>
              <a:ext uri="{FF2B5EF4-FFF2-40B4-BE49-F238E27FC236}">
                <a16:creationId xmlns:a16="http://schemas.microsoft.com/office/drawing/2014/main" id="{B780AAC9-45A9-4430-8330-C321EE1AAAA0}"/>
              </a:ext>
            </a:extLst>
          </p:cNvPr>
          <p:cNvSpPr txBox="1"/>
          <p:nvPr/>
        </p:nvSpPr>
        <p:spPr>
          <a:xfrm>
            <a:off x="6336756" y="3643452"/>
            <a:ext cx="1646406" cy="369332"/>
          </a:xfrm>
          <a:prstGeom prst="rect">
            <a:avLst/>
          </a:prstGeom>
          <a:solidFill>
            <a:schemeClr val="accent5">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Jump to Page 2</a:t>
            </a:r>
          </a:p>
        </p:txBody>
      </p:sp>
    </p:spTree>
    <p:extLst>
      <p:ext uri="{BB962C8B-B14F-4D97-AF65-F5344CB8AC3E}">
        <p14:creationId xmlns:p14="http://schemas.microsoft.com/office/powerpoint/2010/main" val="62416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127541"/>
            <a:ext cx="114300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420239" y="2392014"/>
            <a:ext cx="6357880" cy="4124206"/>
          </a:xfrm>
          <a:prstGeom prst="rect">
            <a:avLst/>
          </a:prstGeom>
          <a:solidFill>
            <a:schemeClr val="accent5">
              <a:lumMod val="20000"/>
              <a:lumOff val="8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Community Engagement Event Questions</a:t>
            </a:r>
          </a:p>
          <a:p>
            <a:pPr marL="275323" indent="-275323">
              <a:spcBef>
                <a:spcPts val="600"/>
              </a:spcBef>
              <a:spcAft>
                <a:spcPts val="600"/>
              </a:spcAft>
              <a:buFont typeface="+mj-lt"/>
              <a:buAutoNum type="arabicPeriod"/>
            </a:pPr>
            <a:r>
              <a:rPr lang="en-US" sz="1400" dirty="0">
                <a:solidFill>
                  <a:schemeClr val="tx1"/>
                </a:solidFill>
              </a:rPr>
              <a:t>Date/Time of Activity or Event:  </a:t>
            </a:r>
          </a:p>
          <a:p>
            <a:pPr marL="275323" indent="-275323">
              <a:spcBef>
                <a:spcPts val="600"/>
              </a:spcBef>
              <a:spcAft>
                <a:spcPts val="600"/>
              </a:spcAft>
              <a:buFont typeface="+mj-lt"/>
              <a:buAutoNum type="arabicPeriod"/>
            </a:pPr>
            <a:r>
              <a:rPr lang="en-US" sz="1400" dirty="0">
                <a:solidFill>
                  <a:schemeClr val="tx1"/>
                </a:solidFill>
              </a:rPr>
              <a:t>Where will your activity be held? </a:t>
            </a:r>
          </a:p>
          <a:p>
            <a:pPr marL="275323" indent="-275323">
              <a:spcBef>
                <a:spcPts val="600"/>
              </a:spcBef>
              <a:spcAft>
                <a:spcPts val="600"/>
              </a:spcAft>
              <a:buFont typeface="+mj-lt"/>
              <a:buAutoNum type="arabicPeriod"/>
            </a:pPr>
            <a:r>
              <a:rPr lang="en-US" sz="1400" dirty="0">
                <a:solidFill>
                  <a:schemeClr val="tx1"/>
                </a:solidFill>
              </a:rPr>
              <a:t>Describe the proposed activity: </a:t>
            </a:r>
          </a:p>
          <a:p>
            <a:pPr marL="275323" indent="-275323">
              <a:spcBef>
                <a:spcPts val="600"/>
              </a:spcBef>
              <a:spcAft>
                <a:spcPts val="600"/>
              </a:spcAft>
              <a:buFont typeface="+mj-lt"/>
              <a:buAutoNum type="arabicPeriod"/>
            </a:pPr>
            <a:r>
              <a:rPr lang="en-US" sz="1400" dirty="0">
                <a:solidFill>
                  <a:schemeClr val="tx1"/>
                </a:solidFill>
              </a:rPr>
              <a:t>What is the goal or purpose of the activity? </a:t>
            </a:r>
          </a:p>
          <a:p>
            <a:pPr marL="275323" indent="-275323">
              <a:spcBef>
                <a:spcPts val="600"/>
              </a:spcBef>
              <a:spcAft>
                <a:spcPts val="600"/>
              </a:spcAft>
              <a:buFont typeface="+mj-lt"/>
              <a:buAutoNum type="arabicPeriod"/>
            </a:pPr>
            <a:r>
              <a:rPr lang="en-US" sz="1400" dirty="0">
                <a:solidFill>
                  <a:schemeClr val="tx1"/>
                </a:solidFill>
              </a:rPr>
              <a:t>What problem or need does your activity address? Why is this issue important?</a:t>
            </a:r>
          </a:p>
          <a:p>
            <a:pPr marL="275323" indent="-275323">
              <a:spcBef>
                <a:spcPts val="600"/>
              </a:spcBef>
              <a:spcAft>
                <a:spcPts val="600"/>
              </a:spcAft>
              <a:buFont typeface="+mj-lt"/>
              <a:buAutoNum type="arabicPeriod"/>
            </a:pPr>
            <a:r>
              <a:rPr lang="en-US" sz="1400" dirty="0">
                <a:solidFill>
                  <a:schemeClr val="tx1"/>
                </a:solidFill>
              </a:rPr>
              <a:t>What audience or demographic are you looking to reach with this activity?</a:t>
            </a:r>
          </a:p>
          <a:p>
            <a:pPr marL="275323" indent="-275323">
              <a:spcBef>
                <a:spcPts val="600"/>
              </a:spcBef>
              <a:spcAft>
                <a:spcPts val="600"/>
              </a:spcAft>
              <a:buFont typeface="+mj-lt"/>
              <a:buAutoNum type="arabicPeriod"/>
            </a:pPr>
            <a:r>
              <a:rPr lang="en-US" sz="1400" dirty="0">
                <a:solidFill>
                  <a:schemeClr val="tx1"/>
                </a:solidFill>
              </a:rPr>
              <a:t>Will your activity include families or people not children ages 0-5 and their families or provider? If so, what percentage of participants will be children ages 0-5 and/or their families?</a:t>
            </a:r>
          </a:p>
          <a:p>
            <a:pPr marL="275323" indent="-275323">
              <a:spcBef>
                <a:spcPts val="600"/>
              </a:spcBef>
              <a:spcAft>
                <a:spcPts val="600"/>
              </a:spcAft>
              <a:buFont typeface="+mj-lt"/>
              <a:buAutoNum type="arabicPeriod"/>
            </a:pPr>
            <a:r>
              <a:rPr lang="en-US" sz="1400" dirty="0">
                <a:solidFill>
                  <a:schemeClr val="tx1"/>
                </a:solidFill>
              </a:rPr>
              <a:t>Describe how this activity encourages community engagement for children and families in Solano County? How does your activity or event support families and what will they learn?</a:t>
            </a:r>
          </a:p>
        </p:txBody>
      </p:sp>
      <p:sp>
        <p:nvSpPr>
          <p:cNvPr id="20" name="TextBox 19">
            <a:extLst>
              <a:ext uri="{FF2B5EF4-FFF2-40B4-BE49-F238E27FC236}">
                <a16:creationId xmlns:a16="http://schemas.microsoft.com/office/drawing/2014/main" id="{45D237D6-2E9F-4A15-BAC9-1FB6C5FDCB3E}"/>
              </a:ext>
            </a:extLst>
          </p:cNvPr>
          <p:cNvSpPr txBox="1"/>
          <p:nvPr/>
        </p:nvSpPr>
        <p:spPr>
          <a:xfrm>
            <a:off x="2618919" y="379308"/>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297188" y="1797000"/>
            <a:ext cx="60398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34798" y="1483465"/>
            <a:ext cx="4528762" cy="369332"/>
          </a:xfrm>
          <a:prstGeom prst="rect">
            <a:avLst/>
          </a:prstGeom>
          <a:solidFill>
            <a:schemeClr val="accent5">
              <a:lumMod val="20000"/>
              <a:lumOff val="80000"/>
            </a:schemeClr>
          </a:solidFill>
          <a:ln>
            <a:solidFill>
              <a:schemeClr val="accent1"/>
            </a:solidFill>
          </a:ln>
        </p:spPr>
        <p:txBody>
          <a:bodyPr wrap="square" rtlCol="0">
            <a:spAutoFit/>
          </a:bodyPr>
          <a:lstStyle/>
          <a:p>
            <a:pPr algn="ctr">
              <a:spcBef>
                <a:spcPts val="600"/>
              </a:spcBef>
              <a:spcAft>
                <a:spcPts val="600"/>
              </a:spcAft>
            </a:pPr>
            <a:r>
              <a:rPr lang="en-US" dirty="0"/>
              <a:t>Page 2 - Community Engagement Event </a:t>
            </a:r>
          </a:p>
        </p:txBody>
      </p:sp>
      <p:sp>
        <p:nvSpPr>
          <p:cNvPr id="28" name="Callout: Left Arrow 27">
            <a:extLst>
              <a:ext uri="{FF2B5EF4-FFF2-40B4-BE49-F238E27FC236}">
                <a16:creationId xmlns:a16="http://schemas.microsoft.com/office/drawing/2014/main" id="{CAF20C2E-CBC8-4CA7-B908-AB622FD928F5}"/>
              </a:ext>
            </a:extLst>
          </p:cNvPr>
          <p:cNvSpPr/>
          <p:nvPr/>
        </p:nvSpPr>
        <p:spPr>
          <a:xfrm>
            <a:off x="7778118" y="3025302"/>
            <a:ext cx="1842538" cy="2436631"/>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You will only be asked these questions if you select “Community Engagement Event”</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391001" y="7012817"/>
            <a:ext cx="4416356" cy="369332"/>
          </a:xfrm>
          <a:prstGeom prst="rect">
            <a:avLst/>
          </a:prstGeom>
          <a:solidFill>
            <a:schemeClr val="accent5">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Jump to Page 6 Budget</a:t>
            </a:r>
          </a:p>
        </p:txBody>
      </p:sp>
    </p:spTree>
    <p:extLst>
      <p:ext uri="{BB962C8B-B14F-4D97-AF65-F5344CB8AC3E}">
        <p14:creationId xmlns:p14="http://schemas.microsoft.com/office/powerpoint/2010/main" val="2030322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255993"/>
            <a:ext cx="1143002" cy="568242"/>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282700" y="2238419"/>
            <a:ext cx="6495419" cy="4347344"/>
          </a:xfrm>
          <a:prstGeom prst="rect">
            <a:avLst/>
          </a:prstGeom>
          <a:solidFill>
            <a:schemeClr val="accent2">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Professional Development Questions</a:t>
            </a:r>
          </a:p>
          <a:p>
            <a:pPr marL="275323" indent="-275323">
              <a:spcBef>
                <a:spcPts val="300"/>
              </a:spcBef>
              <a:spcAft>
                <a:spcPts val="300"/>
              </a:spcAft>
              <a:buFont typeface="+mj-lt"/>
              <a:buAutoNum type="arabicPeriod"/>
            </a:pPr>
            <a:r>
              <a:rPr lang="en-US" sz="1400" dirty="0">
                <a:solidFill>
                  <a:schemeClr val="tx1"/>
                </a:solidFill>
              </a:rPr>
              <a:t>Date /Time of Activity or Event:  </a:t>
            </a:r>
          </a:p>
          <a:p>
            <a:pPr marL="275323" indent="-275323">
              <a:spcBef>
                <a:spcPts val="300"/>
              </a:spcBef>
              <a:spcAft>
                <a:spcPts val="300"/>
              </a:spcAft>
              <a:buFont typeface="+mj-lt"/>
              <a:buAutoNum type="arabicPeriod"/>
            </a:pPr>
            <a:r>
              <a:rPr lang="en-US" sz="1400" dirty="0">
                <a:solidFill>
                  <a:schemeClr val="tx1"/>
                </a:solidFill>
              </a:rPr>
              <a:t>Where will your activity be held? </a:t>
            </a:r>
          </a:p>
          <a:p>
            <a:pPr marL="275323" indent="-275323">
              <a:spcBef>
                <a:spcPts val="300"/>
              </a:spcBef>
              <a:spcAft>
                <a:spcPts val="300"/>
              </a:spcAft>
              <a:buFont typeface="+mj-lt"/>
              <a:buAutoNum type="arabicPeriod"/>
            </a:pPr>
            <a:r>
              <a:rPr lang="en-US" sz="1400" dirty="0">
                <a:solidFill>
                  <a:schemeClr val="tx1"/>
                </a:solidFill>
              </a:rPr>
              <a:t>Describe the proposed Professional Development Opportunity: </a:t>
            </a:r>
          </a:p>
          <a:p>
            <a:pPr marL="275323" indent="-275323">
              <a:spcBef>
                <a:spcPts val="300"/>
              </a:spcBef>
              <a:spcAft>
                <a:spcPts val="300"/>
              </a:spcAft>
              <a:buFont typeface="+mj-lt"/>
              <a:buAutoNum type="arabicPeriod"/>
            </a:pPr>
            <a:r>
              <a:rPr lang="en-US" sz="1400" dirty="0">
                <a:solidFill>
                  <a:schemeClr val="tx1"/>
                </a:solidFill>
              </a:rPr>
              <a:t>What is the goal or purpose of the educational opportunity?</a:t>
            </a:r>
          </a:p>
          <a:p>
            <a:pPr marL="275323" indent="-275323">
              <a:spcBef>
                <a:spcPts val="300"/>
              </a:spcBef>
              <a:spcAft>
                <a:spcPts val="300"/>
              </a:spcAft>
              <a:buFont typeface="+mj-lt"/>
              <a:buAutoNum type="arabicPeriod"/>
            </a:pPr>
            <a:r>
              <a:rPr lang="en-US" sz="1400" dirty="0">
                <a:solidFill>
                  <a:schemeClr val="tx1"/>
                </a:solidFill>
              </a:rPr>
              <a:t>What problem or need does your professional development training or conference address? Why is this issue important?</a:t>
            </a:r>
          </a:p>
          <a:p>
            <a:pPr marL="275323" indent="-275323">
              <a:spcBef>
                <a:spcPts val="300"/>
              </a:spcBef>
              <a:spcAft>
                <a:spcPts val="300"/>
              </a:spcAft>
              <a:buFont typeface="+mj-lt"/>
              <a:buAutoNum type="arabicPeriod"/>
            </a:pPr>
            <a:r>
              <a:rPr lang="en-US" sz="1400" dirty="0">
                <a:solidFill>
                  <a:schemeClr val="tx1"/>
                </a:solidFill>
              </a:rPr>
              <a:t>Describe educational experiences that will result from the proposed conference or training:</a:t>
            </a:r>
          </a:p>
          <a:p>
            <a:pPr marL="275323" indent="-275323">
              <a:spcBef>
                <a:spcPts val="300"/>
              </a:spcBef>
              <a:spcAft>
                <a:spcPts val="300"/>
              </a:spcAft>
              <a:buFont typeface="+mj-lt"/>
              <a:buAutoNum type="arabicPeriod"/>
            </a:pPr>
            <a:r>
              <a:rPr lang="en-US" sz="1400" dirty="0">
                <a:solidFill>
                  <a:schemeClr val="tx1"/>
                </a:solidFill>
              </a:rPr>
              <a:t>What audience or demographic are you looking to reach?(If applicable)</a:t>
            </a:r>
          </a:p>
          <a:p>
            <a:pPr marL="275323" indent="-275323">
              <a:spcBef>
                <a:spcPts val="300"/>
              </a:spcBef>
              <a:spcAft>
                <a:spcPts val="300"/>
              </a:spcAft>
              <a:buFont typeface="+mj-lt"/>
              <a:buAutoNum type="arabicPeriod"/>
            </a:pPr>
            <a:r>
              <a:rPr lang="en-US" sz="1400" dirty="0">
                <a:solidFill>
                  <a:schemeClr val="tx1"/>
                </a:solidFill>
              </a:rPr>
              <a:t>Will your activity include families or people not children ages 0-5 and their families or provider? If so, what percentage of participants will be children ages 0-5 and/or their families?</a:t>
            </a:r>
          </a:p>
          <a:p>
            <a:pPr marL="275323" indent="-275323">
              <a:spcBef>
                <a:spcPts val="300"/>
              </a:spcBef>
              <a:spcAft>
                <a:spcPts val="300"/>
              </a:spcAft>
              <a:buFont typeface="+mj-lt"/>
              <a:buAutoNum type="arabicPeriod"/>
            </a:pPr>
            <a:r>
              <a:rPr lang="en-US" sz="1400" dirty="0">
                <a:solidFill>
                  <a:schemeClr val="tx1"/>
                </a:solidFill>
              </a:rPr>
              <a:t>How will you measure the impact of your training or conference? (If applicable)</a:t>
            </a:r>
          </a:p>
          <a:p>
            <a:pPr marL="275323" indent="-275323">
              <a:spcBef>
                <a:spcPts val="300"/>
              </a:spcBef>
              <a:spcAft>
                <a:spcPts val="300"/>
              </a:spcAft>
              <a:buFont typeface="+mj-lt"/>
              <a:buAutoNum type="arabicPeriod"/>
            </a:pPr>
            <a:r>
              <a:rPr lang="en-US" sz="1400" dirty="0">
                <a:solidFill>
                  <a:schemeClr val="tx1"/>
                </a:solidFill>
              </a:rPr>
              <a:t>What are the anticipated short-term and/or long-term measurable outcomes that would be achieved by this funding?</a:t>
            </a:r>
            <a:endParaRPr lang="en-US" sz="3600" dirty="0">
              <a:solidFill>
                <a:schemeClr val="tx1"/>
              </a:solidFill>
            </a:endParaRPr>
          </a:p>
        </p:txBody>
      </p:sp>
      <p:sp>
        <p:nvSpPr>
          <p:cNvPr id="20" name="TextBox 19">
            <a:extLst>
              <a:ext uri="{FF2B5EF4-FFF2-40B4-BE49-F238E27FC236}">
                <a16:creationId xmlns:a16="http://schemas.microsoft.com/office/drawing/2014/main" id="{45D237D6-2E9F-4A15-BAC9-1FB6C5FDCB3E}"/>
              </a:ext>
            </a:extLst>
          </p:cNvPr>
          <p:cNvSpPr txBox="1"/>
          <p:nvPr/>
        </p:nvSpPr>
        <p:spPr>
          <a:xfrm>
            <a:off x="2764819" y="390251"/>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297188" y="1645195"/>
            <a:ext cx="603982" cy="568242"/>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34798" y="1343235"/>
            <a:ext cx="4528762" cy="369332"/>
          </a:xfrm>
          <a:prstGeom prst="rect">
            <a:avLst/>
          </a:prstGeom>
          <a:solidFill>
            <a:schemeClr val="accent2">
              <a:lumMod val="40000"/>
              <a:lumOff val="60000"/>
            </a:schemeClr>
          </a:solidFill>
          <a:ln>
            <a:solidFill>
              <a:schemeClr val="accent5">
                <a:lumMod val="75000"/>
              </a:schemeClr>
            </a:solidFill>
          </a:ln>
        </p:spPr>
        <p:txBody>
          <a:bodyPr wrap="square" rtlCol="0">
            <a:spAutoFit/>
          </a:bodyPr>
          <a:lstStyle/>
          <a:p>
            <a:pPr algn="ctr">
              <a:spcBef>
                <a:spcPts val="600"/>
              </a:spcBef>
              <a:spcAft>
                <a:spcPts val="600"/>
              </a:spcAft>
            </a:pPr>
            <a:r>
              <a:rPr lang="en-US" dirty="0"/>
              <a:t>Page 3 Professional Development </a:t>
            </a:r>
          </a:p>
        </p:txBody>
      </p:sp>
      <p:sp>
        <p:nvSpPr>
          <p:cNvPr id="28" name="Callout: Left Arrow 27">
            <a:extLst>
              <a:ext uri="{FF2B5EF4-FFF2-40B4-BE49-F238E27FC236}">
                <a16:creationId xmlns:a16="http://schemas.microsoft.com/office/drawing/2014/main" id="{CAF20C2E-CBC8-4CA7-B908-AB622FD928F5}"/>
              </a:ext>
            </a:extLst>
          </p:cNvPr>
          <p:cNvSpPr/>
          <p:nvPr/>
        </p:nvSpPr>
        <p:spPr>
          <a:xfrm>
            <a:off x="7778118" y="3025302"/>
            <a:ext cx="1937382" cy="2436631"/>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You will only be asked these questions if you select “Professional Development”</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391001" y="7111615"/>
            <a:ext cx="4416356" cy="369332"/>
          </a:xfrm>
          <a:prstGeom prst="rect">
            <a:avLst/>
          </a:prstGeom>
          <a:solidFill>
            <a:schemeClr val="accent2">
              <a:lumMod val="40000"/>
              <a:lumOff val="60000"/>
            </a:schemeClr>
          </a:solidFill>
          <a:ln>
            <a:solidFill>
              <a:schemeClr val="accent5">
                <a:lumMod val="75000"/>
              </a:schemeClr>
            </a:solidFill>
          </a:ln>
        </p:spPr>
        <p:txBody>
          <a:bodyPr wrap="square" rtlCol="0">
            <a:spAutoFit/>
          </a:bodyPr>
          <a:lstStyle/>
          <a:p>
            <a:pPr>
              <a:spcBef>
                <a:spcPts val="600"/>
              </a:spcBef>
              <a:spcAft>
                <a:spcPts val="600"/>
              </a:spcAft>
            </a:pPr>
            <a:r>
              <a:rPr lang="en-US" dirty="0"/>
              <a:t>Jump to Page 6 Budget</a:t>
            </a:r>
          </a:p>
        </p:txBody>
      </p:sp>
    </p:spTree>
    <p:extLst>
      <p:ext uri="{BB962C8B-B14F-4D97-AF65-F5344CB8AC3E}">
        <p14:creationId xmlns:p14="http://schemas.microsoft.com/office/powerpoint/2010/main" val="3999355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157195"/>
            <a:ext cx="1143002" cy="568242"/>
          </a:xfrm>
          <a:prstGeom prst="rightArrow">
            <a:avLst/>
          </a:prstGeom>
          <a:solidFill>
            <a:srgbClr val="A31D6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580971" y="2353540"/>
            <a:ext cx="6197147" cy="4185761"/>
          </a:xfrm>
          <a:prstGeom prst="rect">
            <a:avLst/>
          </a:prstGeom>
          <a:solidFill>
            <a:srgbClr val="F5BEDF"/>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Materials and Equipment Purchase Questions</a:t>
            </a:r>
          </a:p>
          <a:p>
            <a:pPr marL="275323" indent="-275323">
              <a:spcBef>
                <a:spcPts val="600"/>
              </a:spcBef>
              <a:spcAft>
                <a:spcPts val="600"/>
              </a:spcAft>
              <a:buFont typeface="+mj-lt"/>
              <a:buAutoNum type="arabicPeriod"/>
            </a:pPr>
            <a:r>
              <a:rPr lang="en-US" sz="1400" dirty="0">
                <a:solidFill>
                  <a:schemeClr val="tx1"/>
                </a:solidFill>
              </a:rPr>
              <a:t>Describe the proposed activity for purchased materials or equipment: </a:t>
            </a:r>
          </a:p>
          <a:p>
            <a:pPr marL="275323" indent="-275323">
              <a:spcBef>
                <a:spcPts val="600"/>
              </a:spcBef>
              <a:spcAft>
                <a:spcPts val="600"/>
              </a:spcAft>
              <a:buFont typeface="+mj-lt"/>
              <a:buAutoNum type="arabicPeriod"/>
            </a:pPr>
            <a:r>
              <a:rPr lang="en-US" sz="1400" dirty="0">
                <a:solidFill>
                  <a:schemeClr val="tx1"/>
                </a:solidFill>
              </a:rPr>
              <a:t>What is the goal or purpose for purchasing the materials or equipment? </a:t>
            </a:r>
          </a:p>
          <a:p>
            <a:pPr marL="275323" indent="-275323">
              <a:spcBef>
                <a:spcPts val="600"/>
              </a:spcBef>
              <a:spcAft>
                <a:spcPts val="600"/>
              </a:spcAft>
              <a:buFont typeface="+mj-lt"/>
              <a:buAutoNum type="arabicPeriod"/>
            </a:pPr>
            <a:r>
              <a:rPr lang="en-US" sz="1400" dirty="0">
                <a:solidFill>
                  <a:schemeClr val="tx1"/>
                </a:solidFill>
              </a:rPr>
              <a:t>Describe your timeline, include when you will secure your materials and when they will be implemented for use. </a:t>
            </a:r>
          </a:p>
          <a:p>
            <a:pPr marL="275323" indent="-275323">
              <a:spcBef>
                <a:spcPts val="600"/>
              </a:spcBef>
              <a:spcAft>
                <a:spcPts val="600"/>
              </a:spcAft>
              <a:buFont typeface="+mj-lt"/>
              <a:buAutoNum type="arabicPeriod"/>
            </a:pPr>
            <a:r>
              <a:rPr lang="en-US" sz="1400" dirty="0">
                <a:solidFill>
                  <a:schemeClr val="tx1"/>
                </a:solidFill>
              </a:rPr>
              <a:t>What problem or need does the purchase of materials or equipment address? Why is this issue important? </a:t>
            </a:r>
          </a:p>
          <a:p>
            <a:pPr marL="275323" indent="-275323">
              <a:spcBef>
                <a:spcPts val="600"/>
              </a:spcBef>
              <a:spcAft>
                <a:spcPts val="600"/>
              </a:spcAft>
              <a:buFont typeface="+mj-lt"/>
              <a:buAutoNum type="arabicPeriod"/>
            </a:pPr>
            <a:r>
              <a:rPr lang="en-US" sz="1400" dirty="0">
                <a:solidFill>
                  <a:schemeClr val="tx1"/>
                </a:solidFill>
              </a:rPr>
              <a:t>What audience or demographic are you looking to reach with this activity using your materials or equipment?</a:t>
            </a:r>
          </a:p>
          <a:p>
            <a:pPr marL="275323" indent="-275323">
              <a:spcBef>
                <a:spcPts val="600"/>
              </a:spcBef>
              <a:spcAft>
                <a:spcPts val="600"/>
              </a:spcAft>
              <a:buFont typeface="+mj-lt"/>
              <a:buAutoNum type="arabicPeriod"/>
            </a:pPr>
            <a:r>
              <a:rPr lang="en-US" sz="1400" dirty="0">
                <a:solidFill>
                  <a:schemeClr val="tx1"/>
                </a:solidFill>
              </a:rPr>
              <a:t>Will your activity include families or individuals with children who are not between the ages of 0 and 5, as well as their families or providers? If so, what percentage of participants will be children ages 0-5 and/or their families?</a:t>
            </a:r>
          </a:p>
          <a:p>
            <a:pPr marL="275323" indent="-275323">
              <a:spcBef>
                <a:spcPts val="600"/>
              </a:spcBef>
              <a:spcAft>
                <a:spcPts val="600"/>
              </a:spcAft>
              <a:buFont typeface="+mj-lt"/>
              <a:buAutoNum type="arabicPeriod"/>
            </a:pPr>
            <a:r>
              <a:rPr lang="en-US" sz="1400" dirty="0">
                <a:solidFill>
                  <a:schemeClr val="tx1"/>
                </a:solidFill>
              </a:rPr>
              <a:t>Describe the impact the purchased materials  or equipment will have on children 0-5, families and or providers. </a:t>
            </a:r>
            <a:endParaRPr lang="en-US" sz="800" dirty="0">
              <a:solidFill>
                <a:schemeClr val="tx1"/>
              </a:solidFill>
            </a:endParaRPr>
          </a:p>
        </p:txBody>
      </p:sp>
      <p:sp>
        <p:nvSpPr>
          <p:cNvPr id="20" name="TextBox 19">
            <a:extLst>
              <a:ext uri="{FF2B5EF4-FFF2-40B4-BE49-F238E27FC236}">
                <a16:creationId xmlns:a16="http://schemas.microsoft.com/office/drawing/2014/main" id="{45D237D6-2E9F-4A15-BAC9-1FB6C5FDCB3E}"/>
              </a:ext>
            </a:extLst>
          </p:cNvPr>
          <p:cNvSpPr txBox="1"/>
          <p:nvPr/>
        </p:nvSpPr>
        <p:spPr>
          <a:xfrm>
            <a:off x="2764819" y="390251"/>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307275" y="1767428"/>
            <a:ext cx="603982" cy="568242"/>
          </a:xfrm>
          <a:prstGeom prst="rightArrow">
            <a:avLst/>
          </a:prstGeom>
          <a:solidFill>
            <a:srgbClr val="A31D6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34798" y="1464228"/>
            <a:ext cx="4528762" cy="369332"/>
          </a:xfrm>
          <a:prstGeom prst="rect">
            <a:avLst/>
          </a:prstGeom>
          <a:solidFill>
            <a:srgbClr val="F5BEDF"/>
          </a:solidFill>
          <a:ln>
            <a:solidFill>
              <a:schemeClr val="accent5">
                <a:lumMod val="75000"/>
              </a:schemeClr>
            </a:solidFill>
          </a:ln>
        </p:spPr>
        <p:txBody>
          <a:bodyPr wrap="square" rtlCol="0">
            <a:spAutoFit/>
          </a:bodyPr>
          <a:lstStyle/>
          <a:p>
            <a:pPr algn="ctr">
              <a:spcBef>
                <a:spcPts val="600"/>
              </a:spcBef>
              <a:spcAft>
                <a:spcPts val="600"/>
              </a:spcAft>
            </a:pPr>
            <a:r>
              <a:rPr lang="en-US" dirty="0"/>
              <a:t>Page 4 Materials and Equipment Purchase</a:t>
            </a:r>
          </a:p>
        </p:txBody>
      </p:sp>
      <p:sp>
        <p:nvSpPr>
          <p:cNvPr id="28" name="Callout: Left Arrow 27">
            <a:extLst>
              <a:ext uri="{FF2B5EF4-FFF2-40B4-BE49-F238E27FC236}">
                <a16:creationId xmlns:a16="http://schemas.microsoft.com/office/drawing/2014/main" id="{CAF20C2E-CBC8-4CA7-B908-AB622FD928F5}"/>
              </a:ext>
            </a:extLst>
          </p:cNvPr>
          <p:cNvSpPr/>
          <p:nvPr/>
        </p:nvSpPr>
        <p:spPr>
          <a:xfrm>
            <a:off x="7778118" y="3025302"/>
            <a:ext cx="1937382" cy="2436631"/>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You will only be asked these questions if you select “Materials and Equipment Purchase”</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391001" y="7012817"/>
            <a:ext cx="4416356" cy="369332"/>
          </a:xfrm>
          <a:prstGeom prst="rect">
            <a:avLst/>
          </a:prstGeom>
          <a:solidFill>
            <a:srgbClr val="F5BEDF"/>
          </a:solidFill>
          <a:ln>
            <a:solidFill>
              <a:schemeClr val="accent5">
                <a:lumMod val="75000"/>
              </a:schemeClr>
            </a:solidFill>
          </a:ln>
        </p:spPr>
        <p:txBody>
          <a:bodyPr wrap="square" rtlCol="0">
            <a:spAutoFit/>
          </a:bodyPr>
          <a:lstStyle/>
          <a:p>
            <a:pPr>
              <a:spcBef>
                <a:spcPts val="600"/>
              </a:spcBef>
              <a:spcAft>
                <a:spcPts val="600"/>
              </a:spcAft>
            </a:pPr>
            <a:r>
              <a:rPr lang="en-US" dirty="0"/>
              <a:t>Jump to Page 6 for Budget</a:t>
            </a:r>
          </a:p>
        </p:txBody>
      </p:sp>
    </p:spTree>
    <p:extLst>
      <p:ext uri="{BB962C8B-B14F-4D97-AF65-F5344CB8AC3E}">
        <p14:creationId xmlns:p14="http://schemas.microsoft.com/office/powerpoint/2010/main" val="2051912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341861"/>
            <a:ext cx="1143002" cy="568242"/>
          </a:xfrm>
          <a:prstGeom prst="rightArrow">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444239" y="2201780"/>
            <a:ext cx="6333879" cy="4547399"/>
          </a:xfrm>
          <a:prstGeom prst="rect">
            <a:avLst/>
          </a:prstGeom>
          <a:solidFill>
            <a:srgbClr val="CAEEE5"/>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Time-Limited Program Questions</a:t>
            </a:r>
          </a:p>
          <a:p>
            <a:pPr marL="275323" indent="-275323">
              <a:spcBef>
                <a:spcPts val="600"/>
              </a:spcBef>
              <a:spcAft>
                <a:spcPts val="600"/>
              </a:spcAft>
              <a:buFont typeface="+mj-lt"/>
              <a:buAutoNum type="arabicPeriod"/>
            </a:pPr>
            <a:r>
              <a:rPr lang="en-US" sz="1350" dirty="0">
                <a:solidFill>
                  <a:schemeClr val="tx1"/>
                </a:solidFill>
              </a:rPr>
              <a:t>Name of Program:</a:t>
            </a:r>
          </a:p>
          <a:p>
            <a:pPr marL="275323" indent="-275323">
              <a:spcBef>
                <a:spcPts val="600"/>
              </a:spcBef>
              <a:spcAft>
                <a:spcPts val="600"/>
              </a:spcAft>
              <a:buFont typeface="+mj-lt"/>
              <a:buAutoNum type="arabicPeriod"/>
            </a:pPr>
            <a:r>
              <a:rPr lang="en-US" sz="1350" dirty="0">
                <a:solidFill>
                  <a:schemeClr val="tx1"/>
                </a:solidFill>
              </a:rPr>
              <a:t>Day(s) of the week and Start and end date of program:</a:t>
            </a:r>
          </a:p>
          <a:p>
            <a:pPr marL="275323" indent="-275323">
              <a:spcBef>
                <a:spcPts val="600"/>
              </a:spcBef>
              <a:spcAft>
                <a:spcPts val="600"/>
              </a:spcAft>
              <a:buFont typeface="+mj-lt"/>
              <a:buAutoNum type="arabicPeriod"/>
            </a:pPr>
            <a:r>
              <a:rPr lang="en-US" sz="1350" dirty="0">
                <a:solidFill>
                  <a:schemeClr val="tx1"/>
                </a:solidFill>
              </a:rPr>
              <a:t>Where will your program activity(</a:t>
            </a:r>
            <a:r>
              <a:rPr lang="en-US" sz="1350" dirty="0" err="1">
                <a:solidFill>
                  <a:schemeClr val="tx1"/>
                </a:solidFill>
              </a:rPr>
              <a:t>ies</a:t>
            </a:r>
            <a:r>
              <a:rPr lang="en-US" sz="1350" dirty="0">
                <a:solidFill>
                  <a:schemeClr val="tx1"/>
                </a:solidFill>
              </a:rPr>
              <a:t>) be held? </a:t>
            </a:r>
          </a:p>
          <a:p>
            <a:pPr marL="275323" indent="-275323">
              <a:spcBef>
                <a:spcPts val="600"/>
              </a:spcBef>
              <a:spcAft>
                <a:spcPts val="600"/>
              </a:spcAft>
              <a:buFont typeface="+mj-lt"/>
              <a:buAutoNum type="arabicPeriod"/>
            </a:pPr>
            <a:r>
              <a:rPr lang="en-US" sz="1350" dirty="0">
                <a:solidFill>
                  <a:schemeClr val="tx1"/>
                </a:solidFill>
              </a:rPr>
              <a:t>Describe the proposed program: </a:t>
            </a:r>
          </a:p>
          <a:p>
            <a:pPr marL="275323" indent="-275323">
              <a:spcBef>
                <a:spcPts val="600"/>
              </a:spcBef>
              <a:spcAft>
                <a:spcPts val="600"/>
              </a:spcAft>
              <a:buFont typeface="+mj-lt"/>
              <a:buAutoNum type="arabicPeriod"/>
            </a:pPr>
            <a:r>
              <a:rPr lang="en-US" sz="1350" dirty="0">
                <a:solidFill>
                  <a:schemeClr val="tx1"/>
                </a:solidFill>
              </a:rPr>
              <a:t>What is the goal or purpose of the program? </a:t>
            </a:r>
          </a:p>
          <a:p>
            <a:pPr marL="275323" indent="-275323">
              <a:spcBef>
                <a:spcPts val="600"/>
              </a:spcBef>
              <a:spcAft>
                <a:spcPts val="600"/>
              </a:spcAft>
              <a:buFont typeface="+mj-lt"/>
              <a:buAutoNum type="arabicPeriod"/>
            </a:pPr>
            <a:r>
              <a:rPr lang="en-US" sz="1350" dirty="0">
                <a:solidFill>
                  <a:schemeClr val="tx1"/>
                </a:solidFill>
              </a:rPr>
              <a:t>What problem or need does your program address? Why is this issue important?</a:t>
            </a:r>
          </a:p>
          <a:p>
            <a:pPr marL="275323" indent="-275323">
              <a:spcBef>
                <a:spcPts val="600"/>
              </a:spcBef>
              <a:spcAft>
                <a:spcPts val="600"/>
              </a:spcAft>
              <a:buFont typeface="+mj-lt"/>
              <a:buAutoNum type="arabicPeriod"/>
            </a:pPr>
            <a:r>
              <a:rPr lang="en-US" sz="1350" dirty="0">
                <a:solidFill>
                  <a:schemeClr val="tx1"/>
                </a:solidFill>
              </a:rPr>
              <a:t>What audience or demographic are you looking to reach?</a:t>
            </a:r>
          </a:p>
          <a:p>
            <a:pPr marL="275323" indent="-275323">
              <a:spcBef>
                <a:spcPts val="600"/>
              </a:spcBef>
              <a:spcAft>
                <a:spcPts val="600"/>
              </a:spcAft>
              <a:buFont typeface="+mj-lt"/>
              <a:buAutoNum type="arabicPeriod"/>
            </a:pPr>
            <a:r>
              <a:rPr lang="en-US" sz="1350" dirty="0">
                <a:solidFill>
                  <a:schemeClr val="tx1"/>
                </a:solidFill>
              </a:rPr>
              <a:t>Will your program include families or people not children ages 0-5 and their families or provider? If so, what percentage of participants will be children ages 0-5 and/or their families?</a:t>
            </a:r>
          </a:p>
          <a:p>
            <a:pPr marL="275323" indent="-275323">
              <a:spcBef>
                <a:spcPts val="600"/>
              </a:spcBef>
              <a:spcAft>
                <a:spcPts val="600"/>
              </a:spcAft>
              <a:buFont typeface="+mj-lt"/>
              <a:buAutoNum type="arabicPeriod"/>
            </a:pPr>
            <a:r>
              <a:rPr lang="en-US" sz="1350" dirty="0">
                <a:solidFill>
                  <a:schemeClr val="tx1"/>
                </a:solidFill>
              </a:rPr>
              <a:t>What are the anticipated short-term and/or long-term measurable outcomes that would be achieved by this funding? </a:t>
            </a:r>
          </a:p>
          <a:p>
            <a:pPr marL="275323" indent="-275323">
              <a:spcBef>
                <a:spcPts val="600"/>
              </a:spcBef>
              <a:spcAft>
                <a:spcPts val="600"/>
              </a:spcAft>
              <a:buFont typeface="+mj-lt"/>
              <a:buAutoNum type="arabicPeriod"/>
            </a:pPr>
            <a:r>
              <a:rPr lang="en-US" sz="1350" dirty="0">
                <a:solidFill>
                  <a:schemeClr val="tx1"/>
                </a:solidFill>
              </a:rPr>
              <a:t>How will you measure the impact of your program ? </a:t>
            </a:r>
          </a:p>
        </p:txBody>
      </p:sp>
      <p:sp>
        <p:nvSpPr>
          <p:cNvPr id="20" name="TextBox 19">
            <a:extLst>
              <a:ext uri="{FF2B5EF4-FFF2-40B4-BE49-F238E27FC236}">
                <a16:creationId xmlns:a16="http://schemas.microsoft.com/office/drawing/2014/main" id="{45D237D6-2E9F-4A15-BAC9-1FB6C5FDCB3E}"/>
              </a:ext>
            </a:extLst>
          </p:cNvPr>
          <p:cNvSpPr txBox="1"/>
          <p:nvPr/>
        </p:nvSpPr>
        <p:spPr>
          <a:xfrm>
            <a:off x="2618919" y="305136"/>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297188" y="1615668"/>
            <a:ext cx="603982" cy="568242"/>
          </a:xfrm>
          <a:prstGeom prst="rightArrow">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34798" y="1307438"/>
            <a:ext cx="4528762" cy="369332"/>
          </a:xfrm>
          <a:prstGeom prst="rect">
            <a:avLst/>
          </a:prstGeom>
          <a:solidFill>
            <a:schemeClr val="accent4">
              <a:lumMod val="20000"/>
              <a:lumOff val="80000"/>
            </a:schemeClr>
          </a:solidFill>
          <a:ln>
            <a:solidFill>
              <a:schemeClr val="accent5">
                <a:lumMod val="75000"/>
              </a:schemeClr>
            </a:solidFill>
          </a:ln>
        </p:spPr>
        <p:txBody>
          <a:bodyPr wrap="square" rtlCol="0">
            <a:spAutoFit/>
          </a:bodyPr>
          <a:lstStyle/>
          <a:p>
            <a:pPr algn="ctr">
              <a:spcBef>
                <a:spcPts val="600"/>
              </a:spcBef>
              <a:spcAft>
                <a:spcPts val="600"/>
              </a:spcAft>
            </a:pPr>
            <a:r>
              <a:rPr lang="en-US" dirty="0"/>
              <a:t>Page 5 Time-Limited Program </a:t>
            </a:r>
          </a:p>
        </p:txBody>
      </p:sp>
      <p:sp>
        <p:nvSpPr>
          <p:cNvPr id="28" name="Callout: Left Arrow 27">
            <a:extLst>
              <a:ext uri="{FF2B5EF4-FFF2-40B4-BE49-F238E27FC236}">
                <a16:creationId xmlns:a16="http://schemas.microsoft.com/office/drawing/2014/main" id="{CAF20C2E-CBC8-4CA7-B908-AB622FD928F5}"/>
              </a:ext>
            </a:extLst>
          </p:cNvPr>
          <p:cNvSpPr/>
          <p:nvPr/>
        </p:nvSpPr>
        <p:spPr>
          <a:xfrm>
            <a:off x="7778118" y="3025302"/>
            <a:ext cx="1937382" cy="2436631"/>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You will only be asked these questions if you select “Time-Limited Program”</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391001" y="7197483"/>
            <a:ext cx="4416356" cy="369332"/>
          </a:xfrm>
          <a:prstGeom prst="rect">
            <a:avLst/>
          </a:prstGeom>
          <a:solidFill>
            <a:schemeClr val="accent4">
              <a:lumMod val="20000"/>
              <a:lumOff val="80000"/>
            </a:schemeClr>
          </a:solidFill>
          <a:ln>
            <a:solidFill>
              <a:schemeClr val="accent5">
                <a:lumMod val="75000"/>
              </a:schemeClr>
            </a:solidFill>
          </a:ln>
        </p:spPr>
        <p:txBody>
          <a:bodyPr wrap="square" rtlCol="0">
            <a:spAutoFit/>
          </a:bodyPr>
          <a:lstStyle/>
          <a:p>
            <a:pPr>
              <a:spcBef>
                <a:spcPts val="600"/>
              </a:spcBef>
              <a:spcAft>
                <a:spcPts val="600"/>
              </a:spcAft>
            </a:pPr>
            <a:r>
              <a:rPr lang="en-US" dirty="0"/>
              <a:t>Jump to Page 6 </a:t>
            </a:r>
            <a:r>
              <a:rPr lang="en-US"/>
              <a:t>for Budget </a:t>
            </a:r>
            <a:endParaRPr lang="en-US" dirty="0"/>
          </a:p>
        </p:txBody>
      </p:sp>
    </p:spTree>
    <p:extLst>
      <p:ext uri="{BB962C8B-B14F-4D97-AF65-F5344CB8AC3E}">
        <p14:creationId xmlns:p14="http://schemas.microsoft.com/office/powerpoint/2010/main" val="4271533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173578" y="5249520"/>
            <a:ext cx="114300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561861" y="2822749"/>
            <a:ext cx="6210300" cy="2739211"/>
          </a:xfrm>
          <a:prstGeom prst="rect">
            <a:avLst/>
          </a:prstGeom>
          <a:solidFill>
            <a:srgbClr val="CAEEE5"/>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Budget Questions</a:t>
            </a:r>
          </a:p>
          <a:p>
            <a:pPr marL="275323" indent="-275323">
              <a:spcBef>
                <a:spcPts val="600"/>
              </a:spcBef>
              <a:spcAft>
                <a:spcPts val="600"/>
              </a:spcAft>
              <a:buFont typeface="+mj-lt"/>
              <a:buAutoNum type="arabicPeriod"/>
            </a:pPr>
            <a:r>
              <a:rPr lang="en-US" sz="1600" dirty="0">
                <a:solidFill>
                  <a:schemeClr val="tx1"/>
                </a:solidFill>
              </a:rPr>
              <a:t>What is the total dollar amount you are requesting from First 5 Solano?</a:t>
            </a:r>
          </a:p>
          <a:p>
            <a:pPr marL="275323" indent="-275323">
              <a:spcBef>
                <a:spcPts val="600"/>
              </a:spcBef>
              <a:spcAft>
                <a:spcPts val="600"/>
              </a:spcAft>
              <a:buFont typeface="+mj-lt"/>
              <a:buAutoNum type="arabicPeriod"/>
            </a:pPr>
            <a:r>
              <a:rPr lang="en-US" sz="1600" dirty="0">
                <a:solidFill>
                  <a:schemeClr val="tx1"/>
                </a:solidFill>
              </a:rPr>
              <a:t>Please provide a detailed budget of how you will spend the requested funds. Please include exactly what you will spend the funds on and an explanation of why it is needed for your project. </a:t>
            </a:r>
          </a:p>
          <a:p>
            <a:pPr marL="275323" indent="-275323">
              <a:spcBef>
                <a:spcPts val="600"/>
              </a:spcBef>
              <a:spcAft>
                <a:spcPts val="600"/>
              </a:spcAft>
              <a:buFont typeface="+mj-lt"/>
              <a:buAutoNum type="arabicPeriod"/>
            </a:pPr>
            <a:r>
              <a:rPr lang="en-US" sz="1600" dirty="0">
                <a:solidFill>
                  <a:schemeClr val="tx1"/>
                </a:solidFill>
              </a:rPr>
              <a:t>What are your other sources of funding if any? Other sources of funding may include funding  or in-kind  (in the form of goods or services instead of money)? Please list source of funding and amount. </a:t>
            </a:r>
          </a:p>
        </p:txBody>
      </p:sp>
      <p:sp>
        <p:nvSpPr>
          <p:cNvPr id="20" name="TextBox 19">
            <a:extLst>
              <a:ext uri="{FF2B5EF4-FFF2-40B4-BE49-F238E27FC236}">
                <a16:creationId xmlns:a16="http://schemas.microsoft.com/office/drawing/2014/main" id="{45D237D6-2E9F-4A15-BAC9-1FB6C5FDCB3E}"/>
              </a:ext>
            </a:extLst>
          </p:cNvPr>
          <p:cNvSpPr txBox="1"/>
          <p:nvPr/>
        </p:nvSpPr>
        <p:spPr>
          <a:xfrm>
            <a:off x="2764819" y="390251"/>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381578" y="2236637"/>
            <a:ext cx="60398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46427" y="1890400"/>
            <a:ext cx="4528762" cy="369332"/>
          </a:xfrm>
          <a:prstGeom prst="rect">
            <a:avLst/>
          </a:prstGeom>
          <a:solidFill>
            <a:schemeClr val="accent5">
              <a:lumMod val="20000"/>
              <a:lumOff val="80000"/>
            </a:schemeClr>
          </a:solidFill>
          <a:ln>
            <a:solidFill>
              <a:schemeClr val="accent1"/>
            </a:solidFill>
          </a:ln>
        </p:spPr>
        <p:txBody>
          <a:bodyPr wrap="square" rtlCol="0">
            <a:spAutoFit/>
          </a:bodyPr>
          <a:lstStyle/>
          <a:p>
            <a:pPr algn="ctr">
              <a:spcBef>
                <a:spcPts val="600"/>
              </a:spcBef>
              <a:spcAft>
                <a:spcPts val="600"/>
              </a:spcAft>
            </a:pPr>
            <a:r>
              <a:rPr lang="en-US" dirty="0"/>
              <a:t>Page 6 Budget</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458833" y="6105142"/>
            <a:ext cx="4416356" cy="369332"/>
          </a:xfrm>
          <a:prstGeom prst="rect">
            <a:avLst/>
          </a:prstGeom>
          <a:solidFill>
            <a:schemeClr val="accent5">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Jump to Page 7 Legal Agreement</a:t>
            </a:r>
          </a:p>
        </p:txBody>
      </p:sp>
      <p:sp>
        <p:nvSpPr>
          <p:cNvPr id="9" name="Callout: Left Arrow 8">
            <a:extLst>
              <a:ext uri="{FF2B5EF4-FFF2-40B4-BE49-F238E27FC236}">
                <a16:creationId xmlns:a16="http://schemas.microsoft.com/office/drawing/2014/main" id="{86B65667-E919-4BD2-A2E1-7D1BFBFCA229}"/>
              </a:ext>
            </a:extLst>
          </p:cNvPr>
          <p:cNvSpPr/>
          <p:nvPr/>
        </p:nvSpPr>
        <p:spPr>
          <a:xfrm>
            <a:off x="7927578" y="3514312"/>
            <a:ext cx="1651966" cy="1476788"/>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a:solidFill>
                  <a:schemeClr val="tx1"/>
                </a:solidFill>
              </a:rPr>
              <a:t>Required for All Applicants</a:t>
            </a:r>
            <a:endParaRPr lang="en-US" sz="3200" dirty="0">
              <a:solidFill>
                <a:schemeClr val="tx1"/>
              </a:solidFill>
            </a:endParaRPr>
          </a:p>
        </p:txBody>
      </p:sp>
    </p:spTree>
    <p:extLst>
      <p:ext uri="{BB962C8B-B14F-4D97-AF65-F5344CB8AC3E}">
        <p14:creationId xmlns:p14="http://schemas.microsoft.com/office/powerpoint/2010/main" val="1497042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155570"/>
            <a:ext cx="1143002" cy="568242"/>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666430" y="2206312"/>
            <a:ext cx="5990602" cy="4285789"/>
          </a:xfrm>
          <a:prstGeom prst="rect">
            <a:avLst/>
          </a:prstGeom>
          <a:solidFill>
            <a:schemeClr val="accent2">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Legal Agreement </a:t>
            </a:r>
          </a:p>
          <a:p>
            <a:pPr>
              <a:spcBef>
                <a:spcPts val="600"/>
              </a:spcBef>
              <a:spcAft>
                <a:spcPts val="600"/>
              </a:spcAft>
            </a:pPr>
            <a:r>
              <a:rPr lang="en-US" sz="1600" dirty="0">
                <a:solidFill>
                  <a:schemeClr val="tx1"/>
                </a:solidFill>
              </a:rPr>
              <a:t>Please check agree if you will adhere to the following: Maintain and enforce drug-free workplace; and abide by all health and safety standards set forth by the State of California and/or County pursuant to the Injury and Illness Prevention Program; and be knowledgeable of the Child Abuse and Neglect Reporting Act (Penal Code section 11164 et seq.) requiring reporting of suspected abuse; and agrees that the event funded will be located in Solano County, will be tobacco-free and will acknowledge the support of the First 5 Solano Children and Families Commission in its advertising.  The event may not be for religious purposes, to benefit an individual, to promote candidate office or for any other political purpose. </a:t>
            </a:r>
            <a:endParaRPr lang="en-US" sz="2400" b="1" dirty="0"/>
          </a:p>
          <a:p>
            <a:pPr marL="342900" indent="-342900">
              <a:spcBef>
                <a:spcPts val="300"/>
              </a:spcBef>
              <a:spcAft>
                <a:spcPts val="300"/>
              </a:spcAft>
              <a:buFont typeface="Wingdings" panose="05000000000000000000" pitchFamily="2" charset="2"/>
              <a:buChar char="q"/>
            </a:pPr>
            <a:r>
              <a:rPr lang="en-US" sz="2400" b="1" dirty="0">
                <a:solidFill>
                  <a:schemeClr val="tx1"/>
                </a:solidFill>
              </a:rPr>
              <a:t>	</a:t>
            </a:r>
            <a:r>
              <a:rPr lang="en-US" sz="2000" dirty="0">
                <a:solidFill>
                  <a:schemeClr val="tx1"/>
                </a:solidFill>
              </a:rPr>
              <a:t>Agree </a:t>
            </a:r>
          </a:p>
          <a:p>
            <a:pPr marL="342900" indent="-342900">
              <a:spcBef>
                <a:spcPts val="300"/>
              </a:spcBef>
              <a:spcAft>
                <a:spcPts val="300"/>
              </a:spcAft>
              <a:buFont typeface="Wingdings" panose="05000000000000000000" pitchFamily="2" charset="2"/>
              <a:buChar char="q"/>
            </a:pPr>
            <a:r>
              <a:rPr lang="en-US" sz="2000" dirty="0">
                <a:solidFill>
                  <a:schemeClr val="tx1"/>
                </a:solidFill>
              </a:rPr>
              <a:t>Disagree</a:t>
            </a:r>
            <a:r>
              <a:rPr lang="en-US" sz="3600" b="1" dirty="0">
                <a:solidFill>
                  <a:schemeClr val="tx1"/>
                </a:solidFill>
              </a:rPr>
              <a:t>								</a:t>
            </a:r>
            <a:endParaRPr lang="en-US" sz="1600" b="1" dirty="0">
              <a:solidFill>
                <a:schemeClr val="tx1"/>
              </a:solidFill>
            </a:endParaRPr>
          </a:p>
        </p:txBody>
      </p:sp>
      <p:sp>
        <p:nvSpPr>
          <p:cNvPr id="20" name="TextBox 19">
            <a:extLst>
              <a:ext uri="{FF2B5EF4-FFF2-40B4-BE49-F238E27FC236}">
                <a16:creationId xmlns:a16="http://schemas.microsoft.com/office/drawing/2014/main" id="{45D237D6-2E9F-4A15-BAC9-1FB6C5FDCB3E}"/>
              </a:ext>
            </a:extLst>
          </p:cNvPr>
          <p:cNvSpPr txBox="1"/>
          <p:nvPr/>
        </p:nvSpPr>
        <p:spPr>
          <a:xfrm>
            <a:off x="2764819" y="390251"/>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297188" y="1615668"/>
            <a:ext cx="603982" cy="568242"/>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34798" y="1332709"/>
            <a:ext cx="4528762" cy="369332"/>
          </a:xfrm>
          <a:prstGeom prst="rect">
            <a:avLst/>
          </a:prstGeom>
          <a:solidFill>
            <a:schemeClr val="accent2">
              <a:lumMod val="40000"/>
              <a:lumOff val="60000"/>
            </a:schemeClr>
          </a:solidFill>
          <a:ln>
            <a:solidFill>
              <a:schemeClr val="accent5">
                <a:lumMod val="75000"/>
              </a:schemeClr>
            </a:solidFill>
          </a:ln>
        </p:spPr>
        <p:txBody>
          <a:bodyPr wrap="square" rtlCol="0">
            <a:spAutoFit/>
          </a:bodyPr>
          <a:lstStyle/>
          <a:p>
            <a:pPr algn="ctr">
              <a:spcBef>
                <a:spcPts val="600"/>
              </a:spcBef>
              <a:spcAft>
                <a:spcPts val="600"/>
              </a:spcAft>
            </a:pPr>
            <a:r>
              <a:rPr lang="en-US" dirty="0"/>
              <a:t>Page 8 Legal Agreements </a:t>
            </a:r>
          </a:p>
        </p:txBody>
      </p:sp>
      <p:sp>
        <p:nvSpPr>
          <p:cNvPr id="30" name="TextBox 29">
            <a:extLst>
              <a:ext uri="{FF2B5EF4-FFF2-40B4-BE49-F238E27FC236}">
                <a16:creationId xmlns:a16="http://schemas.microsoft.com/office/drawing/2014/main" id="{4C3DE9CA-2BE7-4B70-84F6-80D411BA68EF}"/>
              </a:ext>
            </a:extLst>
          </p:cNvPr>
          <p:cNvSpPr txBox="1"/>
          <p:nvPr/>
        </p:nvSpPr>
        <p:spPr>
          <a:xfrm>
            <a:off x="1918277" y="7012817"/>
            <a:ext cx="5375304" cy="369332"/>
          </a:xfrm>
          <a:prstGeom prst="rect">
            <a:avLst/>
          </a:prstGeom>
          <a:solidFill>
            <a:schemeClr val="accent2">
              <a:lumMod val="40000"/>
              <a:lumOff val="60000"/>
            </a:schemeClr>
          </a:solidFill>
          <a:ln>
            <a:solidFill>
              <a:schemeClr val="accent5">
                <a:lumMod val="75000"/>
              </a:schemeClr>
            </a:solidFill>
          </a:ln>
        </p:spPr>
        <p:txBody>
          <a:bodyPr wrap="square" rtlCol="0">
            <a:spAutoFit/>
          </a:bodyPr>
          <a:lstStyle/>
          <a:p>
            <a:pPr>
              <a:spcBef>
                <a:spcPts val="600"/>
              </a:spcBef>
              <a:spcAft>
                <a:spcPts val="600"/>
              </a:spcAft>
            </a:pPr>
            <a:r>
              <a:rPr lang="en-US" dirty="0"/>
              <a:t>Jump to Page 8 for Voluntary Race/Ethnicity Disclosure </a:t>
            </a:r>
          </a:p>
        </p:txBody>
      </p:sp>
      <p:sp>
        <p:nvSpPr>
          <p:cNvPr id="9" name="Callout: Left Arrow 8">
            <a:extLst>
              <a:ext uri="{FF2B5EF4-FFF2-40B4-BE49-F238E27FC236}">
                <a16:creationId xmlns:a16="http://schemas.microsoft.com/office/drawing/2014/main" id="{7938BABD-05F4-4CA9-9C03-16808FEA2720}"/>
              </a:ext>
            </a:extLst>
          </p:cNvPr>
          <p:cNvSpPr/>
          <p:nvPr/>
        </p:nvSpPr>
        <p:spPr>
          <a:xfrm>
            <a:off x="8004489" y="3779232"/>
            <a:ext cx="1651966" cy="1364268"/>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a:solidFill>
                  <a:schemeClr val="tx1"/>
                </a:solidFill>
              </a:rPr>
              <a:t>Required for All Applicants</a:t>
            </a:r>
            <a:endParaRPr lang="en-US" sz="3200" dirty="0">
              <a:solidFill>
                <a:schemeClr val="tx1"/>
              </a:solidFill>
            </a:endParaRPr>
          </a:p>
        </p:txBody>
      </p:sp>
    </p:spTree>
    <p:extLst>
      <p:ext uri="{BB962C8B-B14F-4D97-AF65-F5344CB8AC3E}">
        <p14:creationId xmlns:p14="http://schemas.microsoft.com/office/powerpoint/2010/main" val="3040449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311108"/>
            <a:ext cx="1143002" cy="568242"/>
          </a:xfrm>
          <a:prstGeom prst="rightArrow">
            <a:avLst/>
          </a:prstGeom>
          <a:solidFill>
            <a:srgbClr val="A31D6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640791" y="2226331"/>
            <a:ext cx="6197147" cy="4303742"/>
          </a:xfrm>
          <a:prstGeom prst="rect">
            <a:avLst/>
          </a:prstGeom>
          <a:solidFill>
            <a:srgbClr val="F5BEDF"/>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Voluntary Race / Ethnicity Disclosure</a:t>
            </a:r>
          </a:p>
          <a:p>
            <a:pPr>
              <a:spcBef>
                <a:spcPts val="600"/>
              </a:spcBef>
              <a:spcAft>
                <a:spcPts val="600"/>
              </a:spcAft>
            </a:pPr>
            <a:r>
              <a:rPr lang="en-US" sz="1200" dirty="0">
                <a:solidFill>
                  <a:schemeClr val="tx1"/>
                </a:solidFill>
              </a:rPr>
              <a:t>First 5 Solano is dedicated to equity in funding and services. The following information is voluntary and requested only to ensure that our funding efforts are representing the community. This information obtained will be kept confidential and separate from your application. This information may be used in aggregate in reports to the First 5 Solano Children and Families Commission. If you choose to, please answer the following questions: </a:t>
            </a:r>
          </a:p>
          <a:p>
            <a:pPr>
              <a:spcBef>
                <a:spcPts val="100"/>
              </a:spcBef>
              <a:spcAft>
                <a:spcPts val="100"/>
              </a:spcAft>
            </a:pPr>
            <a:r>
              <a:rPr lang="en-US" sz="1200" b="1" u="sng" dirty="0">
                <a:solidFill>
                  <a:schemeClr val="tx1"/>
                </a:solidFill>
              </a:rPr>
              <a:t>Check all that apply</a:t>
            </a:r>
          </a:p>
          <a:p>
            <a:pPr marL="171450" indent="-171450">
              <a:spcBef>
                <a:spcPts val="600"/>
              </a:spcBef>
              <a:spcAft>
                <a:spcPts val="600"/>
              </a:spcAft>
              <a:buFont typeface="Wingdings" panose="05000000000000000000" pitchFamily="2" charset="2"/>
              <a:buChar char="q"/>
            </a:pPr>
            <a:r>
              <a:rPr lang="en-US" sz="1200" dirty="0">
                <a:solidFill>
                  <a:schemeClr val="tx1"/>
                </a:solidFill>
              </a:rPr>
              <a:t>Hispanic or Latino</a:t>
            </a:r>
          </a:p>
          <a:p>
            <a:pPr marL="171450" indent="-171450">
              <a:spcBef>
                <a:spcPts val="600"/>
              </a:spcBef>
              <a:spcAft>
                <a:spcPts val="600"/>
              </a:spcAft>
              <a:buFont typeface="Wingdings" panose="05000000000000000000" pitchFamily="2" charset="2"/>
              <a:buChar char="q"/>
            </a:pPr>
            <a:r>
              <a:rPr lang="en-US" sz="1200" dirty="0">
                <a:solidFill>
                  <a:schemeClr val="tx1"/>
                </a:solidFill>
              </a:rPr>
              <a:t>White (Not Hispanic or Latino)</a:t>
            </a:r>
          </a:p>
          <a:p>
            <a:pPr marL="171450" indent="-171450">
              <a:spcBef>
                <a:spcPts val="600"/>
              </a:spcBef>
              <a:spcAft>
                <a:spcPts val="600"/>
              </a:spcAft>
              <a:buFont typeface="Wingdings" panose="05000000000000000000" pitchFamily="2" charset="2"/>
              <a:buChar char="q"/>
            </a:pPr>
            <a:r>
              <a:rPr lang="en-US" sz="1200" dirty="0">
                <a:solidFill>
                  <a:schemeClr val="tx1"/>
                </a:solidFill>
              </a:rPr>
              <a:t>Black or African American</a:t>
            </a:r>
          </a:p>
          <a:p>
            <a:pPr marL="171450" indent="-171450">
              <a:spcBef>
                <a:spcPts val="600"/>
              </a:spcBef>
              <a:spcAft>
                <a:spcPts val="600"/>
              </a:spcAft>
              <a:buFont typeface="Wingdings" panose="05000000000000000000" pitchFamily="2" charset="2"/>
              <a:buChar char="q"/>
            </a:pPr>
            <a:r>
              <a:rPr lang="en-US" sz="1200" dirty="0">
                <a:solidFill>
                  <a:schemeClr val="tx1"/>
                </a:solidFill>
              </a:rPr>
              <a:t>Asian</a:t>
            </a:r>
          </a:p>
          <a:p>
            <a:pPr marL="171450" indent="-171450">
              <a:spcBef>
                <a:spcPts val="600"/>
              </a:spcBef>
              <a:spcAft>
                <a:spcPts val="600"/>
              </a:spcAft>
              <a:buFont typeface="Wingdings" panose="05000000000000000000" pitchFamily="2" charset="2"/>
              <a:buChar char="q"/>
            </a:pPr>
            <a:r>
              <a:rPr lang="en-US" sz="1200" dirty="0">
                <a:solidFill>
                  <a:schemeClr val="tx1"/>
                </a:solidFill>
              </a:rPr>
              <a:t>Native Hawaiian or Other Pacific Islander</a:t>
            </a:r>
          </a:p>
          <a:p>
            <a:pPr marL="171450" indent="-171450">
              <a:spcBef>
                <a:spcPts val="600"/>
              </a:spcBef>
              <a:spcAft>
                <a:spcPts val="600"/>
              </a:spcAft>
              <a:buFont typeface="Wingdings" panose="05000000000000000000" pitchFamily="2" charset="2"/>
              <a:buChar char="q"/>
            </a:pPr>
            <a:r>
              <a:rPr lang="en-US" sz="1200" dirty="0">
                <a:solidFill>
                  <a:schemeClr val="tx1"/>
                </a:solidFill>
              </a:rPr>
              <a:t>American Indian or Alaska Native</a:t>
            </a:r>
          </a:p>
          <a:p>
            <a:pPr marL="171450" indent="-171450">
              <a:spcBef>
                <a:spcPts val="600"/>
              </a:spcBef>
              <a:spcAft>
                <a:spcPts val="600"/>
              </a:spcAft>
              <a:buFont typeface="Wingdings" panose="05000000000000000000" pitchFamily="2" charset="2"/>
              <a:buChar char="q"/>
            </a:pPr>
            <a:r>
              <a:rPr lang="en-US" sz="1200" dirty="0">
                <a:solidFill>
                  <a:schemeClr val="tx1"/>
                </a:solidFill>
              </a:rPr>
              <a:t>Two or More Races</a:t>
            </a:r>
          </a:p>
          <a:p>
            <a:pPr marL="171450" indent="-171450">
              <a:spcBef>
                <a:spcPts val="600"/>
              </a:spcBef>
              <a:spcAft>
                <a:spcPts val="600"/>
              </a:spcAft>
              <a:buFont typeface="Wingdings" panose="05000000000000000000" pitchFamily="2" charset="2"/>
              <a:buChar char="q"/>
            </a:pPr>
            <a:r>
              <a:rPr lang="en-US" sz="1200" dirty="0">
                <a:solidFill>
                  <a:schemeClr val="tx1"/>
                </a:solidFill>
              </a:rPr>
              <a:t>I choose not to identify.</a:t>
            </a:r>
          </a:p>
        </p:txBody>
      </p:sp>
      <p:sp>
        <p:nvSpPr>
          <p:cNvPr id="20" name="TextBox 19">
            <a:extLst>
              <a:ext uri="{FF2B5EF4-FFF2-40B4-BE49-F238E27FC236}">
                <a16:creationId xmlns:a16="http://schemas.microsoft.com/office/drawing/2014/main" id="{45D237D6-2E9F-4A15-BAC9-1FB6C5FDCB3E}"/>
              </a:ext>
            </a:extLst>
          </p:cNvPr>
          <p:cNvSpPr txBox="1"/>
          <p:nvPr/>
        </p:nvSpPr>
        <p:spPr>
          <a:xfrm>
            <a:off x="2764819" y="390251"/>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297188" y="1631176"/>
            <a:ext cx="603982" cy="568242"/>
          </a:xfrm>
          <a:prstGeom prst="rightArrow">
            <a:avLst/>
          </a:prstGeom>
          <a:solidFill>
            <a:srgbClr val="A31D6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34798" y="1380226"/>
            <a:ext cx="4528762" cy="369332"/>
          </a:xfrm>
          <a:prstGeom prst="rect">
            <a:avLst/>
          </a:prstGeom>
          <a:solidFill>
            <a:srgbClr val="F5BEDF"/>
          </a:solidFill>
          <a:ln>
            <a:solidFill>
              <a:schemeClr val="accent5">
                <a:lumMod val="75000"/>
              </a:schemeClr>
            </a:solidFill>
          </a:ln>
        </p:spPr>
        <p:txBody>
          <a:bodyPr wrap="square" rtlCol="0">
            <a:spAutoFit/>
          </a:bodyPr>
          <a:lstStyle/>
          <a:p>
            <a:pPr algn="ctr">
              <a:spcBef>
                <a:spcPts val="600"/>
              </a:spcBef>
              <a:spcAft>
                <a:spcPts val="600"/>
              </a:spcAft>
            </a:pPr>
            <a:r>
              <a:rPr lang="en-US" dirty="0"/>
              <a:t>Page 8 Voluntary Race/ Ethnicity Disclosure</a:t>
            </a:r>
          </a:p>
        </p:txBody>
      </p:sp>
      <p:sp>
        <p:nvSpPr>
          <p:cNvPr id="28" name="Callout: Left Arrow 27">
            <a:extLst>
              <a:ext uri="{FF2B5EF4-FFF2-40B4-BE49-F238E27FC236}">
                <a16:creationId xmlns:a16="http://schemas.microsoft.com/office/drawing/2014/main" id="{CAF20C2E-CBC8-4CA7-B908-AB622FD928F5}"/>
              </a:ext>
            </a:extLst>
          </p:cNvPr>
          <p:cNvSpPr/>
          <p:nvPr/>
        </p:nvSpPr>
        <p:spPr>
          <a:xfrm>
            <a:off x="7897759" y="4016522"/>
            <a:ext cx="1682077" cy="1469878"/>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a:solidFill>
                  <a:schemeClr val="tx1"/>
                </a:solidFill>
              </a:rPr>
              <a:t>Voluntary for All Applicants</a:t>
            </a:r>
            <a:r>
              <a:rPr lang="en-US" sz="1400" dirty="0">
                <a:solidFill>
                  <a:schemeClr val="tx1"/>
                </a:solidFill>
              </a:rPr>
              <a:t>. </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447204" y="7166730"/>
            <a:ext cx="4416356" cy="369332"/>
          </a:xfrm>
          <a:prstGeom prst="rect">
            <a:avLst/>
          </a:prstGeom>
          <a:solidFill>
            <a:srgbClr val="F5BEDF"/>
          </a:solidFill>
          <a:ln>
            <a:solidFill>
              <a:schemeClr val="accent5">
                <a:lumMod val="75000"/>
              </a:schemeClr>
            </a:solidFill>
          </a:ln>
        </p:spPr>
        <p:txBody>
          <a:bodyPr wrap="square" rtlCol="0">
            <a:spAutoFit/>
          </a:bodyPr>
          <a:lstStyle/>
          <a:p>
            <a:pPr algn="ctr">
              <a:spcBef>
                <a:spcPts val="600"/>
              </a:spcBef>
              <a:spcAft>
                <a:spcPts val="600"/>
              </a:spcAft>
            </a:pPr>
            <a:r>
              <a:rPr lang="en-US" dirty="0"/>
              <a:t>Submit Application</a:t>
            </a:r>
          </a:p>
        </p:txBody>
      </p:sp>
      <p:sp>
        <p:nvSpPr>
          <p:cNvPr id="9" name="Arrow: Left 8">
            <a:extLst>
              <a:ext uri="{FF2B5EF4-FFF2-40B4-BE49-F238E27FC236}">
                <a16:creationId xmlns:a16="http://schemas.microsoft.com/office/drawing/2014/main" id="{F05D6B1F-872A-4539-B76C-95AF0F1E321E}"/>
              </a:ext>
            </a:extLst>
          </p:cNvPr>
          <p:cNvSpPr/>
          <p:nvPr/>
        </p:nvSpPr>
        <p:spPr>
          <a:xfrm>
            <a:off x="8236227" y="6162042"/>
            <a:ext cx="1474494" cy="953424"/>
          </a:xfrm>
          <a:prstGeom prst="lef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a:solidFill>
                  <a:schemeClr val="tx1"/>
                </a:solidFill>
              </a:rPr>
              <a:t>Now</a:t>
            </a:r>
          </a:p>
          <a:p>
            <a:pPr algn="ctr"/>
            <a:r>
              <a:rPr lang="en-US" dirty="0">
                <a:solidFill>
                  <a:schemeClr val="tx1"/>
                </a:solidFill>
              </a:rPr>
              <a:t>Submit </a:t>
            </a:r>
          </a:p>
        </p:txBody>
      </p:sp>
    </p:spTree>
    <p:extLst>
      <p:ext uri="{BB962C8B-B14F-4D97-AF65-F5344CB8AC3E}">
        <p14:creationId xmlns:p14="http://schemas.microsoft.com/office/powerpoint/2010/main" val="2060513170"/>
      </p:ext>
    </p:extLst>
  </p:cSld>
  <p:clrMapOvr>
    <a:masterClrMapping/>
  </p:clrMapOvr>
</p:sld>
</file>

<file path=ppt/theme/theme1.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EEC7DDAF7395440A83F108E4B075A05" ma:contentTypeVersion="13" ma:contentTypeDescription="Create a new document." ma:contentTypeScope="" ma:versionID="17aff40349090ca85caf05056d2fafc7">
  <xsd:schema xmlns:xsd="http://www.w3.org/2001/XMLSchema" xmlns:xs="http://www.w3.org/2001/XMLSchema" xmlns:p="http://schemas.microsoft.com/office/2006/metadata/properties" xmlns:ns3="5dd5f5fd-6f21-4f80-882d-ad846a685eab" xmlns:ns4="2f42120e-f8a3-4a29-a29a-bae926d28b9e" targetNamespace="http://schemas.microsoft.com/office/2006/metadata/properties" ma:root="true" ma:fieldsID="c9ccbbabf59a4400b488443fa2c117b3" ns3:_="" ns4:_="">
    <xsd:import namespace="5dd5f5fd-6f21-4f80-882d-ad846a685eab"/>
    <xsd:import namespace="2f42120e-f8a3-4a29-a29a-bae926d28b9e"/>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element ref="ns3:MediaServiceDateTaken" minOccurs="0"/>
                <xsd:element ref="ns3:MediaServiceAutoTags" minOccurs="0"/>
                <xsd:element ref="ns3:MediaLengthInSeconds" minOccurs="0"/>
                <xsd:element ref="ns3:MediaServiceOCR" minOccurs="0"/>
                <xsd:element ref="ns3:MediaServiceGenerationTime" minOccurs="0"/>
                <xsd:element ref="ns3:MediaServiceEventHashCode"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dd5f5fd-6f21-4f80-882d-ad846a685e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f42120e-f8a3-4a29-a29a-bae926d28b9e"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5dd5f5fd-6f21-4f80-882d-ad846a685eab" xsi:nil="true"/>
  </documentManagement>
</p:properties>
</file>

<file path=customXml/itemProps1.xml><?xml version="1.0" encoding="utf-8"?>
<ds:datastoreItem xmlns:ds="http://schemas.openxmlformats.org/officeDocument/2006/customXml" ds:itemID="{82770211-0BF3-453C-9094-C4A14F25A0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dd5f5fd-6f21-4f80-882d-ad846a685eab"/>
    <ds:schemaRef ds:uri="2f42120e-f8a3-4a29-a29a-bae926d28b9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D0BE261-F2BF-41C6-A213-B84D80FB2B09}">
  <ds:schemaRefs>
    <ds:schemaRef ds:uri="http://schemas.microsoft.com/sharepoint/v3/contenttype/forms"/>
  </ds:schemaRefs>
</ds:datastoreItem>
</file>

<file path=customXml/itemProps3.xml><?xml version="1.0" encoding="utf-8"?>
<ds:datastoreItem xmlns:ds="http://schemas.openxmlformats.org/officeDocument/2006/customXml" ds:itemID="{95C28ECA-802E-42CE-A577-24305F2BFAD8}">
  <ds:schemaRefs>
    <ds:schemaRef ds:uri="http://schemas.microsoft.com/office/2006/metadata/properties"/>
    <ds:schemaRef ds:uri="http://schemas.microsoft.com/office/infopath/2007/PartnerControls"/>
    <ds:schemaRef ds:uri="5dd5f5fd-6f21-4f80-882d-ad846a685eab"/>
  </ds:schemaRefs>
</ds:datastoreItem>
</file>

<file path=docProps/app.xml><?xml version="1.0" encoding="utf-8"?>
<Properties xmlns="http://schemas.openxmlformats.org/officeDocument/2006/extended-properties" xmlns:vt="http://schemas.openxmlformats.org/officeDocument/2006/docPropsVTypes">
  <Template>Office Theme</Template>
  <TotalTime>3106</TotalTime>
  <Words>1547</Words>
  <Application>Microsoft Office PowerPoint</Application>
  <PresentationFormat>Custom</PresentationFormat>
  <Paragraphs>161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Algere, Kwiana J.</dc:creator>
  <cp:lastModifiedBy>Caitlin Brakefield</cp:lastModifiedBy>
  <cp:revision>95</cp:revision>
  <dcterms:created xsi:type="dcterms:W3CDTF">2021-04-27T22:26:09Z</dcterms:created>
  <dcterms:modified xsi:type="dcterms:W3CDTF">2023-10-11T14:59:15Z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0x010100EEEC7DDAF7395440A83F108E4B075A05</vt:lpwstr>
  </property>
</Properties>
</file>