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8.xml" ContentType="application/vnd.openxmlformats-officedocument.drawingml.chart+xml"/>
  <Override PartName="/ppt/notesSlides/notesSlide27.xml" ContentType="application/vnd.openxmlformats-officedocument.presentationml.notesSlide+xml"/>
  <Override PartName="/ppt/charts/chart19.xml" ContentType="application/vnd.openxmlformats-officedocument.drawingml.chart+xml"/>
  <Override PartName="/ppt/notesSlides/notesSlide28.xml" ContentType="application/vnd.openxmlformats-officedocument.presentationml.notesSlide+xml"/>
  <Override PartName="/ppt/charts/chart20.xml" ContentType="application/vnd.openxmlformats-officedocument.drawingml.chart+xml"/>
  <Override PartName="/ppt/notesSlides/notesSlide29.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30.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31.xml" ContentType="application/vnd.openxmlformats-officedocument.presentationml.notesSlide+xml"/>
  <Override PartName="/ppt/charts/chart25.xml" ContentType="application/vnd.openxmlformats-officedocument.drawingml.chart+xml"/>
  <Override PartName="/ppt/notesSlides/notesSlide32.xml" ContentType="application/vnd.openxmlformats-officedocument.presentationml.notesSlide+xml"/>
  <Override PartName="/ppt/charts/chart26.xml" ContentType="application/vnd.openxmlformats-officedocument.drawingml.chart+xml"/>
  <Override PartName="/ppt/notesSlides/notesSlide33.xml" ContentType="application/vnd.openxmlformats-officedocument.presentationml.notesSlide+xml"/>
  <Override PartName="/ppt/charts/chart27.xml" ContentType="application/vnd.openxmlformats-officedocument.drawingml.chart+xml"/>
  <Override PartName="/ppt/notesSlides/notesSlide34.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3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7.xml" ContentType="application/vnd.openxmlformats-officedocument.drawingml.chart+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38.xml" ContentType="application/vnd.openxmlformats-officedocument.drawingml.chart+xml"/>
  <Override PartName="/ppt/drawings/drawing7.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9.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5"/>
  </p:notesMasterIdLst>
  <p:handoutMasterIdLst>
    <p:handoutMasterId r:id="rId56"/>
  </p:handoutMasterIdLst>
  <p:sldIdLst>
    <p:sldId id="380" r:id="rId2"/>
    <p:sldId id="381" r:id="rId3"/>
    <p:sldId id="544" r:id="rId4"/>
    <p:sldId id="545" r:id="rId5"/>
    <p:sldId id="533" r:id="rId6"/>
    <p:sldId id="534" r:id="rId7"/>
    <p:sldId id="535" r:id="rId8"/>
    <p:sldId id="536" r:id="rId9"/>
    <p:sldId id="537" r:id="rId10"/>
    <p:sldId id="538" r:id="rId11"/>
    <p:sldId id="539" r:id="rId12"/>
    <p:sldId id="540" r:id="rId13"/>
    <p:sldId id="541" r:id="rId14"/>
    <p:sldId id="542" r:id="rId15"/>
    <p:sldId id="543" r:id="rId16"/>
    <p:sldId id="519" r:id="rId17"/>
    <p:sldId id="528" r:id="rId18"/>
    <p:sldId id="527" r:id="rId19"/>
    <p:sldId id="532" r:id="rId20"/>
    <p:sldId id="491" r:id="rId21"/>
    <p:sldId id="529" r:id="rId22"/>
    <p:sldId id="530" r:id="rId23"/>
    <p:sldId id="531" r:id="rId24"/>
    <p:sldId id="492" r:id="rId25"/>
    <p:sldId id="498" r:id="rId26"/>
    <p:sldId id="499" r:id="rId27"/>
    <p:sldId id="500" r:id="rId28"/>
    <p:sldId id="501" r:id="rId29"/>
    <p:sldId id="502" r:id="rId30"/>
    <p:sldId id="503" r:id="rId31"/>
    <p:sldId id="504" r:id="rId32"/>
    <p:sldId id="505" r:id="rId33"/>
    <p:sldId id="506" r:id="rId34"/>
    <p:sldId id="507" r:id="rId35"/>
    <p:sldId id="508" r:id="rId36"/>
    <p:sldId id="509" r:id="rId37"/>
    <p:sldId id="510" r:id="rId38"/>
    <p:sldId id="511" r:id="rId39"/>
    <p:sldId id="512" r:id="rId40"/>
    <p:sldId id="513" r:id="rId41"/>
    <p:sldId id="514" r:id="rId42"/>
    <p:sldId id="515" r:id="rId43"/>
    <p:sldId id="516" r:id="rId44"/>
    <p:sldId id="484" r:id="rId45"/>
    <p:sldId id="493" r:id="rId46"/>
    <p:sldId id="494" r:id="rId47"/>
    <p:sldId id="495" r:id="rId48"/>
    <p:sldId id="496" r:id="rId49"/>
    <p:sldId id="497" r:id="rId50"/>
    <p:sldId id="387" r:id="rId51"/>
    <p:sldId id="446" r:id="rId52"/>
    <p:sldId id="490" r:id="rId53"/>
    <p:sldId id="447"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guide id="3" orient="horz" pos="29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6" autoAdjust="0"/>
    <p:restoredTop sz="79050" autoAdjust="0"/>
  </p:normalViewPr>
  <p:slideViewPr>
    <p:cSldViewPr>
      <p:cViewPr varScale="1">
        <p:scale>
          <a:sx n="84" d="100"/>
          <a:sy n="84" d="100"/>
        </p:scale>
        <p:origin x="696"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6" d="100"/>
          <a:sy n="86" d="100"/>
        </p:scale>
        <p:origin x="3330" y="96"/>
      </p:cViewPr>
      <p:guideLst>
        <p:guide orient="horz" pos="2909"/>
        <p:guide pos="2208"/>
        <p:guide orient="horz"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oleObject" Target="file:///C:\Users\Lab\Downloads\32%20CPC%20count_April-june%202018%20report.xlsx" TargetMode="Externa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36.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0" dirty="0"/>
              <a:t>Population by Gender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383985018966367E-2"/>
          <c:y val="0.15214782597616874"/>
          <c:w val="0.88007433184117023"/>
          <c:h val="0.57949058310532975"/>
        </c:manualLayout>
      </c:layout>
      <c:barChart>
        <c:barDir val="col"/>
        <c:grouping val="clustered"/>
        <c:varyColors val="0"/>
        <c:ser>
          <c:idx val="0"/>
          <c:order val="0"/>
          <c:tx>
            <c:strRef>
              <c:f>Demographics!$U$10</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Demographics!$V$9:$W$9</c:f>
              <c:strCache>
                <c:ptCount val="2"/>
                <c:pt idx="0">
                  <c:v>Q1</c:v>
                </c:pt>
                <c:pt idx="1">
                  <c:v>Q2</c:v>
                </c:pt>
              </c:strCache>
            </c:strRef>
          </c:cat>
          <c:val>
            <c:numRef>
              <c:f>Demographics!$V$10:$W$10</c:f>
              <c:numCache>
                <c:formatCode>General</c:formatCode>
                <c:ptCount val="2"/>
                <c:pt idx="0">
                  <c:v>250</c:v>
                </c:pt>
                <c:pt idx="1">
                  <c:v>243</c:v>
                </c:pt>
              </c:numCache>
            </c:numRef>
          </c:val>
          <c:extLst>
            <c:ext xmlns:c16="http://schemas.microsoft.com/office/drawing/2014/chart" uri="{C3380CC4-5D6E-409C-BE32-E72D297353CC}">
              <c16:uniqueId val="{00000001-F245-492B-8F73-4D9B3D098EC3}"/>
            </c:ext>
          </c:extLst>
        </c:ser>
        <c:ser>
          <c:idx val="1"/>
          <c:order val="1"/>
          <c:tx>
            <c:strRef>
              <c:f>Demographics!$U$11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Demographics!$V$9:$W$9</c:f>
              <c:strCache>
                <c:ptCount val="2"/>
                <c:pt idx="0">
                  <c:v>Q1</c:v>
                </c:pt>
                <c:pt idx="1">
                  <c:v>Q2</c:v>
                </c:pt>
              </c:strCache>
            </c:strRef>
          </c:cat>
          <c:val>
            <c:numRef>
              <c:f>Demographics!$V$11:$W$11</c:f>
              <c:numCache>
                <c:formatCode>General</c:formatCode>
                <c:ptCount val="2"/>
                <c:pt idx="0">
                  <c:v>63</c:v>
                </c:pt>
                <c:pt idx="1">
                  <c:v>80</c:v>
                </c:pt>
              </c:numCache>
            </c:numRef>
          </c:val>
          <c:extLst>
            <c:ext xmlns:c16="http://schemas.microsoft.com/office/drawing/2014/chart" uri="{C3380CC4-5D6E-409C-BE32-E72D297353CC}">
              <c16:uniqueId val="{00000003-F245-492B-8F73-4D9B3D098EC3}"/>
            </c:ext>
          </c:extLst>
        </c:ser>
        <c:dLbls>
          <c:showLegendKey val="0"/>
          <c:showVal val="0"/>
          <c:showCatName val="0"/>
          <c:showSerName val="0"/>
          <c:showPercent val="0"/>
          <c:showBubbleSize val="0"/>
        </c:dLbls>
        <c:gapWidth val="219"/>
        <c:overlap val="-27"/>
        <c:axId val="667582224"/>
        <c:axId val="667583208"/>
      </c:barChart>
      <c:catAx>
        <c:axId val="667582224"/>
        <c:scaling>
          <c:orientation val="minMax"/>
        </c:scaling>
        <c:delete val="1"/>
        <c:axPos val="b"/>
        <c:numFmt formatCode="General" sourceLinked="1"/>
        <c:majorTickMark val="none"/>
        <c:minorTickMark val="none"/>
        <c:tickLblPos val="nextTo"/>
        <c:crossAx val="667583208"/>
        <c:crosses val="autoZero"/>
        <c:auto val="1"/>
        <c:lblAlgn val="ctr"/>
        <c:lblOffset val="100"/>
        <c:noMultiLvlLbl val="0"/>
      </c:catAx>
      <c:valAx>
        <c:axId val="6675832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675822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solidFill>
        <a:sysClr val="window" lastClr="FFFFFF">
          <a:lumMod val="75000"/>
        </a:sysClr>
      </a:solid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'OL Charts'!$J$48</c:f>
              <c:strCache>
                <c:ptCount val="1"/>
                <c:pt idx="0">
                  <c:v>Caucasian</c:v>
                </c:pt>
              </c:strCache>
            </c:strRef>
          </c:tx>
          <c:spPr>
            <a:solidFill>
              <a:schemeClr val="accent1"/>
            </a:solidFill>
            <a:ln>
              <a:noFill/>
            </a:ln>
            <a:effectLst/>
          </c:spPr>
          <c:invertIfNegative val="0"/>
          <c:dLbls>
            <c:dLbl>
              <c:idx val="0"/>
              <c:tx>
                <c:rich>
                  <a:bodyPr/>
                  <a:lstStyle/>
                  <a:p>
                    <a:r>
                      <a:rPr lang="en-US" dirty="0"/>
                      <a:t>22%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58-4097-A949-5E66F8730BDC}"/>
                </c:ext>
              </c:extLst>
            </c:dLbl>
            <c:dLbl>
              <c:idx val="1"/>
              <c:tx>
                <c:rich>
                  <a:bodyPr/>
                  <a:lstStyle/>
                  <a:p>
                    <a:r>
                      <a:rPr lang="en-US" dirty="0"/>
                      <a:t>19%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C58-4097-A949-5E66F8730BDC}"/>
                </c:ext>
              </c:extLst>
            </c:dLbl>
            <c:dLbl>
              <c:idx val="2"/>
              <c:tx>
                <c:rich>
                  <a:bodyPr/>
                  <a:lstStyle/>
                  <a:p>
                    <a:r>
                      <a:rPr lang="en-US" dirty="0"/>
                      <a:t>13%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C58-4097-A949-5E66F8730BDC}"/>
                </c:ext>
              </c:extLst>
            </c:dLbl>
            <c:dLbl>
              <c:idx val="3"/>
              <c:tx>
                <c:rich>
                  <a:bodyPr/>
                  <a:lstStyle/>
                  <a:p>
                    <a:r>
                      <a:rPr lang="en-US" dirty="0"/>
                      <a:t>13%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C58-4097-A949-5E66F8730BDC}"/>
                </c:ext>
              </c:extLst>
            </c:dLbl>
            <c:dLbl>
              <c:idx val="4"/>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C58-4097-A949-5E66F8730BDC}"/>
                </c:ext>
              </c:extLst>
            </c:dLbl>
            <c:dLbl>
              <c:idx val="5"/>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C58-4097-A949-5E66F8730B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 Charts'!$I$49:$I$54</c:f>
              <c:strCache>
                <c:ptCount val="6"/>
                <c:pt idx="0">
                  <c:v>Detained (Q2)</c:v>
                </c:pt>
                <c:pt idx="1">
                  <c:v>Detained (Q1)</c:v>
                </c:pt>
                <c:pt idx="2">
                  <c:v>Pretrial (Q2)</c:v>
                </c:pt>
                <c:pt idx="3">
                  <c:v>Pretrial (Q1)</c:v>
                </c:pt>
                <c:pt idx="4">
                  <c:v>Own Recog (Q2)</c:v>
                </c:pt>
                <c:pt idx="5">
                  <c:v>Own Recog (Q1)</c:v>
                </c:pt>
              </c:strCache>
            </c:strRef>
          </c:cat>
          <c:val>
            <c:numRef>
              <c:f>'OL Charts'!$J$49:$J$54</c:f>
              <c:numCache>
                <c:formatCode>General</c:formatCode>
                <c:ptCount val="6"/>
                <c:pt idx="0">
                  <c:v>72</c:v>
                </c:pt>
                <c:pt idx="1">
                  <c:v>61</c:v>
                </c:pt>
                <c:pt idx="2">
                  <c:v>43</c:v>
                </c:pt>
                <c:pt idx="3">
                  <c:v>41</c:v>
                </c:pt>
                <c:pt idx="4">
                  <c:v>13</c:v>
                </c:pt>
                <c:pt idx="5">
                  <c:v>17</c:v>
                </c:pt>
              </c:numCache>
            </c:numRef>
          </c:val>
          <c:extLst>
            <c:ext xmlns:c16="http://schemas.microsoft.com/office/drawing/2014/chart" uri="{C3380CC4-5D6E-409C-BE32-E72D297353CC}">
              <c16:uniqueId val="{00000000-8C58-4097-A949-5E66F8730BDC}"/>
            </c:ext>
          </c:extLst>
        </c:ser>
        <c:ser>
          <c:idx val="1"/>
          <c:order val="1"/>
          <c:tx>
            <c:strRef>
              <c:f>'OL Charts'!$K$48</c:f>
              <c:strCache>
                <c:ptCount val="1"/>
                <c:pt idx="0">
                  <c:v>African American</c:v>
                </c:pt>
              </c:strCache>
            </c:strRef>
          </c:tx>
          <c:spPr>
            <a:solidFill>
              <a:schemeClr val="accent2"/>
            </a:solidFill>
            <a:ln>
              <a:noFill/>
            </a:ln>
            <a:effectLst/>
          </c:spPr>
          <c:invertIfNegative val="0"/>
          <c:dLbls>
            <c:dLbl>
              <c:idx val="0"/>
              <c:tx>
                <c:rich>
                  <a:bodyPr/>
                  <a:lstStyle/>
                  <a:p>
                    <a:r>
                      <a:rPr lang="en-US" dirty="0"/>
                      <a:t>21%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58-4097-A949-5E66F8730BDC}"/>
                </c:ext>
              </c:extLst>
            </c:dLbl>
            <c:dLbl>
              <c:idx val="1"/>
              <c:tx>
                <c:rich>
                  <a:bodyPr/>
                  <a:lstStyle/>
                  <a:p>
                    <a:r>
                      <a:rPr lang="en-US" dirty="0"/>
                      <a:t>19%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58-4097-A949-5E66F8730BDC}"/>
                </c:ext>
              </c:extLst>
            </c:dLbl>
            <c:dLbl>
              <c:idx val="2"/>
              <c:tx>
                <c:rich>
                  <a:bodyPr/>
                  <a:lstStyle/>
                  <a:p>
                    <a:r>
                      <a:rPr lang="en-US" dirty="0"/>
                      <a:t>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58-4097-A949-5E66F8730BDC}"/>
                </c:ext>
              </c:extLst>
            </c:dLbl>
            <c:dLbl>
              <c:idx val="3"/>
              <c:tx>
                <c:rich>
                  <a:bodyPr/>
                  <a:lstStyle/>
                  <a:p>
                    <a:r>
                      <a:rPr lang="en-US" dirty="0"/>
                      <a:t>15%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C58-4097-A949-5E66F8730BDC}"/>
                </c:ext>
              </c:extLst>
            </c:dLbl>
            <c:dLbl>
              <c:idx val="4"/>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C58-4097-A949-5E66F8730BDC}"/>
                </c:ext>
              </c:extLst>
            </c:dLbl>
            <c:dLbl>
              <c:idx val="5"/>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C58-4097-A949-5E66F8730B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 Charts'!$I$49:$I$54</c:f>
              <c:strCache>
                <c:ptCount val="6"/>
                <c:pt idx="0">
                  <c:v>Detained (Q2)</c:v>
                </c:pt>
                <c:pt idx="1">
                  <c:v>Detained (Q1)</c:v>
                </c:pt>
                <c:pt idx="2">
                  <c:v>Pretrial (Q2)</c:v>
                </c:pt>
                <c:pt idx="3">
                  <c:v>Pretrial (Q1)</c:v>
                </c:pt>
                <c:pt idx="4">
                  <c:v>Own Recog (Q2)</c:v>
                </c:pt>
                <c:pt idx="5">
                  <c:v>Own Recog (Q1)</c:v>
                </c:pt>
              </c:strCache>
            </c:strRef>
          </c:cat>
          <c:val>
            <c:numRef>
              <c:f>'OL Charts'!$K$49:$K$54</c:f>
              <c:numCache>
                <c:formatCode>General</c:formatCode>
                <c:ptCount val="6"/>
                <c:pt idx="0">
                  <c:v>68</c:v>
                </c:pt>
                <c:pt idx="1">
                  <c:v>58</c:v>
                </c:pt>
                <c:pt idx="2">
                  <c:v>27</c:v>
                </c:pt>
                <c:pt idx="3">
                  <c:v>48</c:v>
                </c:pt>
                <c:pt idx="4">
                  <c:v>13</c:v>
                </c:pt>
                <c:pt idx="5">
                  <c:v>17</c:v>
                </c:pt>
              </c:numCache>
            </c:numRef>
          </c:val>
          <c:extLst>
            <c:ext xmlns:c16="http://schemas.microsoft.com/office/drawing/2014/chart" uri="{C3380CC4-5D6E-409C-BE32-E72D297353CC}">
              <c16:uniqueId val="{00000001-8C58-4097-A949-5E66F8730BDC}"/>
            </c:ext>
          </c:extLst>
        </c:ser>
        <c:ser>
          <c:idx val="2"/>
          <c:order val="2"/>
          <c:tx>
            <c:strRef>
              <c:f>'OL Charts'!$L$48</c:f>
              <c:strCache>
                <c:ptCount val="1"/>
                <c:pt idx="0">
                  <c:v>Hispanic</c:v>
                </c:pt>
              </c:strCache>
            </c:strRef>
          </c:tx>
          <c:spPr>
            <a:solidFill>
              <a:schemeClr val="accent3"/>
            </a:solidFill>
            <a:ln>
              <a:noFill/>
            </a:ln>
            <a:effectLst/>
          </c:spPr>
          <c:invertIfNegative val="0"/>
          <c:dLbls>
            <c:dLbl>
              <c:idx val="0"/>
              <c:tx>
                <c:rich>
                  <a:bodyPr/>
                  <a:lstStyle/>
                  <a:p>
                    <a:r>
                      <a:rPr lang="en-US" dirty="0"/>
                      <a:t>12%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58-4097-A949-5E66F8730BDC}"/>
                </c:ext>
              </c:extLst>
            </c:dLbl>
            <c:dLbl>
              <c:idx val="1"/>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58-4097-A949-5E66F8730BDC}"/>
                </c:ext>
              </c:extLst>
            </c:dLbl>
            <c:dLbl>
              <c:idx val="2"/>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58-4097-A949-5E66F8730BDC}"/>
                </c:ext>
              </c:extLst>
            </c:dLbl>
            <c:dLbl>
              <c:idx val="3"/>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C58-4097-A949-5E66F8730BDC}"/>
                </c:ext>
              </c:extLst>
            </c:dLbl>
            <c:dLbl>
              <c:idx val="4"/>
              <c:tx>
                <c:rich>
                  <a:bodyPr/>
                  <a:lstStyle/>
                  <a:p>
                    <a:r>
                      <a:rPr lang="en-US" dirty="0"/>
                      <a:t>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C58-4097-A949-5E66F8730BDC}"/>
                </c:ext>
              </c:extLst>
            </c:dLbl>
            <c:dLbl>
              <c:idx val="5"/>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C58-4097-A949-5E66F8730B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 Charts'!$I$49:$I$54</c:f>
              <c:strCache>
                <c:ptCount val="6"/>
                <c:pt idx="0">
                  <c:v>Detained (Q2)</c:v>
                </c:pt>
                <c:pt idx="1">
                  <c:v>Detained (Q1)</c:v>
                </c:pt>
                <c:pt idx="2">
                  <c:v>Pretrial (Q2)</c:v>
                </c:pt>
                <c:pt idx="3">
                  <c:v>Pretrial (Q1)</c:v>
                </c:pt>
                <c:pt idx="4">
                  <c:v>Own Recog (Q2)</c:v>
                </c:pt>
                <c:pt idx="5">
                  <c:v>Own Recog (Q1)</c:v>
                </c:pt>
              </c:strCache>
            </c:strRef>
          </c:cat>
          <c:val>
            <c:numRef>
              <c:f>'OL Charts'!$L$49:$L$54</c:f>
              <c:numCache>
                <c:formatCode>General</c:formatCode>
                <c:ptCount val="6"/>
                <c:pt idx="0">
                  <c:v>38</c:v>
                </c:pt>
                <c:pt idx="1">
                  <c:v>28</c:v>
                </c:pt>
                <c:pt idx="2">
                  <c:v>13</c:v>
                </c:pt>
                <c:pt idx="3">
                  <c:v>18</c:v>
                </c:pt>
                <c:pt idx="4">
                  <c:v>8</c:v>
                </c:pt>
                <c:pt idx="5">
                  <c:v>10</c:v>
                </c:pt>
              </c:numCache>
            </c:numRef>
          </c:val>
          <c:extLst>
            <c:ext xmlns:c16="http://schemas.microsoft.com/office/drawing/2014/chart" uri="{C3380CC4-5D6E-409C-BE32-E72D297353CC}">
              <c16:uniqueId val="{00000002-8C58-4097-A949-5E66F8730BDC}"/>
            </c:ext>
          </c:extLst>
        </c:ser>
        <c:dLbls>
          <c:dLblPos val="ctr"/>
          <c:showLegendKey val="0"/>
          <c:showVal val="1"/>
          <c:showCatName val="0"/>
          <c:showSerName val="0"/>
          <c:showPercent val="0"/>
          <c:showBubbleSize val="0"/>
        </c:dLbls>
        <c:gapWidth val="150"/>
        <c:overlap val="100"/>
        <c:axId val="800102040"/>
        <c:axId val="800103352"/>
      </c:barChart>
      <c:catAx>
        <c:axId val="800102040"/>
        <c:scaling>
          <c:orientation val="minMax"/>
        </c:scaling>
        <c:delete val="1"/>
        <c:axPos val="b"/>
        <c:numFmt formatCode="General" sourceLinked="1"/>
        <c:majorTickMark val="none"/>
        <c:minorTickMark val="none"/>
        <c:tickLblPos val="nextTo"/>
        <c:crossAx val="800103352"/>
        <c:crosses val="autoZero"/>
        <c:auto val="1"/>
        <c:lblAlgn val="ctr"/>
        <c:lblOffset val="100"/>
        <c:noMultiLvlLbl val="0"/>
      </c:catAx>
      <c:valAx>
        <c:axId val="80010335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001020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00"/>
        <c:axId val="136170496"/>
        <c:axId val="136372992"/>
      </c:barChart>
      <c:catAx>
        <c:axId val="136170496"/>
        <c:scaling>
          <c:orientation val="minMax"/>
        </c:scaling>
        <c:delete val="0"/>
        <c:axPos val="b"/>
        <c:majorTickMark val="out"/>
        <c:minorTickMark val="none"/>
        <c:tickLblPos val="nextTo"/>
        <c:crossAx val="136372992"/>
        <c:crosses val="autoZero"/>
        <c:auto val="1"/>
        <c:lblAlgn val="ctr"/>
        <c:lblOffset val="100"/>
        <c:noMultiLvlLbl val="0"/>
      </c:catAx>
      <c:valAx>
        <c:axId val="136372992"/>
        <c:scaling>
          <c:orientation val="minMax"/>
        </c:scaling>
        <c:delete val="0"/>
        <c:axPos val="l"/>
        <c:majorGridlines/>
        <c:majorTickMark val="out"/>
        <c:minorTickMark val="none"/>
        <c:tickLblPos val="nextTo"/>
        <c:crossAx val="136170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'OL Charts'!$I$73</c:f>
              <c:strCache>
                <c:ptCount val="1"/>
                <c:pt idx="0">
                  <c:v>Fairfield</c:v>
                </c:pt>
              </c:strCache>
            </c:strRef>
          </c:tx>
          <c:spPr>
            <a:solidFill>
              <a:schemeClr val="accent1"/>
            </a:solidFill>
            <a:ln>
              <a:noFill/>
            </a:ln>
            <a:effectLst/>
          </c:spPr>
          <c:invertIfNegative val="0"/>
          <c:cat>
            <c:strRef>
              <c:f>'OL Charts'!$J$72:$K$72</c:f>
              <c:strCache>
                <c:ptCount val="2"/>
                <c:pt idx="0">
                  <c:v>(Q1) JAN-MAR 2018</c:v>
                </c:pt>
                <c:pt idx="1">
                  <c:v>(Q2) APR-JUN 2018</c:v>
                </c:pt>
              </c:strCache>
            </c:strRef>
          </c:cat>
          <c:val>
            <c:numRef>
              <c:f>'OL Charts'!$J$73:$K$73</c:f>
              <c:numCache>
                <c:formatCode>General</c:formatCode>
                <c:ptCount val="2"/>
                <c:pt idx="0">
                  <c:v>102</c:v>
                </c:pt>
                <c:pt idx="1">
                  <c:v>103</c:v>
                </c:pt>
              </c:numCache>
            </c:numRef>
          </c:val>
          <c:extLst>
            <c:ext xmlns:c16="http://schemas.microsoft.com/office/drawing/2014/chart" uri="{C3380CC4-5D6E-409C-BE32-E72D297353CC}">
              <c16:uniqueId val="{00000000-6ABE-40EE-977E-BD95DE26384E}"/>
            </c:ext>
          </c:extLst>
        </c:ser>
        <c:ser>
          <c:idx val="1"/>
          <c:order val="1"/>
          <c:tx>
            <c:strRef>
              <c:f>'OL Charts'!$I$74</c:f>
              <c:strCache>
                <c:ptCount val="1"/>
                <c:pt idx="0">
                  <c:v>Vacaville</c:v>
                </c:pt>
              </c:strCache>
            </c:strRef>
          </c:tx>
          <c:spPr>
            <a:solidFill>
              <a:schemeClr val="accent2"/>
            </a:solidFill>
            <a:ln>
              <a:noFill/>
            </a:ln>
            <a:effectLst/>
          </c:spPr>
          <c:invertIfNegative val="0"/>
          <c:cat>
            <c:strRef>
              <c:f>'OL Charts'!$J$72:$K$72</c:f>
              <c:strCache>
                <c:ptCount val="2"/>
                <c:pt idx="0">
                  <c:v>(Q1) JAN-MAR 2018</c:v>
                </c:pt>
                <c:pt idx="1">
                  <c:v>(Q2) APR-JUN 2018</c:v>
                </c:pt>
              </c:strCache>
            </c:strRef>
          </c:cat>
          <c:val>
            <c:numRef>
              <c:f>'OL Charts'!$J$74:$K$74</c:f>
              <c:numCache>
                <c:formatCode>General</c:formatCode>
                <c:ptCount val="2"/>
                <c:pt idx="0">
                  <c:v>56</c:v>
                </c:pt>
                <c:pt idx="1">
                  <c:v>64</c:v>
                </c:pt>
              </c:numCache>
            </c:numRef>
          </c:val>
          <c:extLst>
            <c:ext xmlns:c16="http://schemas.microsoft.com/office/drawing/2014/chart" uri="{C3380CC4-5D6E-409C-BE32-E72D297353CC}">
              <c16:uniqueId val="{00000001-6ABE-40EE-977E-BD95DE26384E}"/>
            </c:ext>
          </c:extLst>
        </c:ser>
        <c:ser>
          <c:idx val="2"/>
          <c:order val="2"/>
          <c:tx>
            <c:strRef>
              <c:f>'OL Charts'!$I$75</c:f>
              <c:strCache>
                <c:ptCount val="1"/>
                <c:pt idx="0">
                  <c:v>Vallejo</c:v>
                </c:pt>
              </c:strCache>
            </c:strRef>
          </c:tx>
          <c:spPr>
            <a:solidFill>
              <a:schemeClr val="accent3"/>
            </a:solidFill>
            <a:ln>
              <a:noFill/>
            </a:ln>
            <a:effectLst/>
          </c:spPr>
          <c:invertIfNegative val="0"/>
          <c:cat>
            <c:strRef>
              <c:f>'OL Charts'!$J$72:$K$72</c:f>
              <c:strCache>
                <c:ptCount val="2"/>
                <c:pt idx="0">
                  <c:v>(Q1) JAN-MAR 2018</c:v>
                </c:pt>
                <c:pt idx="1">
                  <c:v>(Q2) APR-JUN 2018</c:v>
                </c:pt>
              </c:strCache>
            </c:strRef>
          </c:cat>
          <c:val>
            <c:numRef>
              <c:f>'OL Charts'!$J$75:$K$75</c:f>
              <c:numCache>
                <c:formatCode>General</c:formatCode>
                <c:ptCount val="2"/>
                <c:pt idx="0">
                  <c:v>75</c:v>
                </c:pt>
                <c:pt idx="1">
                  <c:v>66</c:v>
                </c:pt>
              </c:numCache>
            </c:numRef>
          </c:val>
          <c:extLst>
            <c:ext xmlns:c16="http://schemas.microsoft.com/office/drawing/2014/chart" uri="{C3380CC4-5D6E-409C-BE32-E72D297353CC}">
              <c16:uniqueId val="{00000002-6ABE-40EE-977E-BD95DE26384E}"/>
            </c:ext>
          </c:extLst>
        </c:ser>
        <c:dLbls>
          <c:showLegendKey val="0"/>
          <c:showVal val="0"/>
          <c:showCatName val="0"/>
          <c:showSerName val="0"/>
          <c:showPercent val="0"/>
          <c:showBubbleSize val="0"/>
        </c:dLbls>
        <c:gapWidth val="219"/>
        <c:overlap val="-27"/>
        <c:axId val="802198896"/>
        <c:axId val="802199224"/>
      </c:barChart>
      <c:catAx>
        <c:axId val="802198896"/>
        <c:scaling>
          <c:orientation val="minMax"/>
        </c:scaling>
        <c:delete val="1"/>
        <c:axPos val="b"/>
        <c:numFmt formatCode="General" sourceLinked="1"/>
        <c:majorTickMark val="none"/>
        <c:minorTickMark val="none"/>
        <c:tickLblPos val="nextTo"/>
        <c:crossAx val="802199224"/>
        <c:crosses val="autoZero"/>
        <c:auto val="1"/>
        <c:lblAlgn val="ctr"/>
        <c:lblOffset val="100"/>
        <c:noMultiLvlLbl val="0"/>
      </c:catAx>
      <c:valAx>
        <c:axId val="802199224"/>
        <c:scaling>
          <c:orientation val="minMax"/>
        </c:scaling>
        <c:delete val="1"/>
        <c:axPos val="l"/>
        <c:numFmt formatCode="General" sourceLinked="1"/>
        <c:majorTickMark val="none"/>
        <c:minorTickMark val="none"/>
        <c:tickLblPos val="nextTo"/>
        <c:crossAx val="8021988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69263217097858E-2"/>
          <c:y val="5.0473457250976198E-2"/>
          <c:w val="0.90497545445708172"/>
          <c:h val="0.8640081679854652"/>
        </c:manualLayout>
      </c:layout>
      <c:lineChart>
        <c:grouping val="standard"/>
        <c:varyColors val="0"/>
        <c:ser>
          <c:idx val="0"/>
          <c:order val="0"/>
          <c:tx>
            <c:strRef>
              <c:f>Sheet1!$B$1</c:f>
              <c:strCache>
                <c:ptCount val="1"/>
                <c:pt idx="0">
                  <c:v>Series 2</c:v>
                </c:pt>
              </c:strCache>
            </c:strRef>
          </c:tx>
          <c:spPr>
            <a:ln w="38100">
              <a:solidFill>
                <a:srgbClr val="C00000"/>
              </a:solidFill>
            </a:ln>
          </c:spPr>
          <c:marker>
            <c:symbol val="none"/>
          </c:marker>
          <c:cat>
            <c:numRef>
              <c:f>Sheet1!$A$2:$A$2466</c:f>
              <c:numCache>
                <c:formatCode>m/d/yyyy</c:formatCode>
                <c:ptCount val="2465"/>
                <c:pt idx="0">
                  <c:v>40817</c:v>
                </c:pt>
                <c:pt idx="1">
                  <c:v>40818</c:v>
                </c:pt>
                <c:pt idx="2">
                  <c:v>40819</c:v>
                </c:pt>
                <c:pt idx="3">
                  <c:v>40820</c:v>
                </c:pt>
                <c:pt idx="4">
                  <c:v>40821</c:v>
                </c:pt>
                <c:pt idx="5">
                  <c:v>40822</c:v>
                </c:pt>
                <c:pt idx="6">
                  <c:v>40823</c:v>
                </c:pt>
                <c:pt idx="7">
                  <c:v>40824</c:v>
                </c:pt>
                <c:pt idx="8">
                  <c:v>40825</c:v>
                </c:pt>
                <c:pt idx="9">
                  <c:v>40826</c:v>
                </c:pt>
                <c:pt idx="10">
                  <c:v>40827</c:v>
                </c:pt>
                <c:pt idx="11">
                  <c:v>40828</c:v>
                </c:pt>
                <c:pt idx="12">
                  <c:v>40829</c:v>
                </c:pt>
                <c:pt idx="13">
                  <c:v>40830</c:v>
                </c:pt>
                <c:pt idx="14">
                  <c:v>40831</c:v>
                </c:pt>
                <c:pt idx="15">
                  <c:v>40832</c:v>
                </c:pt>
                <c:pt idx="16">
                  <c:v>40833</c:v>
                </c:pt>
                <c:pt idx="17">
                  <c:v>40834</c:v>
                </c:pt>
                <c:pt idx="18">
                  <c:v>40835</c:v>
                </c:pt>
                <c:pt idx="19">
                  <c:v>40836</c:v>
                </c:pt>
                <c:pt idx="20">
                  <c:v>40837</c:v>
                </c:pt>
                <c:pt idx="21">
                  <c:v>40838</c:v>
                </c:pt>
                <c:pt idx="22">
                  <c:v>40839</c:v>
                </c:pt>
                <c:pt idx="23">
                  <c:v>40840</c:v>
                </c:pt>
                <c:pt idx="24">
                  <c:v>40841</c:v>
                </c:pt>
                <c:pt idx="25">
                  <c:v>40842</c:v>
                </c:pt>
                <c:pt idx="26">
                  <c:v>40843</c:v>
                </c:pt>
                <c:pt idx="27">
                  <c:v>40844</c:v>
                </c:pt>
                <c:pt idx="28">
                  <c:v>40845</c:v>
                </c:pt>
                <c:pt idx="29">
                  <c:v>40846</c:v>
                </c:pt>
                <c:pt idx="30">
                  <c:v>40847</c:v>
                </c:pt>
                <c:pt idx="31">
                  <c:v>40848</c:v>
                </c:pt>
                <c:pt idx="32">
                  <c:v>40849</c:v>
                </c:pt>
                <c:pt idx="33">
                  <c:v>40850</c:v>
                </c:pt>
                <c:pt idx="34">
                  <c:v>40851</c:v>
                </c:pt>
                <c:pt idx="35">
                  <c:v>40852</c:v>
                </c:pt>
                <c:pt idx="36">
                  <c:v>40853</c:v>
                </c:pt>
                <c:pt idx="37">
                  <c:v>40854</c:v>
                </c:pt>
                <c:pt idx="38">
                  <c:v>40855</c:v>
                </c:pt>
                <c:pt idx="39">
                  <c:v>40856</c:v>
                </c:pt>
                <c:pt idx="40">
                  <c:v>40857</c:v>
                </c:pt>
                <c:pt idx="41">
                  <c:v>40858</c:v>
                </c:pt>
                <c:pt idx="42">
                  <c:v>40859</c:v>
                </c:pt>
                <c:pt idx="43">
                  <c:v>40860</c:v>
                </c:pt>
                <c:pt idx="44">
                  <c:v>40861</c:v>
                </c:pt>
                <c:pt idx="45">
                  <c:v>40862</c:v>
                </c:pt>
                <c:pt idx="46">
                  <c:v>40863</c:v>
                </c:pt>
                <c:pt idx="47">
                  <c:v>40864</c:v>
                </c:pt>
                <c:pt idx="48">
                  <c:v>40865</c:v>
                </c:pt>
                <c:pt idx="49">
                  <c:v>40866</c:v>
                </c:pt>
                <c:pt idx="50">
                  <c:v>40867</c:v>
                </c:pt>
                <c:pt idx="51">
                  <c:v>40868</c:v>
                </c:pt>
                <c:pt idx="52">
                  <c:v>40869</c:v>
                </c:pt>
                <c:pt idx="53">
                  <c:v>40870</c:v>
                </c:pt>
                <c:pt idx="54">
                  <c:v>40871</c:v>
                </c:pt>
                <c:pt idx="55">
                  <c:v>40872</c:v>
                </c:pt>
                <c:pt idx="56">
                  <c:v>40873</c:v>
                </c:pt>
                <c:pt idx="57">
                  <c:v>40874</c:v>
                </c:pt>
                <c:pt idx="58">
                  <c:v>40875</c:v>
                </c:pt>
                <c:pt idx="59">
                  <c:v>40876</c:v>
                </c:pt>
                <c:pt idx="60">
                  <c:v>40877</c:v>
                </c:pt>
                <c:pt idx="61">
                  <c:v>40878</c:v>
                </c:pt>
                <c:pt idx="62">
                  <c:v>40879</c:v>
                </c:pt>
                <c:pt idx="63">
                  <c:v>40880</c:v>
                </c:pt>
                <c:pt idx="64">
                  <c:v>40881</c:v>
                </c:pt>
                <c:pt idx="65">
                  <c:v>40882</c:v>
                </c:pt>
                <c:pt idx="66">
                  <c:v>40883</c:v>
                </c:pt>
                <c:pt idx="67">
                  <c:v>40884</c:v>
                </c:pt>
                <c:pt idx="68">
                  <c:v>40885</c:v>
                </c:pt>
                <c:pt idx="69">
                  <c:v>40886</c:v>
                </c:pt>
                <c:pt idx="70">
                  <c:v>40887</c:v>
                </c:pt>
                <c:pt idx="71">
                  <c:v>40888</c:v>
                </c:pt>
                <c:pt idx="72">
                  <c:v>40889</c:v>
                </c:pt>
                <c:pt idx="73">
                  <c:v>40890</c:v>
                </c:pt>
                <c:pt idx="74">
                  <c:v>40891</c:v>
                </c:pt>
                <c:pt idx="75">
                  <c:v>40892</c:v>
                </c:pt>
                <c:pt idx="76">
                  <c:v>40893</c:v>
                </c:pt>
                <c:pt idx="77">
                  <c:v>40894</c:v>
                </c:pt>
                <c:pt idx="78">
                  <c:v>40895</c:v>
                </c:pt>
                <c:pt idx="79">
                  <c:v>40896</c:v>
                </c:pt>
                <c:pt idx="80">
                  <c:v>40897</c:v>
                </c:pt>
                <c:pt idx="81">
                  <c:v>40898</c:v>
                </c:pt>
                <c:pt idx="82">
                  <c:v>40899</c:v>
                </c:pt>
                <c:pt idx="83">
                  <c:v>40900</c:v>
                </c:pt>
                <c:pt idx="84">
                  <c:v>40901</c:v>
                </c:pt>
                <c:pt idx="85">
                  <c:v>40902</c:v>
                </c:pt>
                <c:pt idx="86">
                  <c:v>40903</c:v>
                </c:pt>
                <c:pt idx="87">
                  <c:v>40904</c:v>
                </c:pt>
                <c:pt idx="88">
                  <c:v>40905</c:v>
                </c:pt>
                <c:pt idx="89">
                  <c:v>40906</c:v>
                </c:pt>
                <c:pt idx="90">
                  <c:v>40907</c:v>
                </c:pt>
                <c:pt idx="91">
                  <c:v>40908</c:v>
                </c:pt>
                <c:pt idx="92">
                  <c:v>40909</c:v>
                </c:pt>
                <c:pt idx="93">
                  <c:v>40910</c:v>
                </c:pt>
                <c:pt idx="94">
                  <c:v>40911</c:v>
                </c:pt>
                <c:pt idx="95">
                  <c:v>40912</c:v>
                </c:pt>
                <c:pt idx="96">
                  <c:v>40913</c:v>
                </c:pt>
                <c:pt idx="97">
                  <c:v>40914</c:v>
                </c:pt>
                <c:pt idx="98">
                  <c:v>40915</c:v>
                </c:pt>
                <c:pt idx="99">
                  <c:v>40916</c:v>
                </c:pt>
                <c:pt idx="100">
                  <c:v>40917</c:v>
                </c:pt>
                <c:pt idx="101">
                  <c:v>40918</c:v>
                </c:pt>
                <c:pt idx="102">
                  <c:v>40919</c:v>
                </c:pt>
                <c:pt idx="103">
                  <c:v>40920</c:v>
                </c:pt>
                <c:pt idx="104">
                  <c:v>40921</c:v>
                </c:pt>
                <c:pt idx="105">
                  <c:v>40922</c:v>
                </c:pt>
                <c:pt idx="106">
                  <c:v>40923</c:v>
                </c:pt>
                <c:pt idx="107">
                  <c:v>40924</c:v>
                </c:pt>
                <c:pt idx="108">
                  <c:v>40925</c:v>
                </c:pt>
                <c:pt idx="109">
                  <c:v>40926</c:v>
                </c:pt>
                <c:pt idx="110">
                  <c:v>40927</c:v>
                </c:pt>
                <c:pt idx="111">
                  <c:v>40928</c:v>
                </c:pt>
                <c:pt idx="112">
                  <c:v>40929</c:v>
                </c:pt>
                <c:pt idx="113">
                  <c:v>40930</c:v>
                </c:pt>
                <c:pt idx="114">
                  <c:v>40931</c:v>
                </c:pt>
                <c:pt idx="115">
                  <c:v>40932</c:v>
                </c:pt>
                <c:pt idx="116">
                  <c:v>40933</c:v>
                </c:pt>
                <c:pt idx="117">
                  <c:v>40934</c:v>
                </c:pt>
                <c:pt idx="118">
                  <c:v>40935</c:v>
                </c:pt>
                <c:pt idx="119">
                  <c:v>40936</c:v>
                </c:pt>
                <c:pt idx="120">
                  <c:v>40937</c:v>
                </c:pt>
                <c:pt idx="121">
                  <c:v>40938</c:v>
                </c:pt>
                <c:pt idx="122">
                  <c:v>40939</c:v>
                </c:pt>
                <c:pt idx="123">
                  <c:v>40940</c:v>
                </c:pt>
                <c:pt idx="124">
                  <c:v>40941</c:v>
                </c:pt>
                <c:pt idx="125">
                  <c:v>40942</c:v>
                </c:pt>
                <c:pt idx="126">
                  <c:v>40943</c:v>
                </c:pt>
                <c:pt idx="127">
                  <c:v>40944</c:v>
                </c:pt>
                <c:pt idx="128">
                  <c:v>40945</c:v>
                </c:pt>
                <c:pt idx="129">
                  <c:v>40946</c:v>
                </c:pt>
                <c:pt idx="130">
                  <c:v>40947</c:v>
                </c:pt>
                <c:pt idx="131">
                  <c:v>40948</c:v>
                </c:pt>
                <c:pt idx="132">
                  <c:v>40949</c:v>
                </c:pt>
                <c:pt idx="133">
                  <c:v>40950</c:v>
                </c:pt>
                <c:pt idx="134">
                  <c:v>40951</c:v>
                </c:pt>
                <c:pt idx="135">
                  <c:v>40952</c:v>
                </c:pt>
                <c:pt idx="136">
                  <c:v>40953</c:v>
                </c:pt>
                <c:pt idx="137">
                  <c:v>40954</c:v>
                </c:pt>
                <c:pt idx="138">
                  <c:v>40955</c:v>
                </c:pt>
                <c:pt idx="139">
                  <c:v>40956</c:v>
                </c:pt>
                <c:pt idx="140">
                  <c:v>40957</c:v>
                </c:pt>
                <c:pt idx="141">
                  <c:v>40958</c:v>
                </c:pt>
                <c:pt idx="142">
                  <c:v>40959</c:v>
                </c:pt>
                <c:pt idx="143">
                  <c:v>40960</c:v>
                </c:pt>
                <c:pt idx="144">
                  <c:v>40961</c:v>
                </c:pt>
                <c:pt idx="145">
                  <c:v>40962</c:v>
                </c:pt>
                <c:pt idx="146">
                  <c:v>40963</c:v>
                </c:pt>
                <c:pt idx="147">
                  <c:v>40964</c:v>
                </c:pt>
                <c:pt idx="148">
                  <c:v>40965</c:v>
                </c:pt>
                <c:pt idx="149">
                  <c:v>40966</c:v>
                </c:pt>
                <c:pt idx="150">
                  <c:v>40967</c:v>
                </c:pt>
                <c:pt idx="151">
                  <c:v>40968</c:v>
                </c:pt>
                <c:pt idx="152">
                  <c:v>40969</c:v>
                </c:pt>
                <c:pt idx="153">
                  <c:v>40970</c:v>
                </c:pt>
                <c:pt idx="154">
                  <c:v>40971</c:v>
                </c:pt>
                <c:pt idx="155">
                  <c:v>40972</c:v>
                </c:pt>
                <c:pt idx="156">
                  <c:v>40973</c:v>
                </c:pt>
                <c:pt idx="157">
                  <c:v>40974</c:v>
                </c:pt>
                <c:pt idx="158">
                  <c:v>40975</c:v>
                </c:pt>
                <c:pt idx="159">
                  <c:v>40976</c:v>
                </c:pt>
                <c:pt idx="160">
                  <c:v>40977</c:v>
                </c:pt>
                <c:pt idx="161">
                  <c:v>40978</c:v>
                </c:pt>
                <c:pt idx="162">
                  <c:v>40979</c:v>
                </c:pt>
                <c:pt idx="163">
                  <c:v>40980</c:v>
                </c:pt>
                <c:pt idx="164">
                  <c:v>40981</c:v>
                </c:pt>
                <c:pt idx="165">
                  <c:v>40982</c:v>
                </c:pt>
                <c:pt idx="166">
                  <c:v>40983</c:v>
                </c:pt>
                <c:pt idx="167">
                  <c:v>40984</c:v>
                </c:pt>
                <c:pt idx="168">
                  <c:v>40985</c:v>
                </c:pt>
                <c:pt idx="169">
                  <c:v>40986</c:v>
                </c:pt>
                <c:pt idx="170">
                  <c:v>40987</c:v>
                </c:pt>
                <c:pt idx="171">
                  <c:v>40988</c:v>
                </c:pt>
                <c:pt idx="172">
                  <c:v>40989</c:v>
                </c:pt>
                <c:pt idx="173">
                  <c:v>40990</c:v>
                </c:pt>
                <c:pt idx="174">
                  <c:v>40991</c:v>
                </c:pt>
                <c:pt idx="175">
                  <c:v>40992</c:v>
                </c:pt>
                <c:pt idx="176">
                  <c:v>40993</c:v>
                </c:pt>
                <c:pt idx="177">
                  <c:v>40994</c:v>
                </c:pt>
                <c:pt idx="178">
                  <c:v>40995</c:v>
                </c:pt>
                <c:pt idx="179">
                  <c:v>40996</c:v>
                </c:pt>
                <c:pt idx="180">
                  <c:v>40997</c:v>
                </c:pt>
                <c:pt idx="181">
                  <c:v>40998</c:v>
                </c:pt>
                <c:pt idx="182">
                  <c:v>40999</c:v>
                </c:pt>
                <c:pt idx="183">
                  <c:v>41000</c:v>
                </c:pt>
                <c:pt idx="184">
                  <c:v>41001</c:v>
                </c:pt>
                <c:pt idx="185">
                  <c:v>41002</c:v>
                </c:pt>
                <c:pt idx="186">
                  <c:v>41003</c:v>
                </c:pt>
                <c:pt idx="187">
                  <c:v>41004</c:v>
                </c:pt>
                <c:pt idx="188">
                  <c:v>41005</c:v>
                </c:pt>
                <c:pt idx="189">
                  <c:v>41006</c:v>
                </c:pt>
                <c:pt idx="190">
                  <c:v>41007</c:v>
                </c:pt>
                <c:pt idx="191">
                  <c:v>41008</c:v>
                </c:pt>
                <c:pt idx="192">
                  <c:v>41009</c:v>
                </c:pt>
                <c:pt idx="193">
                  <c:v>41010</c:v>
                </c:pt>
                <c:pt idx="194">
                  <c:v>41011</c:v>
                </c:pt>
                <c:pt idx="195">
                  <c:v>41012</c:v>
                </c:pt>
                <c:pt idx="196">
                  <c:v>41013</c:v>
                </c:pt>
                <c:pt idx="197">
                  <c:v>41014</c:v>
                </c:pt>
                <c:pt idx="198">
                  <c:v>41015</c:v>
                </c:pt>
                <c:pt idx="199">
                  <c:v>41016</c:v>
                </c:pt>
                <c:pt idx="200">
                  <c:v>41017</c:v>
                </c:pt>
                <c:pt idx="201">
                  <c:v>41018</c:v>
                </c:pt>
                <c:pt idx="202">
                  <c:v>41019</c:v>
                </c:pt>
                <c:pt idx="203">
                  <c:v>41020</c:v>
                </c:pt>
                <c:pt idx="204">
                  <c:v>41021</c:v>
                </c:pt>
                <c:pt idx="205">
                  <c:v>41022</c:v>
                </c:pt>
                <c:pt idx="206">
                  <c:v>41023</c:v>
                </c:pt>
                <c:pt idx="207">
                  <c:v>41024</c:v>
                </c:pt>
                <c:pt idx="208">
                  <c:v>41025</c:v>
                </c:pt>
                <c:pt idx="209">
                  <c:v>41026</c:v>
                </c:pt>
                <c:pt idx="210">
                  <c:v>41027</c:v>
                </c:pt>
                <c:pt idx="211">
                  <c:v>41028</c:v>
                </c:pt>
                <c:pt idx="212">
                  <c:v>41029</c:v>
                </c:pt>
                <c:pt idx="213">
                  <c:v>41030</c:v>
                </c:pt>
                <c:pt idx="214">
                  <c:v>41031</c:v>
                </c:pt>
                <c:pt idx="215">
                  <c:v>41032</c:v>
                </c:pt>
                <c:pt idx="216">
                  <c:v>41033</c:v>
                </c:pt>
                <c:pt idx="217">
                  <c:v>41034</c:v>
                </c:pt>
                <c:pt idx="218">
                  <c:v>41035</c:v>
                </c:pt>
                <c:pt idx="219">
                  <c:v>41036</c:v>
                </c:pt>
                <c:pt idx="220">
                  <c:v>41037</c:v>
                </c:pt>
                <c:pt idx="221">
                  <c:v>41038</c:v>
                </c:pt>
                <c:pt idx="222">
                  <c:v>41039</c:v>
                </c:pt>
                <c:pt idx="223">
                  <c:v>41040</c:v>
                </c:pt>
                <c:pt idx="224">
                  <c:v>41041</c:v>
                </c:pt>
                <c:pt idx="225">
                  <c:v>41042</c:v>
                </c:pt>
                <c:pt idx="226">
                  <c:v>41043</c:v>
                </c:pt>
                <c:pt idx="227">
                  <c:v>41044</c:v>
                </c:pt>
                <c:pt idx="228">
                  <c:v>41045</c:v>
                </c:pt>
                <c:pt idx="229">
                  <c:v>41046</c:v>
                </c:pt>
                <c:pt idx="230">
                  <c:v>41047</c:v>
                </c:pt>
                <c:pt idx="231">
                  <c:v>41048</c:v>
                </c:pt>
                <c:pt idx="232">
                  <c:v>41049</c:v>
                </c:pt>
                <c:pt idx="233">
                  <c:v>41050</c:v>
                </c:pt>
                <c:pt idx="234">
                  <c:v>41051</c:v>
                </c:pt>
                <c:pt idx="235">
                  <c:v>41052</c:v>
                </c:pt>
                <c:pt idx="236">
                  <c:v>41053</c:v>
                </c:pt>
                <c:pt idx="237">
                  <c:v>41054</c:v>
                </c:pt>
                <c:pt idx="238">
                  <c:v>41055</c:v>
                </c:pt>
                <c:pt idx="239">
                  <c:v>41056</c:v>
                </c:pt>
                <c:pt idx="240">
                  <c:v>41057</c:v>
                </c:pt>
                <c:pt idx="241">
                  <c:v>41058</c:v>
                </c:pt>
                <c:pt idx="242">
                  <c:v>41059</c:v>
                </c:pt>
                <c:pt idx="243">
                  <c:v>41060</c:v>
                </c:pt>
                <c:pt idx="244">
                  <c:v>41061</c:v>
                </c:pt>
                <c:pt idx="245">
                  <c:v>41062</c:v>
                </c:pt>
                <c:pt idx="246">
                  <c:v>41063</c:v>
                </c:pt>
                <c:pt idx="247">
                  <c:v>41064</c:v>
                </c:pt>
                <c:pt idx="248">
                  <c:v>41065</c:v>
                </c:pt>
                <c:pt idx="249">
                  <c:v>41066</c:v>
                </c:pt>
                <c:pt idx="250">
                  <c:v>41067</c:v>
                </c:pt>
                <c:pt idx="251">
                  <c:v>41068</c:v>
                </c:pt>
                <c:pt idx="252">
                  <c:v>41069</c:v>
                </c:pt>
                <c:pt idx="253">
                  <c:v>41070</c:v>
                </c:pt>
                <c:pt idx="254">
                  <c:v>41071</c:v>
                </c:pt>
                <c:pt idx="255">
                  <c:v>41072</c:v>
                </c:pt>
                <c:pt idx="256">
                  <c:v>41073</c:v>
                </c:pt>
                <c:pt idx="257">
                  <c:v>41074</c:v>
                </c:pt>
                <c:pt idx="258">
                  <c:v>41075</c:v>
                </c:pt>
                <c:pt idx="259">
                  <c:v>41076</c:v>
                </c:pt>
                <c:pt idx="260">
                  <c:v>41077</c:v>
                </c:pt>
                <c:pt idx="261">
                  <c:v>41078</c:v>
                </c:pt>
                <c:pt idx="262">
                  <c:v>41079</c:v>
                </c:pt>
                <c:pt idx="263">
                  <c:v>41080</c:v>
                </c:pt>
                <c:pt idx="264">
                  <c:v>41081</c:v>
                </c:pt>
                <c:pt idx="265">
                  <c:v>41082</c:v>
                </c:pt>
                <c:pt idx="266">
                  <c:v>41083</c:v>
                </c:pt>
                <c:pt idx="267">
                  <c:v>41084</c:v>
                </c:pt>
                <c:pt idx="268">
                  <c:v>41085</c:v>
                </c:pt>
                <c:pt idx="269">
                  <c:v>41086</c:v>
                </c:pt>
                <c:pt idx="270">
                  <c:v>41087</c:v>
                </c:pt>
                <c:pt idx="271">
                  <c:v>41088</c:v>
                </c:pt>
                <c:pt idx="272">
                  <c:v>41089</c:v>
                </c:pt>
                <c:pt idx="273">
                  <c:v>41090</c:v>
                </c:pt>
                <c:pt idx="274">
                  <c:v>41091</c:v>
                </c:pt>
                <c:pt idx="275">
                  <c:v>41092</c:v>
                </c:pt>
                <c:pt idx="276">
                  <c:v>41093</c:v>
                </c:pt>
                <c:pt idx="277">
                  <c:v>41094</c:v>
                </c:pt>
                <c:pt idx="278">
                  <c:v>41095</c:v>
                </c:pt>
                <c:pt idx="279">
                  <c:v>41096</c:v>
                </c:pt>
                <c:pt idx="280">
                  <c:v>41097</c:v>
                </c:pt>
                <c:pt idx="281">
                  <c:v>41098</c:v>
                </c:pt>
                <c:pt idx="282">
                  <c:v>41099</c:v>
                </c:pt>
                <c:pt idx="283">
                  <c:v>41100</c:v>
                </c:pt>
                <c:pt idx="284">
                  <c:v>41101</c:v>
                </c:pt>
                <c:pt idx="285">
                  <c:v>41102</c:v>
                </c:pt>
                <c:pt idx="286">
                  <c:v>41103</c:v>
                </c:pt>
                <c:pt idx="287">
                  <c:v>41104</c:v>
                </c:pt>
                <c:pt idx="288">
                  <c:v>41105</c:v>
                </c:pt>
                <c:pt idx="289">
                  <c:v>41106</c:v>
                </c:pt>
                <c:pt idx="290">
                  <c:v>41107</c:v>
                </c:pt>
                <c:pt idx="291">
                  <c:v>41108</c:v>
                </c:pt>
                <c:pt idx="292">
                  <c:v>41109</c:v>
                </c:pt>
                <c:pt idx="293">
                  <c:v>41110</c:v>
                </c:pt>
                <c:pt idx="294">
                  <c:v>41111</c:v>
                </c:pt>
                <c:pt idx="295">
                  <c:v>41112</c:v>
                </c:pt>
                <c:pt idx="296">
                  <c:v>41113</c:v>
                </c:pt>
                <c:pt idx="297">
                  <c:v>41114</c:v>
                </c:pt>
                <c:pt idx="298">
                  <c:v>41115</c:v>
                </c:pt>
                <c:pt idx="299">
                  <c:v>41116</c:v>
                </c:pt>
                <c:pt idx="300">
                  <c:v>41117</c:v>
                </c:pt>
                <c:pt idx="301">
                  <c:v>41118</c:v>
                </c:pt>
                <c:pt idx="302">
                  <c:v>41119</c:v>
                </c:pt>
                <c:pt idx="303">
                  <c:v>41120</c:v>
                </c:pt>
                <c:pt idx="304">
                  <c:v>41121</c:v>
                </c:pt>
                <c:pt idx="305">
                  <c:v>41122</c:v>
                </c:pt>
                <c:pt idx="306">
                  <c:v>41123</c:v>
                </c:pt>
                <c:pt idx="307">
                  <c:v>41124</c:v>
                </c:pt>
                <c:pt idx="308">
                  <c:v>41125</c:v>
                </c:pt>
                <c:pt idx="309">
                  <c:v>41126</c:v>
                </c:pt>
                <c:pt idx="310">
                  <c:v>41127</c:v>
                </c:pt>
                <c:pt idx="311">
                  <c:v>41128</c:v>
                </c:pt>
                <c:pt idx="312">
                  <c:v>41129</c:v>
                </c:pt>
                <c:pt idx="313">
                  <c:v>41130</c:v>
                </c:pt>
                <c:pt idx="314">
                  <c:v>41131</c:v>
                </c:pt>
                <c:pt idx="315">
                  <c:v>41132</c:v>
                </c:pt>
                <c:pt idx="316">
                  <c:v>41133</c:v>
                </c:pt>
                <c:pt idx="317">
                  <c:v>41134</c:v>
                </c:pt>
                <c:pt idx="318">
                  <c:v>41135</c:v>
                </c:pt>
                <c:pt idx="319">
                  <c:v>41136</c:v>
                </c:pt>
                <c:pt idx="320">
                  <c:v>41137</c:v>
                </c:pt>
                <c:pt idx="321">
                  <c:v>41138</c:v>
                </c:pt>
                <c:pt idx="322">
                  <c:v>41139</c:v>
                </c:pt>
                <c:pt idx="323">
                  <c:v>41140</c:v>
                </c:pt>
                <c:pt idx="324">
                  <c:v>41141</c:v>
                </c:pt>
                <c:pt idx="325">
                  <c:v>41142</c:v>
                </c:pt>
                <c:pt idx="326">
                  <c:v>41143</c:v>
                </c:pt>
                <c:pt idx="327">
                  <c:v>41144</c:v>
                </c:pt>
                <c:pt idx="328">
                  <c:v>41145</c:v>
                </c:pt>
                <c:pt idx="329">
                  <c:v>41146</c:v>
                </c:pt>
                <c:pt idx="330">
                  <c:v>41147</c:v>
                </c:pt>
                <c:pt idx="331">
                  <c:v>41148</c:v>
                </c:pt>
                <c:pt idx="332">
                  <c:v>41149</c:v>
                </c:pt>
                <c:pt idx="333">
                  <c:v>41150</c:v>
                </c:pt>
                <c:pt idx="334">
                  <c:v>41151</c:v>
                </c:pt>
                <c:pt idx="335">
                  <c:v>41152</c:v>
                </c:pt>
                <c:pt idx="336">
                  <c:v>41153</c:v>
                </c:pt>
                <c:pt idx="337">
                  <c:v>41154</c:v>
                </c:pt>
                <c:pt idx="338">
                  <c:v>41155</c:v>
                </c:pt>
                <c:pt idx="339">
                  <c:v>41156</c:v>
                </c:pt>
                <c:pt idx="340">
                  <c:v>41157</c:v>
                </c:pt>
                <c:pt idx="341">
                  <c:v>41158</c:v>
                </c:pt>
                <c:pt idx="342">
                  <c:v>41159</c:v>
                </c:pt>
                <c:pt idx="343">
                  <c:v>41160</c:v>
                </c:pt>
                <c:pt idx="344">
                  <c:v>41161</c:v>
                </c:pt>
                <c:pt idx="345">
                  <c:v>41162</c:v>
                </c:pt>
                <c:pt idx="346">
                  <c:v>41163</c:v>
                </c:pt>
                <c:pt idx="347">
                  <c:v>41164</c:v>
                </c:pt>
                <c:pt idx="348">
                  <c:v>41165</c:v>
                </c:pt>
                <c:pt idx="349">
                  <c:v>41166</c:v>
                </c:pt>
                <c:pt idx="350">
                  <c:v>41167</c:v>
                </c:pt>
                <c:pt idx="351">
                  <c:v>41168</c:v>
                </c:pt>
                <c:pt idx="352">
                  <c:v>41169</c:v>
                </c:pt>
                <c:pt idx="353">
                  <c:v>41170</c:v>
                </c:pt>
                <c:pt idx="354">
                  <c:v>41171</c:v>
                </c:pt>
                <c:pt idx="355">
                  <c:v>41172</c:v>
                </c:pt>
                <c:pt idx="356">
                  <c:v>41173</c:v>
                </c:pt>
                <c:pt idx="357">
                  <c:v>41174</c:v>
                </c:pt>
                <c:pt idx="358">
                  <c:v>41175</c:v>
                </c:pt>
                <c:pt idx="359">
                  <c:v>41176</c:v>
                </c:pt>
                <c:pt idx="360">
                  <c:v>41177</c:v>
                </c:pt>
                <c:pt idx="361">
                  <c:v>41178</c:v>
                </c:pt>
                <c:pt idx="362">
                  <c:v>41179</c:v>
                </c:pt>
                <c:pt idx="363">
                  <c:v>41180</c:v>
                </c:pt>
                <c:pt idx="364">
                  <c:v>41181</c:v>
                </c:pt>
                <c:pt idx="365">
                  <c:v>41182</c:v>
                </c:pt>
                <c:pt idx="366">
                  <c:v>41183</c:v>
                </c:pt>
                <c:pt idx="367">
                  <c:v>41184</c:v>
                </c:pt>
                <c:pt idx="368">
                  <c:v>41185</c:v>
                </c:pt>
                <c:pt idx="369">
                  <c:v>41186</c:v>
                </c:pt>
                <c:pt idx="370">
                  <c:v>41187</c:v>
                </c:pt>
                <c:pt idx="371">
                  <c:v>41188</c:v>
                </c:pt>
                <c:pt idx="372">
                  <c:v>41189</c:v>
                </c:pt>
                <c:pt idx="373">
                  <c:v>41190</c:v>
                </c:pt>
                <c:pt idx="374">
                  <c:v>41191</c:v>
                </c:pt>
                <c:pt idx="375">
                  <c:v>41192</c:v>
                </c:pt>
                <c:pt idx="376">
                  <c:v>41193</c:v>
                </c:pt>
                <c:pt idx="377">
                  <c:v>41194</c:v>
                </c:pt>
                <c:pt idx="378">
                  <c:v>41195</c:v>
                </c:pt>
                <c:pt idx="379">
                  <c:v>41196</c:v>
                </c:pt>
                <c:pt idx="380">
                  <c:v>41197</c:v>
                </c:pt>
                <c:pt idx="381">
                  <c:v>41198</c:v>
                </c:pt>
                <c:pt idx="382">
                  <c:v>41199</c:v>
                </c:pt>
                <c:pt idx="383">
                  <c:v>41200</c:v>
                </c:pt>
                <c:pt idx="384">
                  <c:v>41201</c:v>
                </c:pt>
                <c:pt idx="385">
                  <c:v>41202</c:v>
                </c:pt>
                <c:pt idx="386">
                  <c:v>41203</c:v>
                </c:pt>
                <c:pt idx="387">
                  <c:v>41204</c:v>
                </c:pt>
                <c:pt idx="388">
                  <c:v>41205</c:v>
                </c:pt>
                <c:pt idx="389">
                  <c:v>41206</c:v>
                </c:pt>
                <c:pt idx="390">
                  <c:v>41207</c:v>
                </c:pt>
                <c:pt idx="391">
                  <c:v>41208</c:v>
                </c:pt>
                <c:pt idx="392">
                  <c:v>41209</c:v>
                </c:pt>
                <c:pt idx="393">
                  <c:v>41210</c:v>
                </c:pt>
                <c:pt idx="394">
                  <c:v>41211</c:v>
                </c:pt>
                <c:pt idx="395">
                  <c:v>41212</c:v>
                </c:pt>
                <c:pt idx="396">
                  <c:v>41213</c:v>
                </c:pt>
                <c:pt idx="397">
                  <c:v>41214</c:v>
                </c:pt>
                <c:pt idx="398">
                  <c:v>41215</c:v>
                </c:pt>
                <c:pt idx="399">
                  <c:v>41216</c:v>
                </c:pt>
                <c:pt idx="400">
                  <c:v>41217</c:v>
                </c:pt>
                <c:pt idx="401">
                  <c:v>41218</c:v>
                </c:pt>
                <c:pt idx="402">
                  <c:v>41219</c:v>
                </c:pt>
                <c:pt idx="403">
                  <c:v>41220</c:v>
                </c:pt>
                <c:pt idx="404">
                  <c:v>41221</c:v>
                </c:pt>
                <c:pt idx="405">
                  <c:v>41222</c:v>
                </c:pt>
                <c:pt idx="406">
                  <c:v>41223</c:v>
                </c:pt>
                <c:pt idx="407">
                  <c:v>41224</c:v>
                </c:pt>
                <c:pt idx="408">
                  <c:v>41225</c:v>
                </c:pt>
                <c:pt idx="409">
                  <c:v>41226</c:v>
                </c:pt>
                <c:pt idx="410">
                  <c:v>41227</c:v>
                </c:pt>
                <c:pt idx="411">
                  <c:v>41228</c:v>
                </c:pt>
                <c:pt idx="412">
                  <c:v>41229</c:v>
                </c:pt>
                <c:pt idx="413">
                  <c:v>41230</c:v>
                </c:pt>
                <c:pt idx="414">
                  <c:v>41231</c:v>
                </c:pt>
                <c:pt idx="415">
                  <c:v>41232</c:v>
                </c:pt>
                <c:pt idx="416">
                  <c:v>41233</c:v>
                </c:pt>
                <c:pt idx="417">
                  <c:v>41234</c:v>
                </c:pt>
                <c:pt idx="418">
                  <c:v>41235</c:v>
                </c:pt>
                <c:pt idx="419">
                  <c:v>41236</c:v>
                </c:pt>
                <c:pt idx="420">
                  <c:v>41237</c:v>
                </c:pt>
                <c:pt idx="421">
                  <c:v>41238</c:v>
                </c:pt>
                <c:pt idx="422">
                  <c:v>41239</c:v>
                </c:pt>
                <c:pt idx="423">
                  <c:v>41240</c:v>
                </c:pt>
                <c:pt idx="424">
                  <c:v>41241</c:v>
                </c:pt>
                <c:pt idx="425">
                  <c:v>41242</c:v>
                </c:pt>
                <c:pt idx="426">
                  <c:v>41243</c:v>
                </c:pt>
                <c:pt idx="427">
                  <c:v>41244</c:v>
                </c:pt>
                <c:pt idx="428">
                  <c:v>41245</c:v>
                </c:pt>
                <c:pt idx="429">
                  <c:v>41246</c:v>
                </c:pt>
                <c:pt idx="430">
                  <c:v>41247</c:v>
                </c:pt>
                <c:pt idx="431">
                  <c:v>41248</c:v>
                </c:pt>
                <c:pt idx="432">
                  <c:v>41249</c:v>
                </c:pt>
                <c:pt idx="433">
                  <c:v>41250</c:v>
                </c:pt>
                <c:pt idx="434">
                  <c:v>41251</c:v>
                </c:pt>
                <c:pt idx="435">
                  <c:v>41252</c:v>
                </c:pt>
                <c:pt idx="436">
                  <c:v>41253</c:v>
                </c:pt>
                <c:pt idx="437">
                  <c:v>41254</c:v>
                </c:pt>
                <c:pt idx="438">
                  <c:v>41255</c:v>
                </c:pt>
                <c:pt idx="439">
                  <c:v>41256</c:v>
                </c:pt>
                <c:pt idx="440">
                  <c:v>41257</c:v>
                </c:pt>
                <c:pt idx="441">
                  <c:v>41258</c:v>
                </c:pt>
                <c:pt idx="442">
                  <c:v>41259</c:v>
                </c:pt>
                <c:pt idx="443">
                  <c:v>41260</c:v>
                </c:pt>
                <c:pt idx="444">
                  <c:v>41261</c:v>
                </c:pt>
                <c:pt idx="445">
                  <c:v>41262</c:v>
                </c:pt>
                <c:pt idx="446">
                  <c:v>41263</c:v>
                </c:pt>
                <c:pt idx="447">
                  <c:v>41264</c:v>
                </c:pt>
                <c:pt idx="448">
                  <c:v>41265</c:v>
                </c:pt>
                <c:pt idx="449">
                  <c:v>41266</c:v>
                </c:pt>
                <c:pt idx="450">
                  <c:v>41267</c:v>
                </c:pt>
                <c:pt idx="451">
                  <c:v>41268</c:v>
                </c:pt>
                <c:pt idx="452">
                  <c:v>41269</c:v>
                </c:pt>
                <c:pt idx="453">
                  <c:v>41270</c:v>
                </c:pt>
                <c:pt idx="454">
                  <c:v>41271</c:v>
                </c:pt>
                <c:pt idx="455">
                  <c:v>41272</c:v>
                </c:pt>
                <c:pt idx="456">
                  <c:v>41273</c:v>
                </c:pt>
                <c:pt idx="457">
                  <c:v>41274</c:v>
                </c:pt>
                <c:pt idx="458">
                  <c:v>41275</c:v>
                </c:pt>
                <c:pt idx="459">
                  <c:v>41276</c:v>
                </c:pt>
                <c:pt idx="460">
                  <c:v>41277</c:v>
                </c:pt>
                <c:pt idx="461">
                  <c:v>41278</c:v>
                </c:pt>
                <c:pt idx="462">
                  <c:v>41279</c:v>
                </c:pt>
                <c:pt idx="463">
                  <c:v>41280</c:v>
                </c:pt>
                <c:pt idx="464">
                  <c:v>41281</c:v>
                </c:pt>
                <c:pt idx="465">
                  <c:v>41282</c:v>
                </c:pt>
                <c:pt idx="466">
                  <c:v>41283</c:v>
                </c:pt>
                <c:pt idx="467">
                  <c:v>41284</c:v>
                </c:pt>
                <c:pt idx="468">
                  <c:v>41285</c:v>
                </c:pt>
                <c:pt idx="469">
                  <c:v>41286</c:v>
                </c:pt>
                <c:pt idx="470">
                  <c:v>41287</c:v>
                </c:pt>
                <c:pt idx="471">
                  <c:v>41288</c:v>
                </c:pt>
                <c:pt idx="472">
                  <c:v>41289</c:v>
                </c:pt>
                <c:pt idx="473">
                  <c:v>41290</c:v>
                </c:pt>
                <c:pt idx="474">
                  <c:v>41291</c:v>
                </c:pt>
                <c:pt idx="475">
                  <c:v>41292</c:v>
                </c:pt>
                <c:pt idx="476">
                  <c:v>41293</c:v>
                </c:pt>
                <c:pt idx="477">
                  <c:v>41294</c:v>
                </c:pt>
                <c:pt idx="478">
                  <c:v>41295</c:v>
                </c:pt>
                <c:pt idx="479">
                  <c:v>41296</c:v>
                </c:pt>
                <c:pt idx="480">
                  <c:v>41297</c:v>
                </c:pt>
                <c:pt idx="481">
                  <c:v>41298</c:v>
                </c:pt>
                <c:pt idx="482">
                  <c:v>41299</c:v>
                </c:pt>
                <c:pt idx="483">
                  <c:v>41300</c:v>
                </c:pt>
                <c:pt idx="484">
                  <c:v>41301</c:v>
                </c:pt>
                <c:pt idx="485">
                  <c:v>41302</c:v>
                </c:pt>
                <c:pt idx="486">
                  <c:v>41303</c:v>
                </c:pt>
                <c:pt idx="487">
                  <c:v>41304</c:v>
                </c:pt>
                <c:pt idx="488">
                  <c:v>41305</c:v>
                </c:pt>
                <c:pt idx="489">
                  <c:v>41306</c:v>
                </c:pt>
                <c:pt idx="490">
                  <c:v>41307</c:v>
                </c:pt>
                <c:pt idx="491">
                  <c:v>41308</c:v>
                </c:pt>
                <c:pt idx="492">
                  <c:v>41309</c:v>
                </c:pt>
                <c:pt idx="493">
                  <c:v>41310</c:v>
                </c:pt>
                <c:pt idx="494">
                  <c:v>41311</c:v>
                </c:pt>
                <c:pt idx="495">
                  <c:v>41312</c:v>
                </c:pt>
                <c:pt idx="496">
                  <c:v>41313</c:v>
                </c:pt>
                <c:pt idx="497">
                  <c:v>41314</c:v>
                </c:pt>
                <c:pt idx="498">
                  <c:v>41315</c:v>
                </c:pt>
                <c:pt idx="499">
                  <c:v>41316</c:v>
                </c:pt>
                <c:pt idx="500">
                  <c:v>41317</c:v>
                </c:pt>
                <c:pt idx="501">
                  <c:v>41318</c:v>
                </c:pt>
                <c:pt idx="502">
                  <c:v>41319</c:v>
                </c:pt>
                <c:pt idx="503">
                  <c:v>41320</c:v>
                </c:pt>
                <c:pt idx="504">
                  <c:v>41321</c:v>
                </c:pt>
                <c:pt idx="505">
                  <c:v>41322</c:v>
                </c:pt>
                <c:pt idx="506">
                  <c:v>41323</c:v>
                </c:pt>
                <c:pt idx="507">
                  <c:v>41324</c:v>
                </c:pt>
                <c:pt idx="508">
                  <c:v>41325</c:v>
                </c:pt>
                <c:pt idx="509">
                  <c:v>41326</c:v>
                </c:pt>
                <c:pt idx="510">
                  <c:v>41327</c:v>
                </c:pt>
                <c:pt idx="511">
                  <c:v>41328</c:v>
                </c:pt>
                <c:pt idx="512">
                  <c:v>41329</c:v>
                </c:pt>
                <c:pt idx="513">
                  <c:v>41330</c:v>
                </c:pt>
                <c:pt idx="514">
                  <c:v>41331</c:v>
                </c:pt>
                <c:pt idx="515">
                  <c:v>41332</c:v>
                </c:pt>
                <c:pt idx="516">
                  <c:v>41333</c:v>
                </c:pt>
                <c:pt idx="517">
                  <c:v>41334</c:v>
                </c:pt>
                <c:pt idx="518">
                  <c:v>41335</c:v>
                </c:pt>
                <c:pt idx="519">
                  <c:v>41336</c:v>
                </c:pt>
                <c:pt idx="520">
                  <c:v>41337</c:v>
                </c:pt>
                <c:pt idx="521">
                  <c:v>41338</c:v>
                </c:pt>
                <c:pt idx="522">
                  <c:v>41339</c:v>
                </c:pt>
                <c:pt idx="523">
                  <c:v>41340</c:v>
                </c:pt>
                <c:pt idx="524">
                  <c:v>41341</c:v>
                </c:pt>
                <c:pt idx="525">
                  <c:v>41342</c:v>
                </c:pt>
                <c:pt idx="526">
                  <c:v>41343</c:v>
                </c:pt>
                <c:pt idx="527">
                  <c:v>41344</c:v>
                </c:pt>
                <c:pt idx="528">
                  <c:v>41345</c:v>
                </c:pt>
                <c:pt idx="529">
                  <c:v>41346</c:v>
                </c:pt>
                <c:pt idx="530">
                  <c:v>41347</c:v>
                </c:pt>
                <c:pt idx="531">
                  <c:v>41348</c:v>
                </c:pt>
                <c:pt idx="532">
                  <c:v>41349</c:v>
                </c:pt>
                <c:pt idx="533">
                  <c:v>41350</c:v>
                </c:pt>
                <c:pt idx="534">
                  <c:v>41351</c:v>
                </c:pt>
                <c:pt idx="535">
                  <c:v>41352</c:v>
                </c:pt>
                <c:pt idx="536">
                  <c:v>41353</c:v>
                </c:pt>
                <c:pt idx="537">
                  <c:v>41354</c:v>
                </c:pt>
                <c:pt idx="538">
                  <c:v>41355</c:v>
                </c:pt>
                <c:pt idx="539">
                  <c:v>41356</c:v>
                </c:pt>
                <c:pt idx="540">
                  <c:v>41357</c:v>
                </c:pt>
                <c:pt idx="541">
                  <c:v>41358</c:v>
                </c:pt>
                <c:pt idx="542">
                  <c:v>41359</c:v>
                </c:pt>
                <c:pt idx="543">
                  <c:v>41360</c:v>
                </c:pt>
                <c:pt idx="544">
                  <c:v>41361</c:v>
                </c:pt>
                <c:pt idx="545">
                  <c:v>41362</c:v>
                </c:pt>
                <c:pt idx="546">
                  <c:v>41363</c:v>
                </c:pt>
                <c:pt idx="547">
                  <c:v>41364</c:v>
                </c:pt>
                <c:pt idx="548">
                  <c:v>41365</c:v>
                </c:pt>
                <c:pt idx="549">
                  <c:v>41366</c:v>
                </c:pt>
                <c:pt idx="550">
                  <c:v>41367</c:v>
                </c:pt>
                <c:pt idx="551">
                  <c:v>41368</c:v>
                </c:pt>
                <c:pt idx="552">
                  <c:v>41369</c:v>
                </c:pt>
                <c:pt idx="553">
                  <c:v>41370</c:v>
                </c:pt>
                <c:pt idx="554">
                  <c:v>41371</c:v>
                </c:pt>
                <c:pt idx="555">
                  <c:v>41372</c:v>
                </c:pt>
                <c:pt idx="556">
                  <c:v>41373</c:v>
                </c:pt>
                <c:pt idx="557">
                  <c:v>41374</c:v>
                </c:pt>
                <c:pt idx="558">
                  <c:v>41375</c:v>
                </c:pt>
                <c:pt idx="559">
                  <c:v>41376</c:v>
                </c:pt>
                <c:pt idx="560">
                  <c:v>41377</c:v>
                </c:pt>
                <c:pt idx="561">
                  <c:v>41378</c:v>
                </c:pt>
                <c:pt idx="562">
                  <c:v>41379</c:v>
                </c:pt>
                <c:pt idx="563">
                  <c:v>41380</c:v>
                </c:pt>
                <c:pt idx="564">
                  <c:v>41381</c:v>
                </c:pt>
                <c:pt idx="565">
                  <c:v>41382</c:v>
                </c:pt>
                <c:pt idx="566">
                  <c:v>41383</c:v>
                </c:pt>
                <c:pt idx="567">
                  <c:v>41384</c:v>
                </c:pt>
                <c:pt idx="568">
                  <c:v>41385</c:v>
                </c:pt>
                <c:pt idx="569">
                  <c:v>41386</c:v>
                </c:pt>
                <c:pt idx="570">
                  <c:v>41387</c:v>
                </c:pt>
                <c:pt idx="571">
                  <c:v>41388</c:v>
                </c:pt>
                <c:pt idx="572">
                  <c:v>41389</c:v>
                </c:pt>
                <c:pt idx="573">
                  <c:v>41390</c:v>
                </c:pt>
                <c:pt idx="574">
                  <c:v>41391</c:v>
                </c:pt>
                <c:pt idx="575">
                  <c:v>41392</c:v>
                </c:pt>
                <c:pt idx="576">
                  <c:v>41393</c:v>
                </c:pt>
                <c:pt idx="577">
                  <c:v>41394</c:v>
                </c:pt>
                <c:pt idx="578">
                  <c:v>41395</c:v>
                </c:pt>
                <c:pt idx="579">
                  <c:v>41396</c:v>
                </c:pt>
                <c:pt idx="580">
                  <c:v>41397</c:v>
                </c:pt>
                <c:pt idx="581">
                  <c:v>41398</c:v>
                </c:pt>
                <c:pt idx="582">
                  <c:v>41399</c:v>
                </c:pt>
                <c:pt idx="583">
                  <c:v>41400</c:v>
                </c:pt>
                <c:pt idx="584">
                  <c:v>41401</c:v>
                </c:pt>
                <c:pt idx="585">
                  <c:v>41402</c:v>
                </c:pt>
                <c:pt idx="586">
                  <c:v>41403</c:v>
                </c:pt>
                <c:pt idx="587">
                  <c:v>41404</c:v>
                </c:pt>
                <c:pt idx="588">
                  <c:v>41405</c:v>
                </c:pt>
                <c:pt idx="589">
                  <c:v>41406</c:v>
                </c:pt>
                <c:pt idx="590">
                  <c:v>41407</c:v>
                </c:pt>
                <c:pt idx="591">
                  <c:v>41408</c:v>
                </c:pt>
                <c:pt idx="592">
                  <c:v>41409</c:v>
                </c:pt>
                <c:pt idx="593">
                  <c:v>41410</c:v>
                </c:pt>
                <c:pt idx="594">
                  <c:v>41411</c:v>
                </c:pt>
                <c:pt idx="595">
                  <c:v>41412</c:v>
                </c:pt>
                <c:pt idx="596">
                  <c:v>41413</c:v>
                </c:pt>
                <c:pt idx="597">
                  <c:v>41414</c:v>
                </c:pt>
                <c:pt idx="598">
                  <c:v>41415</c:v>
                </c:pt>
                <c:pt idx="599">
                  <c:v>41416</c:v>
                </c:pt>
                <c:pt idx="600">
                  <c:v>41417</c:v>
                </c:pt>
                <c:pt idx="601">
                  <c:v>41418</c:v>
                </c:pt>
                <c:pt idx="602">
                  <c:v>41419</c:v>
                </c:pt>
                <c:pt idx="603">
                  <c:v>41420</c:v>
                </c:pt>
                <c:pt idx="604">
                  <c:v>41421</c:v>
                </c:pt>
                <c:pt idx="605">
                  <c:v>41422</c:v>
                </c:pt>
                <c:pt idx="606">
                  <c:v>41423</c:v>
                </c:pt>
                <c:pt idx="607">
                  <c:v>41424</c:v>
                </c:pt>
                <c:pt idx="608">
                  <c:v>41425</c:v>
                </c:pt>
                <c:pt idx="609">
                  <c:v>41426</c:v>
                </c:pt>
                <c:pt idx="610">
                  <c:v>41427</c:v>
                </c:pt>
                <c:pt idx="611">
                  <c:v>41428</c:v>
                </c:pt>
                <c:pt idx="612">
                  <c:v>41429</c:v>
                </c:pt>
                <c:pt idx="613">
                  <c:v>41430</c:v>
                </c:pt>
                <c:pt idx="614">
                  <c:v>41431</c:v>
                </c:pt>
                <c:pt idx="615">
                  <c:v>41432</c:v>
                </c:pt>
                <c:pt idx="616">
                  <c:v>41433</c:v>
                </c:pt>
                <c:pt idx="617">
                  <c:v>41434</c:v>
                </c:pt>
                <c:pt idx="618">
                  <c:v>41435</c:v>
                </c:pt>
                <c:pt idx="619">
                  <c:v>41436</c:v>
                </c:pt>
                <c:pt idx="620">
                  <c:v>41437</c:v>
                </c:pt>
                <c:pt idx="621">
                  <c:v>41438</c:v>
                </c:pt>
                <c:pt idx="622">
                  <c:v>41439</c:v>
                </c:pt>
                <c:pt idx="623">
                  <c:v>41440</c:v>
                </c:pt>
                <c:pt idx="624">
                  <c:v>41441</c:v>
                </c:pt>
                <c:pt idx="625">
                  <c:v>41442</c:v>
                </c:pt>
                <c:pt idx="626">
                  <c:v>41443</c:v>
                </c:pt>
                <c:pt idx="627">
                  <c:v>41444</c:v>
                </c:pt>
                <c:pt idx="628">
                  <c:v>41445</c:v>
                </c:pt>
                <c:pt idx="629">
                  <c:v>41446</c:v>
                </c:pt>
                <c:pt idx="630">
                  <c:v>41447</c:v>
                </c:pt>
                <c:pt idx="631">
                  <c:v>41448</c:v>
                </c:pt>
                <c:pt idx="632">
                  <c:v>41449</c:v>
                </c:pt>
                <c:pt idx="633">
                  <c:v>41450</c:v>
                </c:pt>
                <c:pt idx="634">
                  <c:v>41451</c:v>
                </c:pt>
                <c:pt idx="635">
                  <c:v>41452</c:v>
                </c:pt>
                <c:pt idx="636">
                  <c:v>41453</c:v>
                </c:pt>
                <c:pt idx="637">
                  <c:v>41454</c:v>
                </c:pt>
                <c:pt idx="638">
                  <c:v>41455</c:v>
                </c:pt>
                <c:pt idx="639">
                  <c:v>41456</c:v>
                </c:pt>
                <c:pt idx="640">
                  <c:v>41457</c:v>
                </c:pt>
                <c:pt idx="641">
                  <c:v>41458</c:v>
                </c:pt>
                <c:pt idx="642">
                  <c:v>41459</c:v>
                </c:pt>
                <c:pt idx="643">
                  <c:v>41460</c:v>
                </c:pt>
                <c:pt idx="644">
                  <c:v>41461</c:v>
                </c:pt>
                <c:pt idx="645">
                  <c:v>41462</c:v>
                </c:pt>
                <c:pt idx="646">
                  <c:v>41463</c:v>
                </c:pt>
                <c:pt idx="647">
                  <c:v>41464</c:v>
                </c:pt>
                <c:pt idx="648">
                  <c:v>41465</c:v>
                </c:pt>
                <c:pt idx="649">
                  <c:v>41466</c:v>
                </c:pt>
                <c:pt idx="650">
                  <c:v>41467</c:v>
                </c:pt>
                <c:pt idx="651">
                  <c:v>41468</c:v>
                </c:pt>
                <c:pt idx="652">
                  <c:v>41469</c:v>
                </c:pt>
                <c:pt idx="653">
                  <c:v>41470</c:v>
                </c:pt>
                <c:pt idx="654">
                  <c:v>41471</c:v>
                </c:pt>
                <c:pt idx="655">
                  <c:v>41472</c:v>
                </c:pt>
                <c:pt idx="656">
                  <c:v>41473</c:v>
                </c:pt>
                <c:pt idx="657">
                  <c:v>41474</c:v>
                </c:pt>
                <c:pt idx="658">
                  <c:v>41475</c:v>
                </c:pt>
                <c:pt idx="659">
                  <c:v>41476</c:v>
                </c:pt>
                <c:pt idx="660">
                  <c:v>41477</c:v>
                </c:pt>
                <c:pt idx="661">
                  <c:v>41478</c:v>
                </c:pt>
                <c:pt idx="662">
                  <c:v>41479</c:v>
                </c:pt>
                <c:pt idx="663">
                  <c:v>41480</c:v>
                </c:pt>
                <c:pt idx="664">
                  <c:v>41481</c:v>
                </c:pt>
                <c:pt idx="665">
                  <c:v>41482</c:v>
                </c:pt>
                <c:pt idx="666">
                  <c:v>41483</c:v>
                </c:pt>
                <c:pt idx="667">
                  <c:v>41484</c:v>
                </c:pt>
                <c:pt idx="668">
                  <c:v>41485</c:v>
                </c:pt>
                <c:pt idx="669">
                  <c:v>41486</c:v>
                </c:pt>
                <c:pt idx="670">
                  <c:v>41487</c:v>
                </c:pt>
                <c:pt idx="671">
                  <c:v>41488</c:v>
                </c:pt>
                <c:pt idx="672">
                  <c:v>41489</c:v>
                </c:pt>
                <c:pt idx="673">
                  <c:v>41490</c:v>
                </c:pt>
                <c:pt idx="674">
                  <c:v>41491</c:v>
                </c:pt>
                <c:pt idx="675">
                  <c:v>41492</c:v>
                </c:pt>
                <c:pt idx="676">
                  <c:v>41493</c:v>
                </c:pt>
                <c:pt idx="677">
                  <c:v>41494</c:v>
                </c:pt>
                <c:pt idx="678">
                  <c:v>41495</c:v>
                </c:pt>
                <c:pt idx="679">
                  <c:v>41496</c:v>
                </c:pt>
                <c:pt idx="680">
                  <c:v>41497</c:v>
                </c:pt>
                <c:pt idx="681">
                  <c:v>41498</c:v>
                </c:pt>
                <c:pt idx="682">
                  <c:v>41499</c:v>
                </c:pt>
                <c:pt idx="683">
                  <c:v>41500</c:v>
                </c:pt>
                <c:pt idx="684">
                  <c:v>41501</c:v>
                </c:pt>
                <c:pt idx="685">
                  <c:v>41502</c:v>
                </c:pt>
                <c:pt idx="686">
                  <c:v>41503</c:v>
                </c:pt>
                <c:pt idx="687">
                  <c:v>41504</c:v>
                </c:pt>
                <c:pt idx="688">
                  <c:v>41505</c:v>
                </c:pt>
                <c:pt idx="689">
                  <c:v>41506</c:v>
                </c:pt>
                <c:pt idx="690">
                  <c:v>41507</c:v>
                </c:pt>
                <c:pt idx="691">
                  <c:v>41508</c:v>
                </c:pt>
                <c:pt idx="692">
                  <c:v>41509</c:v>
                </c:pt>
                <c:pt idx="693">
                  <c:v>41510</c:v>
                </c:pt>
                <c:pt idx="694">
                  <c:v>41511</c:v>
                </c:pt>
                <c:pt idx="695">
                  <c:v>41512</c:v>
                </c:pt>
                <c:pt idx="696">
                  <c:v>41513</c:v>
                </c:pt>
                <c:pt idx="697">
                  <c:v>41514</c:v>
                </c:pt>
                <c:pt idx="698">
                  <c:v>41515</c:v>
                </c:pt>
                <c:pt idx="699">
                  <c:v>41516</c:v>
                </c:pt>
                <c:pt idx="700">
                  <c:v>41517</c:v>
                </c:pt>
                <c:pt idx="701">
                  <c:v>41518</c:v>
                </c:pt>
                <c:pt idx="702">
                  <c:v>41519</c:v>
                </c:pt>
                <c:pt idx="703">
                  <c:v>41520</c:v>
                </c:pt>
                <c:pt idx="704">
                  <c:v>41521</c:v>
                </c:pt>
                <c:pt idx="705">
                  <c:v>41522</c:v>
                </c:pt>
                <c:pt idx="706">
                  <c:v>41523</c:v>
                </c:pt>
                <c:pt idx="707">
                  <c:v>41524</c:v>
                </c:pt>
                <c:pt idx="708">
                  <c:v>41525</c:v>
                </c:pt>
                <c:pt idx="709">
                  <c:v>41526</c:v>
                </c:pt>
                <c:pt idx="710">
                  <c:v>41527</c:v>
                </c:pt>
                <c:pt idx="711">
                  <c:v>41528</c:v>
                </c:pt>
                <c:pt idx="712">
                  <c:v>41529</c:v>
                </c:pt>
                <c:pt idx="713">
                  <c:v>41530</c:v>
                </c:pt>
                <c:pt idx="714">
                  <c:v>41531</c:v>
                </c:pt>
                <c:pt idx="715">
                  <c:v>41532</c:v>
                </c:pt>
                <c:pt idx="716">
                  <c:v>41533</c:v>
                </c:pt>
                <c:pt idx="717">
                  <c:v>41534</c:v>
                </c:pt>
                <c:pt idx="718">
                  <c:v>41535</c:v>
                </c:pt>
                <c:pt idx="719">
                  <c:v>41536</c:v>
                </c:pt>
                <c:pt idx="720">
                  <c:v>41537</c:v>
                </c:pt>
                <c:pt idx="721">
                  <c:v>41538</c:v>
                </c:pt>
                <c:pt idx="722">
                  <c:v>41539</c:v>
                </c:pt>
                <c:pt idx="723">
                  <c:v>41540</c:v>
                </c:pt>
                <c:pt idx="724">
                  <c:v>41541</c:v>
                </c:pt>
                <c:pt idx="725">
                  <c:v>41542</c:v>
                </c:pt>
                <c:pt idx="726">
                  <c:v>41543</c:v>
                </c:pt>
                <c:pt idx="727">
                  <c:v>41544</c:v>
                </c:pt>
                <c:pt idx="728">
                  <c:v>41545</c:v>
                </c:pt>
                <c:pt idx="729">
                  <c:v>41546</c:v>
                </c:pt>
                <c:pt idx="730">
                  <c:v>41547</c:v>
                </c:pt>
                <c:pt idx="731">
                  <c:v>41548</c:v>
                </c:pt>
                <c:pt idx="732">
                  <c:v>41549</c:v>
                </c:pt>
                <c:pt idx="733">
                  <c:v>41550</c:v>
                </c:pt>
                <c:pt idx="734">
                  <c:v>41551</c:v>
                </c:pt>
                <c:pt idx="735">
                  <c:v>41552</c:v>
                </c:pt>
                <c:pt idx="736">
                  <c:v>41553</c:v>
                </c:pt>
                <c:pt idx="737">
                  <c:v>41554</c:v>
                </c:pt>
                <c:pt idx="738">
                  <c:v>41555</c:v>
                </c:pt>
                <c:pt idx="739">
                  <c:v>41556</c:v>
                </c:pt>
                <c:pt idx="740">
                  <c:v>41557</c:v>
                </c:pt>
                <c:pt idx="741">
                  <c:v>41558</c:v>
                </c:pt>
                <c:pt idx="742">
                  <c:v>41559</c:v>
                </c:pt>
                <c:pt idx="743">
                  <c:v>41560</c:v>
                </c:pt>
                <c:pt idx="744">
                  <c:v>41561</c:v>
                </c:pt>
                <c:pt idx="745">
                  <c:v>41562</c:v>
                </c:pt>
                <c:pt idx="746">
                  <c:v>41563</c:v>
                </c:pt>
                <c:pt idx="747">
                  <c:v>41564</c:v>
                </c:pt>
                <c:pt idx="748">
                  <c:v>41565</c:v>
                </c:pt>
                <c:pt idx="749">
                  <c:v>41566</c:v>
                </c:pt>
                <c:pt idx="750">
                  <c:v>41567</c:v>
                </c:pt>
                <c:pt idx="751">
                  <c:v>41568</c:v>
                </c:pt>
                <c:pt idx="752">
                  <c:v>41569</c:v>
                </c:pt>
                <c:pt idx="753">
                  <c:v>41570</c:v>
                </c:pt>
                <c:pt idx="754">
                  <c:v>41571</c:v>
                </c:pt>
                <c:pt idx="755">
                  <c:v>41572</c:v>
                </c:pt>
                <c:pt idx="756">
                  <c:v>41573</c:v>
                </c:pt>
                <c:pt idx="757">
                  <c:v>41574</c:v>
                </c:pt>
                <c:pt idx="758">
                  <c:v>41575</c:v>
                </c:pt>
                <c:pt idx="759">
                  <c:v>41576</c:v>
                </c:pt>
                <c:pt idx="760">
                  <c:v>41577</c:v>
                </c:pt>
                <c:pt idx="761">
                  <c:v>41578</c:v>
                </c:pt>
                <c:pt idx="762">
                  <c:v>41579</c:v>
                </c:pt>
                <c:pt idx="763">
                  <c:v>41580</c:v>
                </c:pt>
                <c:pt idx="764">
                  <c:v>41581</c:v>
                </c:pt>
                <c:pt idx="765">
                  <c:v>41582</c:v>
                </c:pt>
                <c:pt idx="766">
                  <c:v>41583</c:v>
                </c:pt>
                <c:pt idx="767">
                  <c:v>41584</c:v>
                </c:pt>
                <c:pt idx="768">
                  <c:v>41585</c:v>
                </c:pt>
                <c:pt idx="769">
                  <c:v>41586</c:v>
                </c:pt>
                <c:pt idx="770">
                  <c:v>41587</c:v>
                </c:pt>
                <c:pt idx="771">
                  <c:v>41588</c:v>
                </c:pt>
                <c:pt idx="772">
                  <c:v>41589</c:v>
                </c:pt>
                <c:pt idx="773">
                  <c:v>41590</c:v>
                </c:pt>
                <c:pt idx="774">
                  <c:v>41591</c:v>
                </c:pt>
                <c:pt idx="775">
                  <c:v>41592</c:v>
                </c:pt>
                <c:pt idx="776">
                  <c:v>41593</c:v>
                </c:pt>
                <c:pt idx="777">
                  <c:v>41594</c:v>
                </c:pt>
                <c:pt idx="778">
                  <c:v>41595</c:v>
                </c:pt>
                <c:pt idx="779">
                  <c:v>41596</c:v>
                </c:pt>
                <c:pt idx="780">
                  <c:v>41597</c:v>
                </c:pt>
                <c:pt idx="781">
                  <c:v>41598</c:v>
                </c:pt>
                <c:pt idx="782">
                  <c:v>41599</c:v>
                </c:pt>
                <c:pt idx="783">
                  <c:v>41600</c:v>
                </c:pt>
                <c:pt idx="784">
                  <c:v>41601</c:v>
                </c:pt>
                <c:pt idx="785">
                  <c:v>41602</c:v>
                </c:pt>
                <c:pt idx="786">
                  <c:v>41603</c:v>
                </c:pt>
                <c:pt idx="787">
                  <c:v>41604</c:v>
                </c:pt>
                <c:pt idx="788">
                  <c:v>41605</c:v>
                </c:pt>
                <c:pt idx="789">
                  <c:v>41606</c:v>
                </c:pt>
                <c:pt idx="790">
                  <c:v>41607</c:v>
                </c:pt>
                <c:pt idx="791">
                  <c:v>41608</c:v>
                </c:pt>
                <c:pt idx="792">
                  <c:v>41609</c:v>
                </c:pt>
                <c:pt idx="793">
                  <c:v>41610</c:v>
                </c:pt>
                <c:pt idx="794">
                  <c:v>41611</c:v>
                </c:pt>
                <c:pt idx="795">
                  <c:v>41612</c:v>
                </c:pt>
                <c:pt idx="796">
                  <c:v>41613</c:v>
                </c:pt>
                <c:pt idx="797">
                  <c:v>41614</c:v>
                </c:pt>
                <c:pt idx="798">
                  <c:v>41615</c:v>
                </c:pt>
                <c:pt idx="799">
                  <c:v>41616</c:v>
                </c:pt>
                <c:pt idx="800">
                  <c:v>41617</c:v>
                </c:pt>
                <c:pt idx="801">
                  <c:v>41618</c:v>
                </c:pt>
                <c:pt idx="802">
                  <c:v>41619</c:v>
                </c:pt>
                <c:pt idx="803">
                  <c:v>41620</c:v>
                </c:pt>
                <c:pt idx="804">
                  <c:v>41621</c:v>
                </c:pt>
                <c:pt idx="805">
                  <c:v>41622</c:v>
                </c:pt>
                <c:pt idx="806">
                  <c:v>41623</c:v>
                </c:pt>
                <c:pt idx="807">
                  <c:v>41624</c:v>
                </c:pt>
                <c:pt idx="808">
                  <c:v>41625</c:v>
                </c:pt>
                <c:pt idx="809">
                  <c:v>41626</c:v>
                </c:pt>
                <c:pt idx="810">
                  <c:v>41627</c:v>
                </c:pt>
                <c:pt idx="811">
                  <c:v>41628</c:v>
                </c:pt>
                <c:pt idx="812">
                  <c:v>41629</c:v>
                </c:pt>
                <c:pt idx="813">
                  <c:v>41630</c:v>
                </c:pt>
                <c:pt idx="814">
                  <c:v>41631</c:v>
                </c:pt>
                <c:pt idx="815">
                  <c:v>41632</c:v>
                </c:pt>
                <c:pt idx="816">
                  <c:v>41633</c:v>
                </c:pt>
                <c:pt idx="817">
                  <c:v>41634</c:v>
                </c:pt>
                <c:pt idx="818">
                  <c:v>41635</c:v>
                </c:pt>
                <c:pt idx="819">
                  <c:v>41636</c:v>
                </c:pt>
                <c:pt idx="820">
                  <c:v>41637</c:v>
                </c:pt>
                <c:pt idx="821">
                  <c:v>41638</c:v>
                </c:pt>
                <c:pt idx="822">
                  <c:v>41639</c:v>
                </c:pt>
                <c:pt idx="823">
                  <c:v>41640</c:v>
                </c:pt>
                <c:pt idx="824">
                  <c:v>41641</c:v>
                </c:pt>
                <c:pt idx="825">
                  <c:v>41642</c:v>
                </c:pt>
                <c:pt idx="826">
                  <c:v>41643</c:v>
                </c:pt>
                <c:pt idx="827">
                  <c:v>41644</c:v>
                </c:pt>
                <c:pt idx="828">
                  <c:v>41645</c:v>
                </c:pt>
                <c:pt idx="829">
                  <c:v>41646</c:v>
                </c:pt>
                <c:pt idx="830">
                  <c:v>41647</c:v>
                </c:pt>
                <c:pt idx="831">
                  <c:v>41648</c:v>
                </c:pt>
                <c:pt idx="832">
                  <c:v>41649</c:v>
                </c:pt>
                <c:pt idx="833">
                  <c:v>41650</c:v>
                </c:pt>
                <c:pt idx="834">
                  <c:v>41651</c:v>
                </c:pt>
                <c:pt idx="835">
                  <c:v>41652</c:v>
                </c:pt>
                <c:pt idx="836">
                  <c:v>41653</c:v>
                </c:pt>
                <c:pt idx="837">
                  <c:v>41654</c:v>
                </c:pt>
                <c:pt idx="838">
                  <c:v>41655</c:v>
                </c:pt>
                <c:pt idx="839">
                  <c:v>41656</c:v>
                </c:pt>
                <c:pt idx="840">
                  <c:v>41657</c:v>
                </c:pt>
                <c:pt idx="841">
                  <c:v>41658</c:v>
                </c:pt>
                <c:pt idx="842">
                  <c:v>41659</c:v>
                </c:pt>
                <c:pt idx="843">
                  <c:v>41660</c:v>
                </c:pt>
                <c:pt idx="844">
                  <c:v>41661</c:v>
                </c:pt>
                <c:pt idx="845">
                  <c:v>41662</c:v>
                </c:pt>
                <c:pt idx="846">
                  <c:v>41663</c:v>
                </c:pt>
                <c:pt idx="847">
                  <c:v>41664</c:v>
                </c:pt>
                <c:pt idx="848">
                  <c:v>41665</c:v>
                </c:pt>
                <c:pt idx="849">
                  <c:v>41666</c:v>
                </c:pt>
                <c:pt idx="850">
                  <c:v>41667</c:v>
                </c:pt>
                <c:pt idx="851">
                  <c:v>41668</c:v>
                </c:pt>
                <c:pt idx="852">
                  <c:v>41669</c:v>
                </c:pt>
                <c:pt idx="853">
                  <c:v>41670</c:v>
                </c:pt>
                <c:pt idx="854">
                  <c:v>41671</c:v>
                </c:pt>
                <c:pt idx="855">
                  <c:v>41672</c:v>
                </c:pt>
                <c:pt idx="856">
                  <c:v>41673</c:v>
                </c:pt>
                <c:pt idx="857">
                  <c:v>41674</c:v>
                </c:pt>
                <c:pt idx="858">
                  <c:v>41675</c:v>
                </c:pt>
                <c:pt idx="859">
                  <c:v>41676</c:v>
                </c:pt>
                <c:pt idx="860">
                  <c:v>41677</c:v>
                </c:pt>
                <c:pt idx="861">
                  <c:v>41678</c:v>
                </c:pt>
                <c:pt idx="862">
                  <c:v>41679</c:v>
                </c:pt>
                <c:pt idx="863">
                  <c:v>41680</c:v>
                </c:pt>
                <c:pt idx="864">
                  <c:v>41681</c:v>
                </c:pt>
                <c:pt idx="865">
                  <c:v>41682</c:v>
                </c:pt>
                <c:pt idx="866">
                  <c:v>41683</c:v>
                </c:pt>
                <c:pt idx="867">
                  <c:v>41684</c:v>
                </c:pt>
                <c:pt idx="868">
                  <c:v>41685</c:v>
                </c:pt>
                <c:pt idx="869">
                  <c:v>41686</c:v>
                </c:pt>
                <c:pt idx="870">
                  <c:v>41687</c:v>
                </c:pt>
                <c:pt idx="871">
                  <c:v>41688</c:v>
                </c:pt>
                <c:pt idx="872">
                  <c:v>41689</c:v>
                </c:pt>
                <c:pt idx="873">
                  <c:v>41690</c:v>
                </c:pt>
                <c:pt idx="874">
                  <c:v>41691</c:v>
                </c:pt>
                <c:pt idx="875">
                  <c:v>41692</c:v>
                </c:pt>
                <c:pt idx="876">
                  <c:v>41693</c:v>
                </c:pt>
                <c:pt idx="877">
                  <c:v>41694</c:v>
                </c:pt>
                <c:pt idx="878">
                  <c:v>41695</c:v>
                </c:pt>
                <c:pt idx="879">
                  <c:v>41696</c:v>
                </c:pt>
                <c:pt idx="880">
                  <c:v>41697</c:v>
                </c:pt>
                <c:pt idx="881">
                  <c:v>41698</c:v>
                </c:pt>
                <c:pt idx="882">
                  <c:v>41699</c:v>
                </c:pt>
                <c:pt idx="883">
                  <c:v>41700</c:v>
                </c:pt>
                <c:pt idx="884">
                  <c:v>41701</c:v>
                </c:pt>
                <c:pt idx="885">
                  <c:v>41702</c:v>
                </c:pt>
                <c:pt idx="886">
                  <c:v>41703</c:v>
                </c:pt>
                <c:pt idx="887">
                  <c:v>41704</c:v>
                </c:pt>
                <c:pt idx="888">
                  <c:v>41705</c:v>
                </c:pt>
                <c:pt idx="889">
                  <c:v>41706</c:v>
                </c:pt>
                <c:pt idx="890">
                  <c:v>41707</c:v>
                </c:pt>
                <c:pt idx="891">
                  <c:v>41708</c:v>
                </c:pt>
                <c:pt idx="892">
                  <c:v>41709</c:v>
                </c:pt>
                <c:pt idx="893">
                  <c:v>41710</c:v>
                </c:pt>
                <c:pt idx="894">
                  <c:v>41711</c:v>
                </c:pt>
                <c:pt idx="895">
                  <c:v>41712</c:v>
                </c:pt>
                <c:pt idx="896">
                  <c:v>41713</c:v>
                </c:pt>
                <c:pt idx="897">
                  <c:v>41714</c:v>
                </c:pt>
                <c:pt idx="898">
                  <c:v>41715</c:v>
                </c:pt>
                <c:pt idx="899">
                  <c:v>41716</c:v>
                </c:pt>
                <c:pt idx="900">
                  <c:v>41717</c:v>
                </c:pt>
                <c:pt idx="901">
                  <c:v>41718</c:v>
                </c:pt>
                <c:pt idx="902">
                  <c:v>41719</c:v>
                </c:pt>
                <c:pt idx="903">
                  <c:v>41720</c:v>
                </c:pt>
                <c:pt idx="904">
                  <c:v>41721</c:v>
                </c:pt>
                <c:pt idx="905">
                  <c:v>41722</c:v>
                </c:pt>
                <c:pt idx="906">
                  <c:v>41723</c:v>
                </c:pt>
                <c:pt idx="907">
                  <c:v>41724</c:v>
                </c:pt>
                <c:pt idx="908">
                  <c:v>41725</c:v>
                </c:pt>
                <c:pt idx="909">
                  <c:v>41726</c:v>
                </c:pt>
                <c:pt idx="910">
                  <c:v>41727</c:v>
                </c:pt>
                <c:pt idx="911">
                  <c:v>41728</c:v>
                </c:pt>
                <c:pt idx="912">
                  <c:v>41729</c:v>
                </c:pt>
                <c:pt idx="913">
                  <c:v>41730</c:v>
                </c:pt>
                <c:pt idx="914">
                  <c:v>41731</c:v>
                </c:pt>
                <c:pt idx="915">
                  <c:v>41732</c:v>
                </c:pt>
                <c:pt idx="916">
                  <c:v>41733</c:v>
                </c:pt>
                <c:pt idx="917">
                  <c:v>41734</c:v>
                </c:pt>
                <c:pt idx="918">
                  <c:v>41735</c:v>
                </c:pt>
                <c:pt idx="919">
                  <c:v>41736</c:v>
                </c:pt>
                <c:pt idx="920">
                  <c:v>41737</c:v>
                </c:pt>
                <c:pt idx="921">
                  <c:v>41738</c:v>
                </c:pt>
                <c:pt idx="922">
                  <c:v>41739</c:v>
                </c:pt>
                <c:pt idx="923">
                  <c:v>41740</c:v>
                </c:pt>
                <c:pt idx="924">
                  <c:v>41741</c:v>
                </c:pt>
                <c:pt idx="925">
                  <c:v>41742</c:v>
                </c:pt>
                <c:pt idx="926">
                  <c:v>41743</c:v>
                </c:pt>
                <c:pt idx="927">
                  <c:v>41744</c:v>
                </c:pt>
                <c:pt idx="928">
                  <c:v>41745</c:v>
                </c:pt>
                <c:pt idx="929">
                  <c:v>41746</c:v>
                </c:pt>
                <c:pt idx="930">
                  <c:v>41747</c:v>
                </c:pt>
                <c:pt idx="931">
                  <c:v>41748</c:v>
                </c:pt>
                <c:pt idx="932">
                  <c:v>41749</c:v>
                </c:pt>
                <c:pt idx="933">
                  <c:v>41750</c:v>
                </c:pt>
                <c:pt idx="934">
                  <c:v>41751</c:v>
                </c:pt>
                <c:pt idx="935">
                  <c:v>41752</c:v>
                </c:pt>
                <c:pt idx="936">
                  <c:v>41753</c:v>
                </c:pt>
                <c:pt idx="937">
                  <c:v>41754</c:v>
                </c:pt>
                <c:pt idx="938">
                  <c:v>41755</c:v>
                </c:pt>
                <c:pt idx="939">
                  <c:v>41756</c:v>
                </c:pt>
                <c:pt idx="940">
                  <c:v>41757</c:v>
                </c:pt>
                <c:pt idx="941">
                  <c:v>41758</c:v>
                </c:pt>
                <c:pt idx="942">
                  <c:v>41759</c:v>
                </c:pt>
                <c:pt idx="943">
                  <c:v>41760</c:v>
                </c:pt>
                <c:pt idx="944">
                  <c:v>41761</c:v>
                </c:pt>
                <c:pt idx="945">
                  <c:v>41762</c:v>
                </c:pt>
                <c:pt idx="946">
                  <c:v>41763</c:v>
                </c:pt>
                <c:pt idx="947">
                  <c:v>41764</c:v>
                </c:pt>
                <c:pt idx="948">
                  <c:v>41765</c:v>
                </c:pt>
                <c:pt idx="949">
                  <c:v>41766</c:v>
                </c:pt>
                <c:pt idx="950">
                  <c:v>41767</c:v>
                </c:pt>
                <c:pt idx="951">
                  <c:v>41768</c:v>
                </c:pt>
                <c:pt idx="952">
                  <c:v>41769</c:v>
                </c:pt>
                <c:pt idx="953">
                  <c:v>41770</c:v>
                </c:pt>
                <c:pt idx="954">
                  <c:v>41771</c:v>
                </c:pt>
                <c:pt idx="955">
                  <c:v>41772</c:v>
                </c:pt>
                <c:pt idx="956">
                  <c:v>41773</c:v>
                </c:pt>
                <c:pt idx="957">
                  <c:v>41774</c:v>
                </c:pt>
                <c:pt idx="958">
                  <c:v>41775</c:v>
                </c:pt>
                <c:pt idx="959">
                  <c:v>41776</c:v>
                </c:pt>
                <c:pt idx="960">
                  <c:v>41777</c:v>
                </c:pt>
                <c:pt idx="961">
                  <c:v>41778</c:v>
                </c:pt>
                <c:pt idx="962">
                  <c:v>41779</c:v>
                </c:pt>
                <c:pt idx="963">
                  <c:v>41780</c:v>
                </c:pt>
                <c:pt idx="964">
                  <c:v>41781</c:v>
                </c:pt>
                <c:pt idx="965">
                  <c:v>41782</c:v>
                </c:pt>
                <c:pt idx="966">
                  <c:v>41783</c:v>
                </c:pt>
                <c:pt idx="967">
                  <c:v>41784</c:v>
                </c:pt>
                <c:pt idx="968">
                  <c:v>41785</c:v>
                </c:pt>
                <c:pt idx="969">
                  <c:v>41786</c:v>
                </c:pt>
                <c:pt idx="970">
                  <c:v>41787</c:v>
                </c:pt>
                <c:pt idx="971">
                  <c:v>41788</c:v>
                </c:pt>
                <c:pt idx="972">
                  <c:v>41789</c:v>
                </c:pt>
                <c:pt idx="973">
                  <c:v>41790</c:v>
                </c:pt>
                <c:pt idx="974">
                  <c:v>41791</c:v>
                </c:pt>
                <c:pt idx="975">
                  <c:v>41792</c:v>
                </c:pt>
                <c:pt idx="976">
                  <c:v>41793</c:v>
                </c:pt>
                <c:pt idx="977">
                  <c:v>41794</c:v>
                </c:pt>
                <c:pt idx="978">
                  <c:v>41795</c:v>
                </c:pt>
                <c:pt idx="979">
                  <c:v>41796</c:v>
                </c:pt>
                <c:pt idx="980">
                  <c:v>41797</c:v>
                </c:pt>
                <c:pt idx="981">
                  <c:v>41798</c:v>
                </c:pt>
                <c:pt idx="982">
                  <c:v>41799</c:v>
                </c:pt>
                <c:pt idx="983">
                  <c:v>41800</c:v>
                </c:pt>
                <c:pt idx="984">
                  <c:v>41801</c:v>
                </c:pt>
                <c:pt idx="985">
                  <c:v>41802</c:v>
                </c:pt>
                <c:pt idx="986">
                  <c:v>41803</c:v>
                </c:pt>
                <c:pt idx="987">
                  <c:v>41804</c:v>
                </c:pt>
                <c:pt idx="988">
                  <c:v>41805</c:v>
                </c:pt>
                <c:pt idx="989">
                  <c:v>41806</c:v>
                </c:pt>
                <c:pt idx="990">
                  <c:v>41807</c:v>
                </c:pt>
                <c:pt idx="991">
                  <c:v>41808</c:v>
                </c:pt>
                <c:pt idx="992">
                  <c:v>41809</c:v>
                </c:pt>
                <c:pt idx="993">
                  <c:v>41810</c:v>
                </c:pt>
                <c:pt idx="994">
                  <c:v>41811</c:v>
                </c:pt>
                <c:pt idx="995">
                  <c:v>41812</c:v>
                </c:pt>
                <c:pt idx="996">
                  <c:v>41813</c:v>
                </c:pt>
                <c:pt idx="997">
                  <c:v>41814</c:v>
                </c:pt>
                <c:pt idx="998">
                  <c:v>41815</c:v>
                </c:pt>
                <c:pt idx="999">
                  <c:v>41816</c:v>
                </c:pt>
                <c:pt idx="1000">
                  <c:v>41817</c:v>
                </c:pt>
                <c:pt idx="1001">
                  <c:v>41818</c:v>
                </c:pt>
                <c:pt idx="1002">
                  <c:v>41819</c:v>
                </c:pt>
                <c:pt idx="1003">
                  <c:v>41820</c:v>
                </c:pt>
                <c:pt idx="1004">
                  <c:v>41821</c:v>
                </c:pt>
                <c:pt idx="1005">
                  <c:v>41822</c:v>
                </c:pt>
                <c:pt idx="1006">
                  <c:v>41823</c:v>
                </c:pt>
                <c:pt idx="1007">
                  <c:v>41824</c:v>
                </c:pt>
                <c:pt idx="1008">
                  <c:v>41825</c:v>
                </c:pt>
                <c:pt idx="1009">
                  <c:v>41826</c:v>
                </c:pt>
                <c:pt idx="1010">
                  <c:v>41827</c:v>
                </c:pt>
                <c:pt idx="1011">
                  <c:v>41828</c:v>
                </c:pt>
                <c:pt idx="1012">
                  <c:v>41829</c:v>
                </c:pt>
                <c:pt idx="1013">
                  <c:v>41830</c:v>
                </c:pt>
                <c:pt idx="1014">
                  <c:v>41831</c:v>
                </c:pt>
                <c:pt idx="1015">
                  <c:v>41832</c:v>
                </c:pt>
                <c:pt idx="1016">
                  <c:v>41833</c:v>
                </c:pt>
                <c:pt idx="1017">
                  <c:v>41834</c:v>
                </c:pt>
                <c:pt idx="1018">
                  <c:v>41835</c:v>
                </c:pt>
                <c:pt idx="1019">
                  <c:v>41836</c:v>
                </c:pt>
                <c:pt idx="1020">
                  <c:v>41837</c:v>
                </c:pt>
                <c:pt idx="1021">
                  <c:v>41838</c:v>
                </c:pt>
                <c:pt idx="1022">
                  <c:v>41839</c:v>
                </c:pt>
                <c:pt idx="1023">
                  <c:v>41840</c:v>
                </c:pt>
                <c:pt idx="1024">
                  <c:v>41841</c:v>
                </c:pt>
                <c:pt idx="1025">
                  <c:v>41842</c:v>
                </c:pt>
                <c:pt idx="1026">
                  <c:v>41843</c:v>
                </c:pt>
                <c:pt idx="1027">
                  <c:v>41844</c:v>
                </c:pt>
                <c:pt idx="1028">
                  <c:v>41845</c:v>
                </c:pt>
                <c:pt idx="1029">
                  <c:v>41846</c:v>
                </c:pt>
                <c:pt idx="1030">
                  <c:v>41847</c:v>
                </c:pt>
                <c:pt idx="1031">
                  <c:v>41848</c:v>
                </c:pt>
                <c:pt idx="1032">
                  <c:v>41849</c:v>
                </c:pt>
                <c:pt idx="1033">
                  <c:v>41850</c:v>
                </c:pt>
                <c:pt idx="1034">
                  <c:v>41851</c:v>
                </c:pt>
                <c:pt idx="1035">
                  <c:v>41852</c:v>
                </c:pt>
                <c:pt idx="1036">
                  <c:v>41853</c:v>
                </c:pt>
                <c:pt idx="1037">
                  <c:v>41854</c:v>
                </c:pt>
                <c:pt idx="1038">
                  <c:v>41855</c:v>
                </c:pt>
                <c:pt idx="1039">
                  <c:v>41856</c:v>
                </c:pt>
                <c:pt idx="1040">
                  <c:v>41857</c:v>
                </c:pt>
                <c:pt idx="1041">
                  <c:v>41858</c:v>
                </c:pt>
                <c:pt idx="1042">
                  <c:v>41859</c:v>
                </c:pt>
                <c:pt idx="1043">
                  <c:v>41860</c:v>
                </c:pt>
                <c:pt idx="1044">
                  <c:v>41861</c:v>
                </c:pt>
                <c:pt idx="1045">
                  <c:v>41862</c:v>
                </c:pt>
                <c:pt idx="1046">
                  <c:v>41863</c:v>
                </c:pt>
                <c:pt idx="1047">
                  <c:v>41864</c:v>
                </c:pt>
                <c:pt idx="1048">
                  <c:v>41865</c:v>
                </c:pt>
                <c:pt idx="1049">
                  <c:v>41866</c:v>
                </c:pt>
                <c:pt idx="1050">
                  <c:v>41867</c:v>
                </c:pt>
                <c:pt idx="1051">
                  <c:v>41868</c:v>
                </c:pt>
                <c:pt idx="1052">
                  <c:v>41869</c:v>
                </c:pt>
                <c:pt idx="1053">
                  <c:v>41870</c:v>
                </c:pt>
                <c:pt idx="1054">
                  <c:v>41871</c:v>
                </c:pt>
                <c:pt idx="1055">
                  <c:v>41872</c:v>
                </c:pt>
                <c:pt idx="1056">
                  <c:v>41873</c:v>
                </c:pt>
                <c:pt idx="1057">
                  <c:v>41874</c:v>
                </c:pt>
                <c:pt idx="1058">
                  <c:v>41875</c:v>
                </c:pt>
                <c:pt idx="1059">
                  <c:v>41876</c:v>
                </c:pt>
                <c:pt idx="1060">
                  <c:v>41877</c:v>
                </c:pt>
                <c:pt idx="1061">
                  <c:v>41878</c:v>
                </c:pt>
                <c:pt idx="1062">
                  <c:v>41879</c:v>
                </c:pt>
                <c:pt idx="1063">
                  <c:v>41880</c:v>
                </c:pt>
                <c:pt idx="1064">
                  <c:v>41881</c:v>
                </c:pt>
                <c:pt idx="1065">
                  <c:v>41882</c:v>
                </c:pt>
                <c:pt idx="1066">
                  <c:v>41883</c:v>
                </c:pt>
                <c:pt idx="1067">
                  <c:v>41884</c:v>
                </c:pt>
                <c:pt idx="1068">
                  <c:v>41885</c:v>
                </c:pt>
                <c:pt idx="1069">
                  <c:v>41886</c:v>
                </c:pt>
                <c:pt idx="1070">
                  <c:v>41887</c:v>
                </c:pt>
                <c:pt idx="1071">
                  <c:v>41888</c:v>
                </c:pt>
                <c:pt idx="1072">
                  <c:v>41889</c:v>
                </c:pt>
                <c:pt idx="1073">
                  <c:v>41890</c:v>
                </c:pt>
                <c:pt idx="1074">
                  <c:v>41891</c:v>
                </c:pt>
                <c:pt idx="1075">
                  <c:v>41892</c:v>
                </c:pt>
                <c:pt idx="1076">
                  <c:v>41893</c:v>
                </c:pt>
                <c:pt idx="1077">
                  <c:v>41894</c:v>
                </c:pt>
                <c:pt idx="1078">
                  <c:v>41895</c:v>
                </c:pt>
                <c:pt idx="1079">
                  <c:v>41896</c:v>
                </c:pt>
                <c:pt idx="1080">
                  <c:v>41897</c:v>
                </c:pt>
                <c:pt idx="1081">
                  <c:v>41898</c:v>
                </c:pt>
                <c:pt idx="1082">
                  <c:v>41899</c:v>
                </c:pt>
                <c:pt idx="1083">
                  <c:v>41900</c:v>
                </c:pt>
                <c:pt idx="1084">
                  <c:v>41901</c:v>
                </c:pt>
                <c:pt idx="1085">
                  <c:v>41902</c:v>
                </c:pt>
                <c:pt idx="1086">
                  <c:v>41903</c:v>
                </c:pt>
                <c:pt idx="1087">
                  <c:v>41904</c:v>
                </c:pt>
                <c:pt idx="1088">
                  <c:v>41905</c:v>
                </c:pt>
                <c:pt idx="1089">
                  <c:v>41906</c:v>
                </c:pt>
                <c:pt idx="1090">
                  <c:v>41907</c:v>
                </c:pt>
                <c:pt idx="1091">
                  <c:v>41908</c:v>
                </c:pt>
                <c:pt idx="1092">
                  <c:v>41909</c:v>
                </c:pt>
                <c:pt idx="1093">
                  <c:v>41910</c:v>
                </c:pt>
                <c:pt idx="1094">
                  <c:v>41911</c:v>
                </c:pt>
                <c:pt idx="1095">
                  <c:v>41912</c:v>
                </c:pt>
                <c:pt idx="1096">
                  <c:v>41913</c:v>
                </c:pt>
                <c:pt idx="1097">
                  <c:v>41914</c:v>
                </c:pt>
                <c:pt idx="1098">
                  <c:v>41915</c:v>
                </c:pt>
                <c:pt idx="1099">
                  <c:v>41916</c:v>
                </c:pt>
                <c:pt idx="1100">
                  <c:v>41917</c:v>
                </c:pt>
                <c:pt idx="1101">
                  <c:v>41918</c:v>
                </c:pt>
                <c:pt idx="1102">
                  <c:v>41919</c:v>
                </c:pt>
                <c:pt idx="1103">
                  <c:v>41920</c:v>
                </c:pt>
                <c:pt idx="1104">
                  <c:v>41921</c:v>
                </c:pt>
                <c:pt idx="1105">
                  <c:v>41922</c:v>
                </c:pt>
                <c:pt idx="1106">
                  <c:v>41923</c:v>
                </c:pt>
                <c:pt idx="1107">
                  <c:v>41924</c:v>
                </c:pt>
                <c:pt idx="1108">
                  <c:v>41925</c:v>
                </c:pt>
                <c:pt idx="1109">
                  <c:v>41926</c:v>
                </c:pt>
                <c:pt idx="1110">
                  <c:v>41927</c:v>
                </c:pt>
                <c:pt idx="1111">
                  <c:v>41928</c:v>
                </c:pt>
                <c:pt idx="1112">
                  <c:v>41929</c:v>
                </c:pt>
                <c:pt idx="1113">
                  <c:v>41930</c:v>
                </c:pt>
                <c:pt idx="1114">
                  <c:v>41931</c:v>
                </c:pt>
                <c:pt idx="1115">
                  <c:v>41932</c:v>
                </c:pt>
                <c:pt idx="1116">
                  <c:v>41933</c:v>
                </c:pt>
                <c:pt idx="1117">
                  <c:v>41934</c:v>
                </c:pt>
                <c:pt idx="1118">
                  <c:v>41935</c:v>
                </c:pt>
                <c:pt idx="1119">
                  <c:v>41936</c:v>
                </c:pt>
                <c:pt idx="1120">
                  <c:v>41937</c:v>
                </c:pt>
                <c:pt idx="1121">
                  <c:v>41938</c:v>
                </c:pt>
                <c:pt idx="1122">
                  <c:v>41939</c:v>
                </c:pt>
                <c:pt idx="1123">
                  <c:v>41940</c:v>
                </c:pt>
                <c:pt idx="1124">
                  <c:v>41941</c:v>
                </c:pt>
                <c:pt idx="1125">
                  <c:v>41942</c:v>
                </c:pt>
                <c:pt idx="1126">
                  <c:v>41943</c:v>
                </c:pt>
                <c:pt idx="1127">
                  <c:v>41944</c:v>
                </c:pt>
                <c:pt idx="1128">
                  <c:v>41945</c:v>
                </c:pt>
                <c:pt idx="1129">
                  <c:v>41946</c:v>
                </c:pt>
                <c:pt idx="1130">
                  <c:v>41947</c:v>
                </c:pt>
                <c:pt idx="1131">
                  <c:v>41948</c:v>
                </c:pt>
                <c:pt idx="1132">
                  <c:v>41949</c:v>
                </c:pt>
                <c:pt idx="1133">
                  <c:v>41950</c:v>
                </c:pt>
                <c:pt idx="1134">
                  <c:v>41951</c:v>
                </c:pt>
                <c:pt idx="1135">
                  <c:v>41952</c:v>
                </c:pt>
                <c:pt idx="1136">
                  <c:v>41953</c:v>
                </c:pt>
                <c:pt idx="1137">
                  <c:v>41954</c:v>
                </c:pt>
                <c:pt idx="1138">
                  <c:v>41955</c:v>
                </c:pt>
                <c:pt idx="1139">
                  <c:v>41956</c:v>
                </c:pt>
                <c:pt idx="1140">
                  <c:v>41957</c:v>
                </c:pt>
                <c:pt idx="1141">
                  <c:v>41958</c:v>
                </c:pt>
                <c:pt idx="1142">
                  <c:v>41959</c:v>
                </c:pt>
                <c:pt idx="1143">
                  <c:v>41960</c:v>
                </c:pt>
                <c:pt idx="1144">
                  <c:v>41961</c:v>
                </c:pt>
                <c:pt idx="1145">
                  <c:v>41962</c:v>
                </c:pt>
                <c:pt idx="1146">
                  <c:v>41963</c:v>
                </c:pt>
                <c:pt idx="1147">
                  <c:v>41964</c:v>
                </c:pt>
                <c:pt idx="1148">
                  <c:v>41965</c:v>
                </c:pt>
                <c:pt idx="1149">
                  <c:v>41966</c:v>
                </c:pt>
                <c:pt idx="1150">
                  <c:v>41967</c:v>
                </c:pt>
                <c:pt idx="1151">
                  <c:v>41968</c:v>
                </c:pt>
                <c:pt idx="1152">
                  <c:v>41969</c:v>
                </c:pt>
                <c:pt idx="1153">
                  <c:v>41970</c:v>
                </c:pt>
                <c:pt idx="1154">
                  <c:v>41971</c:v>
                </c:pt>
                <c:pt idx="1155">
                  <c:v>41972</c:v>
                </c:pt>
                <c:pt idx="1156">
                  <c:v>41973</c:v>
                </c:pt>
                <c:pt idx="1157">
                  <c:v>41974</c:v>
                </c:pt>
                <c:pt idx="1158">
                  <c:v>41975</c:v>
                </c:pt>
                <c:pt idx="1159">
                  <c:v>41976</c:v>
                </c:pt>
                <c:pt idx="1160">
                  <c:v>41977</c:v>
                </c:pt>
                <c:pt idx="1161">
                  <c:v>41978</c:v>
                </c:pt>
                <c:pt idx="1162">
                  <c:v>41979</c:v>
                </c:pt>
                <c:pt idx="1163">
                  <c:v>41980</c:v>
                </c:pt>
                <c:pt idx="1164">
                  <c:v>41981</c:v>
                </c:pt>
                <c:pt idx="1165">
                  <c:v>41982</c:v>
                </c:pt>
                <c:pt idx="1166">
                  <c:v>41983</c:v>
                </c:pt>
                <c:pt idx="1167">
                  <c:v>41984</c:v>
                </c:pt>
                <c:pt idx="1168">
                  <c:v>41985</c:v>
                </c:pt>
                <c:pt idx="1169">
                  <c:v>41986</c:v>
                </c:pt>
                <c:pt idx="1170">
                  <c:v>41987</c:v>
                </c:pt>
                <c:pt idx="1171">
                  <c:v>41988</c:v>
                </c:pt>
                <c:pt idx="1172">
                  <c:v>41989</c:v>
                </c:pt>
                <c:pt idx="1173">
                  <c:v>41990</c:v>
                </c:pt>
                <c:pt idx="1174">
                  <c:v>41991</c:v>
                </c:pt>
                <c:pt idx="1175">
                  <c:v>41992</c:v>
                </c:pt>
                <c:pt idx="1176">
                  <c:v>41993</c:v>
                </c:pt>
                <c:pt idx="1177">
                  <c:v>41994</c:v>
                </c:pt>
                <c:pt idx="1178">
                  <c:v>41995</c:v>
                </c:pt>
                <c:pt idx="1179">
                  <c:v>41996</c:v>
                </c:pt>
                <c:pt idx="1180">
                  <c:v>41997</c:v>
                </c:pt>
                <c:pt idx="1181">
                  <c:v>41998</c:v>
                </c:pt>
                <c:pt idx="1182">
                  <c:v>41999</c:v>
                </c:pt>
                <c:pt idx="1183">
                  <c:v>42000</c:v>
                </c:pt>
                <c:pt idx="1184">
                  <c:v>42001</c:v>
                </c:pt>
                <c:pt idx="1185">
                  <c:v>42002</c:v>
                </c:pt>
                <c:pt idx="1186">
                  <c:v>42003</c:v>
                </c:pt>
                <c:pt idx="1187">
                  <c:v>42004</c:v>
                </c:pt>
                <c:pt idx="1188">
                  <c:v>42005</c:v>
                </c:pt>
                <c:pt idx="1189">
                  <c:v>42006</c:v>
                </c:pt>
                <c:pt idx="1190">
                  <c:v>42007</c:v>
                </c:pt>
                <c:pt idx="1191">
                  <c:v>42008</c:v>
                </c:pt>
                <c:pt idx="1192">
                  <c:v>42009</c:v>
                </c:pt>
                <c:pt idx="1193">
                  <c:v>42010</c:v>
                </c:pt>
                <c:pt idx="1194">
                  <c:v>42011</c:v>
                </c:pt>
                <c:pt idx="1195">
                  <c:v>42012</c:v>
                </c:pt>
                <c:pt idx="1196">
                  <c:v>42013</c:v>
                </c:pt>
                <c:pt idx="1197">
                  <c:v>42014</c:v>
                </c:pt>
                <c:pt idx="1198">
                  <c:v>42015</c:v>
                </c:pt>
                <c:pt idx="1199">
                  <c:v>42016</c:v>
                </c:pt>
                <c:pt idx="1200">
                  <c:v>42017</c:v>
                </c:pt>
                <c:pt idx="1201">
                  <c:v>42018</c:v>
                </c:pt>
                <c:pt idx="1202">
                  <c:v>42019</c:v>
                </c:pt>
                <c:pt idx="1203">
                  <c:v>42020</c:v>
                </c:pt>
                <c:pt idx="1204">
                  <c:v>42021</c:v>
                </c:pt>
                <c:pt idx="1205">
                  <c:v>42022</c:v>
                </c:pt>
                <c:pt idx="1206">
                  <c:v>42023</c:v>
                </c:pt>
                <c:pt idx="1207">
                  <c:v>42024</c:v>
                </c:pt>
                <c:pt idx="1208">
                  <c:v>42025</c:v>
                </c:pt>
                <c:pt idx="1209">
                  <c:v>42026</c:v>
                </c:pt>
                <c:pt idx="1210">
                  <c:v>42027</c:v>
                </c:pt>
                <c:pt idx="1211">
                  <c:v>42028</c:v>
                </c:pt>
                <c:pt idx="1212">
                  <c:v>42029</c:v>
                </c:pt>
                <c:pt idx="1213">
                  <c:v>42030</c:v>
                </c:pt>
                <c:pt idx="1214">
                  <c:v>42031</c:v>
                </c:pt>
                <c:pt idx="1215">
                  <c:v>42032</c:v>
                </c:pt>
                <c:pt idx="1216">
                  <c:v>42033</c:v>
                </c:pt>
                <c:pt idx="1217">
                  <c:v>42034</c:v>
                </c:pt>
                <c:pt idx="1218">
                  <c:v>42035</c:v>
                </c:pt>
                <c:pt idx="1219">
                  <c:v>42036</c:v>
                </c:pt>
                <c:pt idx="1220">
                  <c:v>42037</c:v>
                </c:pt>
                <c:pt idx="1221">
                  <c:v>42038</c:v>
                </c:pt>
                <c:pt idx="1222">
                  <c:v>42039</c:v>
                </c:pt>
                <c:pt idx="1223">
                  <c:v>42040</c:v>
                </c:pt>
                <c:pt idx="1224">
                  <c:v>42041</c:v>
                </c:pt>
                <c:pt idx="1225">
                  <c:v>42042</c:v>
                </c:pt>
                <c:pt idx="1226">
                  <c:v>42043</c:v>
                </c:pt>
                <c:pt idx="1227">
                  <c:v>42044</c:v>
                </c:pt>
                <c:pt idx="1228">
                  <c:v>42045</c:v>
                </c:pt>
                <c:pt idx="1229">
                  <c:v>42046</c:v>
                </c:pt>
                <c:pt idx="1230">
                  <c:v>42047</c:v>
                </c:pt>
                <c:pt idx="1231">
                  <c:v>42048</c:v>
                </c:pt>
                <c:pt idx="1232">
                  <c:v>42049</c:v>
                </c:pt>
                <c:pt idx="1233">
                  <c:v>42050</c:v>
                </c:pt>
                <c:pt idx="1234">
                  <c:v>42051</c:v>
                </c:pt>
                <c:pt idx="1235">
                  <c:v>42052</c:v>
                </c:pt>
                <c:pt idx="1236">
                  <c:v>42053</c:v>
                </c:pt>
                <c:pt idx="1237">
                  <c:v>42054</c:v>
                </c:pt>
                <c:pt idx="1238">
                  <c:v>42055</c:v>
                </c:pt>
                <c:pt idx="1239">
                  <c:v>42056</c:v>
                </c:pt>
                <c:pt idx="1240">
                  <c:v>42057</c:v>
                </c:pt>
                <c:pt idx="1241">
                  <c:v>42058</c:v>
                </c:pt>
                <c:pt idx="1242">
                  <c:v>42059</c:v>
                </c:pt>
                <c:pt idx="1243">
                  <c:v>42060</c:v>
                </c:pt>
                <c:pt idx="1244">
                  <c:v>42061</c:v>
                </c:pt>
                <c:pt idx="1245">
                  <c:v>42062</c:v>
                </c:pt>
                <c:pt idx="1246">
                  <c:v>42063</c:v>
                </c:pt>
                <c:pt idx="1247">
                  <c:v>42064</c:v>
                </c:pt>
                <c:pt idx="1248">
                  <c:v>42065</c:v>
                </c:pt>
                <c:pt idx="1249">
                  <c:v>42066</c:v>
                </c:pt>
                <c:pt idx="1250">
                  <c:v>42067</c:v>
                </c:pt>
                <c:pt idx="1251">
                  <c:v>42068</c:v>
                </c:pt>
                <c:pt idx="1252">
                  <c:v>42069</c:v>
                </c:pt>
                <c:pt idx="1253">
                  <c:v>42070</c:v>
                </c:pt>
                <c:pt idx="1254">
                  <c:v>42071</c:v>
                </c:pt>
                <c:pt idx="1255">
                  <c:v>42072</c:v>
                </c:pt>
                <c:pt idx="1256">
                  <c:v>42073</c:v>
                </c:pt>
                <c:pt idx="1257">
                  <c:v>42074</c:v>
                </c:pt>
                <c:pt idx="1258">
                  <c:v>42075</c:v>
                </c:pt>
                <c:pt idx="1259">
                  <c:v>42076</c:v>
                </c:pt>
                <c:pt idx="1260">
                  <c:v>42077</c:v>
                </c:pt>
                <c:pt idx="1261">
                  <c:v>42078</c:v>
                </c:pt>
                <c:pt idx="1262">
                  <c:v>42079</c:v>
                </c:pt>
                <c:pt idx="1263">
                  <c:v>42080</c:v>
                </c:pt>
                <c:pt idx="1264">
                  <c:v>42081</c:v>
                </c:pt>
                <c:pt idx="1265">
                  <c:v>42082</c:v>
                </c:pt>
                <c:pt idx="1266">
                  <c:v>42083</c:v>
                </c:pt>
                <c:pt idx="1267">
                  <c:v>42084</c:v>
                </c:pt>
                <c:pt idx="1268">
                  <c:v>42085</c:v>
                </c:pt>
                <c:pt idx="1269">
                  <c:v>42086</c:v>
                </c:pt>
                <c:pt idx="1270">
                  <c:v>42087</c:v>
                </c:pt>
                <c:pt idx="1271">
                  <c:v>42088</c:v>
                </c:pt>
                <c:pt idx="1272">
                  <c:v>42089</c:v>
                </c:pt>
                <c:pt idx="1273">
                  <c:v>42090</c:v>
                </c:pt>
                <c:pt idx="1274">
                  <c:v>42091</c:v>
                </c:pt>
                <c:pt idx="1275">
                  <c:v>42092</c:v>
                </c:pt>
                <c:pt idx="1276">
                  <c:v>42093</c:v>
                </c:pt>
                <c:pt idx="1277">
                  <c:v>42094</c:v>
                </c:pt>
                <c:pt idx="1278">
                  <c:v>42095</c:v>
                </c:pt>
                <c:pt idx="1279">
                  <c:v>42096</c:v>
                </c:pt>
                <c:pt idx="1280">
                  <c:v>42097</c:v>
                </c:pt>
                <c:pt idx="1281">
                  <c:v>42098</c:v>
                </c:pt>
                <c:pt idx="1282">
                  <c:v>42099</c:v>
                </c:pt>
                <c:pt idx="1283">
                  <c:v>42100</c:v>
                </c:pt>
                <c:pt idx="1284">
                  <c:v>42101</c:v>
                </c:pt>
                <c:pt idx="1285">
                  <c:v>42102</c:v>
                </c:pt>
                <c:pt idx="1286">
                  <c:v>42103</c:v>
                </c:pt>
                <c:pt idx="1287">
                  <c:v>42104</c:v>
                </c:pt>
                <c:pt idx="1288">
                  <c:v>42105</c:v>
                </c:pt>
                <c:pt idx="1289">
                  <c:v>42106</c:v>
                </c:pt>
                <c:pt idx="1290">
                  <c:v>42107</c:v>
                </c:pt>
                <c:pt idx="1291">
                  <c:v>42108</c:v>
                </c:pt>
                <c:pt idx="1292">
                  <c:v>42109</c:v>
                </c:pt>
                <c:pt idx="1293">
                  <c:v>42110</c:v>
                </c:pt>
                <c:pt idx="1294">
                  <c:v>42111</c:v>
                </c:pt>
                <c:pt idx="1295">
                  <c:v>42112</c:v>
                </c:pt>
                <c:pt idx="1296">
                  <c:v>42113</c:v>
                </c:pt>
                <c:pt idx="1297">
                  <c:v>42114</c:v>
                </c:pt>
                <c:pt idx="1298">
                  <c:v>42115</c:v>
                </c:pt>
                <c:pt idx="1299">
                  <c:v>42116</c:v>
                </c:pt>
                <c:pt idx="1300">
                  <c:v>42117</c:v>
                </c:pt>
                <c:pt idx="1301">
                  <c:v>42118</c:v>
                </c:pt>
                <c:pt idx="1302">
                  <c:v>42119</c:v>
                </c:pt>
                <c:pt idx="1303">
                  <c:v>42120</c:v>
                </c:pt>
                <c:pt idx="1304">
                  <c:v>42121</c:v>
                </c:pt>
                <c:pt idx="1305">
                  <c:v>42122</c:v>
                </c:pt>
                <c:pt idx="1306">
                  <c:v>42123</c:v>
                </c:pt>
                <c:pt idx="1307">
                  <c:v>42124</c:v>
                </c:pt>
                <c:pt idx="1308">
                  <c:v>42125</c:v>
                </c:pt>
                <c:pt idx="1309">
                  <c:v>42126</c:v>
                </c:pt>
                <c:pt idx="1310">
                  <c:v>42127</c:v>
                </c:pt>
                <c:pt idx="1311">
                  <c:v>42128</c:v>
                </c:pt>
                <c:pt idx="1312">
                  <c:v>42129</c:v>
                </c:pt>
                <c:pt idx="1313">
                  <c:v>42130</c:v>
                </c:pt>
                <c:pt idx="1314">
                  <c:v>42131</c:v>
                </c:pt>
                <c:pt idx="1315">
                  <c:v>42132</c:v>
                </c:pt>
                <c:pt idx="1316">
                  <c:v>42133</c:v>
                </c:pt>
                <c:pt idx="1317">
                  <c:v>42134</c:v>
                </c:pt>
                <c:pt idx="1318">
                  <c:v>42135</c:v>
                </c:pt>
                <c:pt idx="1319">
                  <c:v>42136</c:v>
                </c:pt>
                <c:pt idx="1320">
                  <c:v>42137</c:v>
                </c:pt>
                <c:pt idx="1321">
                  <c:v>42138</c:v>
                </c:pt>
                <c:pt idx="1322">
                  <c:v>42139</c:v>
                </c:pt>
                <c:pt idx="1323">
                  <c:v>42140</c:v>
                </c:pt>
                <c:pt idx="1324">
                  <c:v>42141</c:v>
                </c:pt>
                <c:pt idx="1325">
                  <c:v>42142</c:v>
                </c:pt>
                <c:pt idx="1326">
                  <c:v>42143</c:v>
                </c:pt>
                <c:pt idx="1327">
                  <c:v>42144</c:v>
                </c:pt>
                <c:pt idx="1328">
                  <c:v>42145</c:v>
                </c:pt>
                <c:pt idx="1329">
                  <c:v>42146</c:v>
                </c:pt>
                <c:pt idx="1330">
                  <c:v>42147</c:v>
                </c:pt>
                <c:pt idx="1331">
                  <c:v>42148</c:v>
                </c:pt>
                <c:pt idx="1332">
                  <c:v>42149</c:v>
                </c:pt>
                <c:pt idx="1333">
                  <c:v>42150</c:v>
                </c:pt>
                <c:pt idx="1334">
                  <c:v>42151</c:v>
                </c:pt>
                <c:pt idx="1335">
                  <c:v>42152</c:v>
                </c:pt>
                <c:pt idx="1336">
                  <c:v>42153</c:v>
                </c:pt>
                <c:pt idx="1337">
                  <c:v>42154</c:v>
                </c:pt>
                <c:pt idx="1338">
                  <c:v>42155</c:v>
                </c:pt>
                <c:pt idx="1339">
                  <c:v>42156</c:v>
                </c:pt>
                <c:pt idx="1340">
                  <c:v>42157</c:v>
                </c:pt>
                <c:pt idx="1341">
                  <c:v>42158</c:v>
                </c:pt>
                <c:pt idx="1342">
                  <c:v>42159</c:v>
                </c:pt>
                <c:pt idx="1343">
                  <c:v>42160</c:v>
                </c:pt>
                <c:pt idx="1344">
                  <c:v>42161</c:v>
                </c:pt>
                <c:pt idx="1345">
                  <c:v>42162</c:v>
                </c:pt>
                <c:pt idx="1346">
                  <c:v>42163</c:v>
                </c:pt>
                <c:pt idx="1347">
                  <c:v>42164</c:v>
                </c:pt>
                <c:pt idx="1348">
                  <c:v>42165</c:v>
                </c:pt>
                <c:pt idx="1349">
                  <c:v>42166</c:v>
                </c:pt>
                <c:pt idx="1350">
                  <c:v>42167</c:v>
                </c:pt>
                <c:pt idx="1351">
                  <c:v>42168</c:v>
                </c:pt>
                <c:pt idx="1352">
                  <c:v>42169</c:v>
                </c:pt>
                <c:pt idx="1353">
                  <c:v>42170</c:v>
                </c:pt>
                <c:pt idx="1354">
                  <c:v>42171</c:v>
                </c:pt>
                <c:pt idx="1355">
                  <c:v>42172</c:v>
                </c:pt>
                <c:pt idx="1356">
                  <c:v>42173</c:v>
                </c:pt>
                <c:pt idx="1357">
                  <c:v>42174</c:v>
                </c:pt>
                <c:pt idx="1358">
                  <c:v>42175</c:v>
                </c:pt>
                <c:pt idx="1359">
                  <c:v>42176</c:v>
                </c:pt>
                <c:pt idx="1360">
                  <c:v>42177</c:v>
                </c:pt>
                <c:pt idx="1361">
                  <c:v>42178</c:v>
                </c:pt>
                <c:pt idx="1362">
                  <c:v>42179</c:v>
                </c:pt>
                <c:pt idx="1363">
                  <c:v>42180</c:v>
                </c:pt>
                <c:pt idx="1364">
                  <c:v>42181</c:v>
                </c:pt>
                <c:pt idx="1365">
                  <c:v>42182</c:v>
                </c:pt>
                <c:pt idx="1366">
                  <c:v>42183</c:v>
                </c:pt>
                <c:pt idx="1367">
                  <c:v>42184</c:v>
                </c:pt>
                <c:pt idx="1368">
                  <c:v>42185</c:v>
                </c:pt>
                <c:pt idx="1369">
                  <c:v>42186</c:v>
                </c:pt>
                <c:pt idx="1370">
                  <c:v>42187</c:v>
                </c:pt>
                <c:pt idx="1371">
                  <c:v>42188</c:v>
                </c:pt>
                <c:pt idx="1372">
                  <c:v>42189</c:v>
                </c:pt>
                <c:pt idx="1373">
                  <c:v>42190</c:v>
                </c:pt>
                <c:pt idx="1374">
                  <c:v>42191</c:v>
                </c:pt>
                <c:pt idx="1375">
                  <c:v>42192</c:v>
                </c:pt>
                <c:pt idx="1376">
                  <c:v>42193</c:v>
                </c:pt>
                <c:pt idx="1377">
                  <c:v>42194</c:v>
                </c:pt>
                <c:pt idx="1378">
                  <c:v>42195</c:v>
                </c:pt>
                <c:pt idx="1379">
                  <c:v>42196</c:v>
                </c:pt>
                <c:pt idx="1380">
                  <c:v>42197</c:v>
                </c:pt>
                <c:pt idx="1381">
                  <c:v>42198</c:v>
                </c:pt>
                <c:pt idx="1382">
                  <c:v>42199</c:v>
                </c:pt>
                <c:pt idx="1383">
                  <c:v>42200</c:v>
                </c:pt>
                <c:pt idx="1384">
                  <c:v>42201</c:v>
                </c:pt>
                <c:pt idx="1385">
                  <c:v>42202</c:v>
                </c:pt>
                <c:pt idx="1386">
                  <c:v>42203</c:v>
                </c:pt>
                <c:pt idx="1387">
                  <c:v>42204</c:v>
                </c:pt>
                <c:pt idx="1388">
                  <c:v>42205</c:v>
                </c:pt>
                <c:pt idx="1389">
                  <c:v>42206</c:v>
                </c:pt>
                <c:pt idx="1390">
                  <c:v>42207</c:v>
                </c:pt>
                <c:pt idx="1391">
                  <c:v>42208</c:v>
                </c:pt>
                <c:pt idx="1392">
                  <c:v>42209</c:v>
                </c:pt>
                <c:pt idx="1393">
                  <c:v>42210</c:v>
                </c:pt>
                <c:pt idx="1394">
                  <c:v>42211</c:v>
                </c:pt>
                <c:pt idx="1395">
                  <c:v>42212</c:v>
                </c:pt>
                <c:pt idx="1396">
                  <c:v>42213</c:v>
                </c:pt>
                <c:pt idx="1397">
                  <c:v>42214</c:v>
                </c:pt>
                <c:pt idx="1398">
                  <c:v>42215</c:v>
                </c:pt>
                <c:pt idx="1399">
                  <c:v>42216</c:v>
                </c:pt>
                <c:pt idx="1400">
                  <c:v>42217</c:v>
                </c:pt>
                <c:pt idx="1401">
                  <c:v>42218</c:v>
                </c:pt>
                <c:pt idx="1402">
                  <c:v>42219</c:v>
                </c:pt>
                <c:pt idx="1403">
                  <c:v>42220</c:v>
                </c:pt>
                <c:pt idx="1404">
                  <c:v>42221</c:v>
                </c:pt>
                <c:pt idx="1405">
                  <c:v>42222</c:v>
                </c:pt>
                <c:pt idx="1406">
                  <c:v>42223</c:v>
                </c:pt>
                <c:pt idx="1407">
                  <c:v>42224</c:v>
                </c:pt>
                <c:pt idx="1408">
                  <c:v>42225</c:v>
                </c:pt>
                <c:pt idx="1409">
                  <c:v>42226</c:v>
                </c:pt>
                <c:pt idx="1410">
                  <c:v>42227</c:v>
                </c:pt>
                <c:pt idx="1411">
                  <c:v>42228</c:v>
                </c:pt>
                <c:pt idx="1412">
                  <c:v>42229</c:v>
                </c:pt>
                <c:pt idx="1413">
                  <c:v>42230</c:v>
                </c:pt>
                <c:pt idx="1414">
                  <c:v>42231</c:v>
                </c:pt>
                <c:pt idx="1415">
                  <c:v>42232</c:v>
                </c:pt>
                <c:pt idx="1416">
                  <c:v>42233</c:v>
                </c:pt>
                <c:pt idx="1417">
                  <c:v>42234</c:v>
                </c:pt>
                <c:pt idx="1418">
                  <c:v>42235</c:v>
                </c:pt>
                <c:pt idx="1419">
                  <c:v>42236</c:v>
                </c:pt>
                <c:pt idx="1420">
                  <c:v>42237</c:v>
                </c:pt>
                <c:pt idx="1421">
                  <c:v>42238</c:v>
                </c:pt>
                <c:pt idx="1422">
                  <c:v>42239</c:v>
                </c:pt>
                <c:pt idx="1423">
                  <c:v>42240</c:v>
                </c:pt>
                <c:pt idx="1424">
                  <c:v>42241</c:v>
                </c:pt>
                <c:pt idx="1425">
                  <c:v>42242</c:v>
                </c:pt>
                <c:pt idx="1426">
                  <c:v>42243</c:v>
                </c:pt>
                <c:pt idx="1427">
                  <c:v>42244</c:v>
                </c:pt>
                <c:pt idx="1428">
                  <c:v>42245</c:v>
                </c:pt>
                <c:pt idx="1429">
                  <c:v>42246</c:v>
                </c:pt>
                <c:pt idx="1430">
                  <c:v>42247</c:v>
                </c:pt>
                <c:pt idx="1431">
                  <c:v>42248</c:v>
                </c:pt>
                <c:pt idx="1432">
                  <c:v>42249</c:v>
                </c:pt>
                <c:pt idx="1433">
                  <c:v>42250</c:v>
                </c:pt>
                <c:pt idx="1434">
                  <c:v>42251</c:v>
                </c:pt>
                <c:pt idx="1435">
                  <c:v>42252</c:v>
                </c:pt>
                <c:pt idx="1436">
                  <c:v>42253</c:v>
                </c:pt>
                <c:pt idx="1437">
                  <c:v>42254</c:v>
                </c:pt>
                <c:pt idx="1438">
                  <c:v>42255</c:v>
                </c:pt>
                <c:pt idx="1439">
                  <c:v>42256</c:v>
                </c:pt>
                <c:pt idx="1440">
                  <c:v>42257</c:v>
                </c:pt>
                <c:pt idx="1441">
                  <c:v>42258</c:v>
                </c:pt>
                <c:pt idx="1442">
                  <c:v>42259</c:v>
                </c:pt>
                <c:pt idx="1443">
                  <c:v>42260</c:v>
                </c:pt>
                <c:pt idx="1444">
                  <c:v>42261</c:v>
                </c:pt>
                <c:pt idx="1445">
                  <c:v>42262</c:v>
                </c:pt>
                <c:pt idx="1446">
                  <c:v>42263</c:v>
                </c:pt>
                <c:pt idx="1447">
                  <c:v>42264</c:v>
                </c:pt>
                <c:pt idx="1448">
                  <c:v>42265</c:v>
                </c:pt>
                <c:pt idx="1449">
                  <c:v>42266</c:v>
                </c:pt>
                <c:pt idx="1450">
                  <c:v>42267</c:v>
                </c:pt>
                <c:pt idx="1451">
                  <c:v>42268</c:v>
                </c:pt>
                <c:pt idx="1452">
                  <c:v>42269</c:v>
                </c:pt>
                <c:pt idx="1453">
                  <c:v>42270</c:v>
                </c:pt>
                <c:pt idx="1454">
                  <c:v>42271</c:v>
                </c:pt>
                <c:pt idx="1455">
                  <c:v>42272</c:v>
                </c:pt>
                <c:pt idx="1456">
                  <c:v>42273</c:v>
                </c:pt>
                <c:pt idx="1457">
                  <c:v>42274</c:v>
                </c:pt>
                <c:pt idx="1458">
                  <c:v>42275</c:v>
                </c:pt>
                <c:pt idx="1459">
                  <c:v>42276</c:v>
                </c:pt>
                <c:pt idx="1460">
                  <c:v>42277</c:v>
                </c:pt>
                <c:pt idx="1461">
                  <c:v>42278</c:v>
                </c:pt>
                <c:pt idx="1462">
                  <c:v>42279</c:v>
                </c:pt>
                <c:pt idx="1463">
                  <c:v>42280</c:v>
                </c:pt>
                <c:pt idx="1464">
                  <c:v>42281</c:v>
                </c:pt>
                <c:pt idx="1465">
                  <c:v>42282</c:v>
                </c:pt>
                <c:pt idx="1466">
                  <c:v>42283</c:v>
                </c:pt>
                <c:pt idx="1467">
                  <c:v>42284</c:v>
                </c:pt>
                <c:pt idx="1468">
                  <c:v>42285</c:v>
                </c:pt>
                <c:pt idx="1469">
                  <c:v>42286</c:v>
                </c:pt>
                <c:pt idx="1470">
                  <c:v>42287</c:v>
                </c:pt>
                <c:pt idx="1471">
                  <c:v>42288</c:v>
                </c:pt>
                <c:pt idx="1472">
                  <c:v>42289</c:v>
                </c:pt>
                <c:pt idx="1473">
                  <c:v>42290</c:v>
                </c:pt>
                <c:pt idx="1474">
                  <c:v>42291</c:v>
                </c:pt>
                <c:pt idx="1475">
                  <c:v>42292</c:v>
                </c:pt>
                <c:pt idx="1476">
                  <c:v>42293</c:v>
                </c:pt>
                <c:pt idx="1477">
                  <c:v>42294</c:v>
                </c:pt>
                <c:pt idx="1478">
                  <c:v>42295</c:v>
                </c:pt>
                <c:pt idx="1479">
                  <c:v>42296</c:v>
                </c:pt>
                <c:pt idx="1480">
                  <c:v>42297</c:v>
                </c:pt>
                <c:pt idx="1481">
                  <c:v>42298</c:v>
                </c:pt>
                <c:pt idx="1482">
                  <c:v>42299</c:v>
                </c:pt>
                <c:pt idx="1483">
                  <c:v>42300</c:v>
                </c:pt>
                <c:pt idx="1484">
                  <c:v>42301</c:v>
                </c:pt>
                <c:pt idx="1485">
                  <c:v>42302</c:v>
                </c:pt>
                <c:pt idx="1486">
                  <c:v>42303</c:v>
                </c:pt>
                <c:pt idx="1487">
                  <c:v>42304</c:v>
                </c:pt>
                <c:pt idx="1488">
                  <c:v>42305</c:v>
                </c:pt>
                <c:pt idx="1489">
                  <c:v>42306</c:v>
                </c:pt>
                <c:pt idx="1490">
                  <c:v>42307</c:v>
                </c:pt>
                <c:pt idx="1491">
                  <c:v>42308</c:v>
                </c:pt>
                <c:pt idx="1492">
                  <c:v>42309</c:v>
                </c:pt>
                <c:pt idx="1493">
                  <c:v>42310</c:v>
                </c:pt>
                <c:pt idx="1494">
                  <c:v>42311</c:v>
                </c:pt>
                <c:pt idx="1495">
                  <c:v>42312</c:v>
                </c:pt>
                <c:pt idx="1496">
                  <c:v>42313</c:v>
                </c:pt>
                <c:pt idx="1497">
                  <c:v>42314</c:v>
                </c:pt>
                <c:pt idx="1498">
                  <c:v>42315</c:v>
                </c:pt>
                <c:pt idx="1499">
                  <c:v>42316</c:v>
                </c:pt>
                <c:pt idx="1500">
                  <c:v>42317</c:v>
                </c:pt>
                <c:pt idx="1501">
                  <c:v>42318</c:v>
                </c:pt>
                <c:pt idx="1502">
                  <c:v>42319</c:v>
                </c:pt>
                <c:pt idx="1503">
                  <c:v>42320</c:v>
                </c:pt>
                <c:pt idx="1504">
                  <c:v>42321</c:v>
                </c:pt>
                <c:pt idx="1505">
                  <c:v>42322</c:v>
                </c:pt>
                <c:pt idx="1506">
                  <c:v>42323</c:v>
                </c:pt>
                <c:pt idx="1507">
                  <c:v>42324</c:v>
                </c:pt>
                <c:pt idx="1508">
                  <c:v>42325</c:v>
                </c:pt>
                <c:pt idx="1509">
                  <c:v>42326</c:v>
                </c:pt>
                <c:pt idx="1510">
                  <c:v>42327</c:v>
                </c:pt>
                <c:pt idx="1511">
                  <c:v>42328</c:v>
                </c:pt>
                <c:pt idx="1512">
                  <c:v>42329</c:v>
                </c:pt>
                <c:pt idx="1513">
                  <c:v>42330</c:v>
                </c:pt>
                <c:pt idx="1514">
                  <c:v>42331</c:v>
                </c:pt>
                <c:pt idx="1515">
                  <c:v>42332</c:v>
                </c:pt>
                <c:pt idx="1516">
                  <c:v>42333</c:v>
                </c:pt>
                <c:pt idx="1517">
                  <c:v>42334</c:v>
                </c:pt>
                <c:pt idx="1518">
                  <c:v>42335</c:v>
                </c:pt>
                <c:pt idx="1519">
                  <c:v>42336</c:v>
                </c:pt>
                <c:pt idx="1520">
                  <c:v>42337</c:v>
                </c:pt>
                <c:pt idx="1521">
                  <c:v>42338</c:v>
                </c:pt>
                <c:pt idx="1522">
                  <c:v>42339</c:v>
                </c:pt>
                <c:pt idx="1523">
                  <c:v>42340</c:v>
                </c:pt>
                <c:pt idx="1524">
                  <c:v>42341</c:v>
                </c:pt>
                <c:pt idx="1525">
                  <c:v>42342</c:v>
                </c:pt>
                <c:pt idx="1526">
                  <c:v>42343</c:v>
                </c:pt>
                <c:pt idx="1527">
                  <c:v>42344</c:v>
                </c:pt>
                <c:pt idx="1528">
                  <c:v>42345</c:v>
                </c:pt>
                <c:pt idx="1529">
                  <c:v>42346</c:v>
                </c:pt>
                <c:pt idx="1530">
                  <c:v>42347</c:v>
                </c:pt>
                <c:pt idx="1531">
                  <c:v>42348</c:v>
                </c:pt>
                <c:pt idx="1532">
                  <c:v>42349</c:v>
                </c:pt>
                <c:pt idx="1533">
                  <c:v>42350</c:v>
                </c:pt>
                <c:pt idx="1534">
                  <c:v>42351</c:v>
                </c:pt>
                <c:pt idx="1535">
                  <c:v>42352</c:v>
                </c:pt>
                <c:pt idx="1536">
                  <c:v>42353</c:v>
                </c:pt>
                <c:pt idx="1537">
                  <c:v>42354</c:v>
                </c:pt>
                <c:pt idx="1538">
                  <c:v>42355</c:v>
                </c:pt>
                <c:pt idx="1539">
                  <c:v>42356</c:v>
                </c:pt>
                <c:pt idx="1540">
                  <c:v>42357</c:v>
                </c:pt>
                <c:pt idx="1541">
                  <c:v>42358</c:v>
                </c:pt>
                <c:pt idx="1542">
                  <c:v>42359</c:v>
                </c:pt>
                <c:pt idx="1543">
                  <c:v>42360</c:v>
                </c:pt>
                <c:pt idx="1544">
                  <c:v>42361</c:v>
                </c:pt>
                <c:pt idx="1545">
                  <c:v>42362</c:v>
                </c:pt>
                <c:pt idx="1546">
                  <c:v>42363</c:v>
                </c:pt>
                <c:pt idx="1547">
                  <c:v>42364</c:v>
                </c:pt>
                <c:pt idx="1548">
                  <c:v>42365</c:v>
                </c:pt>
                <c:pt idx="1549">
                  <c:v>42366</c:v>
                </c:pt>
                <c:pt idx="1550">
                  <c:v>42367</c:v>
                </c:pt>
                <c:pt idx="1551">
                  <c:v>42368</c:v>
                </c:pt>
                <c:pt idx="1552">
                  <c:v>42369</c:v>
                </c:pt>
                <c:pt idx="1553">
                  <c:v>42370</c:v>
                </c:pt>
                <c:pt idx="1554">
                  <c:v>42371</c:v>
                </c:pt>
                <c:pt idx="1555">
                  <c:v>42372</c:v>
                </c:pt>
                <c:pt idx="1556">
                  <c:v>42373</c:v>
                </c:pt>
                <c:pt idx="1557">
                  <c:v>42374</c:v>
                </c:pt>
                <c:pt idx="1558">
                  <c:v>42375</c:v>
                </c:pt>
                <c:pt idx="1559">
                  <c:v>42376</c:v>
                </c:pt>
                <c:pt idx="1560">
                  <c:v>42377</c:v>
                </c:pt>
                <c:pt idx="1561">
                  <c:v>42378</c:v>
                </c:pt>
                <c:pt idx="1562">
                  <c:v>42379</c:v>
                </c:pt>
                <c:pt idx="1563">
                  <c:v>42380</c:v>
                </c:pt>
                <c:pt idx="1564">
                  <c:v>42381</c:v>
                </c:pt>
                <c:pt idx="1565">
                  <c:v>42382</c:v>
                </c:pt>
                <c:pt idx="1566">
                  <c:v>42383</c:v>
                </c:pt>
                <c:pt idx="1567">
                  <c:v>42384</c:v>
                </c:pt>
                <c:pt idx="1568">
                  <c:v>42385</c:v>
                </c:pt>
                <c:pt idx="1569">
                  <c:v>42386</c:v>
                </c:pt>
                <c:pt idx="1570">
                  <c:v>42387</c:v>
                </c:pt>
                <c:pt idx="1571">
                  <c:v>42388</c:v>
                </c:pt>
                <c:pt idx="1572">
                  <c:v>42389</c:v>
                </c:pt>
                <c:pt idx="1573">
                  <c:v>42390</c:v>
                </c:pt>
                <c:pt idx="1574">
                  <c:v>42391</c:v>
                </c:pt>
                <c:pt idx="1575">
                  <c:v>42392</c:v>
                </c:pt>
                <c:pt idx="1576">
                  <c:v>42393</c:v>
                </c:pt>
                <c:pt idx="1577">
                  <c:v>42394</c:v>
                </c:pt>
                <c:pt idx="1578">
                  <c:v>42395</c:v>
                </c:pt>
                <c:pt idx="1579">
                  <c:v>42396</c:v>
                </c:pt>
                <c:pt idx="1580">
                  <c:v>42397</c:v>
                </c:pt>
                <c:pt idx="1581">
                  <c:v>42398</c:v>
                </c:pt>
                <c:pt idx="1582">
                  <c:v>42399</c:v>
                </c:pt>
                <c:pt idx="1583">
                  <c:v>42400</c:v>
                </c:pt>
                <c:pt idx="1584">
                  <c:v>42401</c:v>
                </c:pt>
                <c:pt idx="1585">
                  <c:v>42402</c:v>
                </c:pt>
                <c:pt idx="1586">
                  <c:v>42403</c:v>
                </c:pt>
                <c:pt idx="1587">
                  <c:v>42404</c:v>
                </c:pt>
                <c:pt idx="1588">
                  <c:v>42405</c:v>
                </c:pt>
                <c:pt idx="1589">
                  <c:v>42406</c:v>
                </c:pt>
                <c:pt idx="1590">
                  <c:v>42407</c:v>
                </c:pt>
                <c:pt idx="1591">
                  <c:v>42408</c:v>
                </c:pt>
                <c:pt idx="1592">
                  <c:v>42409</c:v>
                </c:pt>
                <c:pt idx="1593">
                  <c:v>42410</c:v>
                </c:pt>
                <c:pt idx="1594">
                  <c:v>42411</c:v>
                </c:pt>
                <c:pt idx="1595">
                  <c:v>42412</c:v>
                </c:pt>
                <c:pt idx="1596">
                  <c:v>42413</c:v>
                </c:pt>
                <c:pt idx="1597">
                  <c:v>42414</c:v>
                </c:pt>
                <c:pt idx="1598">
                  <c:v>42415</c:v>
                </c:pt>
                <c:pt idx="1599">
                  <c:v>42416</c:v>
                </c:pt>
                <c:pt idx="1600">
                  <c:v>42417</c:v>
                </c:pt>
                <c:pt idx="1601">
                  <c:v>42418</c:v>
                </c:pt>
                <c:pt idx="1602">
                  <c:v>42419</c:v>
                </c:pt>
                <c:pt idx="1603">
                  <c:v>42420</c:v>
                </c:pt>
                <c:pt idx="1604">
                  <c:v>42421</c:v>
                </c:pt>
                <c:pt idx="1605">
                  <c:v>42422</c:v>
                </c:pt>
                <c:pt idx="1606">
                  <c:v>42423</c:v>
                </c:pt>
                <c:pt idx="1607">
                  <c:v>42424</c:v>
                </c:pt>
                <c:pt idx="1608">
                  <c:v>42425</c:v>
                </c:pt>
                <c:pt idx="1609">
                  <c:v>42426</c:v>
                </c:pt>
                <c:pt idx="1610">
                  <c:v>42427</c:v>
                </c:pt>
                <c:pt idx="1611">
                  <c:v>42428</c:v>
                </c:pt>
                <c:pt idx="1612">
                  <c:v>42429</c:v>
                </c:pt>
                <c:pt idx="1613">
                  <c:v>42430</c:v>
                </c:pt>
                <c:pt idx="1614">
                  <c:v>42431</c:v>
                </c:pt>
                <c:pt idx="1615">
                  <c:v>42432</c:v>
                </c:pt>
                <c:pt idx="1616">
                  <c:v>42433</c:v>
                </c:pt>
                <c:pt idx="1617">
                  <c:v>42434</c:v>
                </c:pt>
                <c:pt idx="1618">
                  <c:v>42435</c:v>
                </c:pt>
                <c:pt idx="1619">
                  <c:v>42436</c:v>
                </c:pt>
                <c:pt idx="1620">
                  <c:v>42437</c:v>
                </c:pt>
                <c:pt idx="1621">
                  <c:v>42438</c:v>
                </c:pt>
                <c:pt idx="1622">
                  <c:v>42439</c:v>
                </c:pt>
                <c:pt idx="1623">
                  <c:v>42440</c:v>
                </c:pt>
                <c:pt idx="1624">
                  <c:v>42441</c:v>
                </c:pt>
                <c:pt idx="1625">
                  <c:v>42442</c:v>
                </c:pt>
                <c:pt idx="1626">
                  <c:v>42443</c:v>
                </c:pt>
                <c:pt idx="1627">
                  <c:v>42444</c:v>
                </c:pt>
                <c:pt idx="1628">
                  <c:v>42445</c:v>
                </c:pt>
                <c:pt idx="1629">
                  <c:v>42446</c:v>
                </c:pt>
                <c:pt idx="1630">
                  <c:v>42447</c:v>
                </c:pt>
                <c:pt idx="1631">
                  <c:v>42448</c:v>
                </c:pt>
                <c:pt idx="1632">
                  <c:v>42449</c:v>
                </c:pt>
                <c:pt idx="1633">
                  <c:v>42450</c:v>
                </c:pt>
                <c:pt idx="1634">
                  <c:v>42451</c:v>
                </c:pt>
                <c:pt idx="1635">
                  <c:v>42452</c:v>
                </c:pt>
                <c:pt idx="1636">
                  <c:v>42453</c:v>
                </c:pt>
                <c:pt idx="1637">
                  <c:v>42454</c:v>
                </c:pt>
                <c:pt idx="1638">
                  <c:v>42455</c:v>
                </c:pt>
                <c:pt idx="1639">
                  <c:v>42456</c:v>
                </c:pt>
                <c:pt idx="1640">
                  <c:v>42457</c:v>
                </c:pt>
                <c:pt idx="1641">
                  <c:v>42458</c:v>
                </c:pt>
                <c:pt idx="1642">
                  <c:v>42459</c:v>
                </c:pt>
                <c:pt idx="1643">
                  <c:v>42460</c:v>
                </c:pt>
                <c:pt idx="1644">
                  <c:v>42461</c:v>
                </c:pt>
                <c:pt idx="1645">
                  <c:v>42462</c:v>
                </c:pt>
                <c:pt idx="1646">
                  <c:v>42463</c:v>
                </c:pt>
                <c:pt idx="1647">
                  <c:v>42464</c:v>
                </c:pt>
                <c:pt idx="1648">
                  <c:v>42465</c:v>
                </c:pt>
                <c:pt idx="1649">
                  <c:v>42466</c:v>
                </c:pt>
                <c:pt idx="1650">
                  <c:v>42467</c:v>
                </c:pt>
                <c:pt idx="1651">
                  <c:v>42468</c:v>
                </c:pt>
                <c:pt idx="1652">
                  <c:v>42469</c:v>
                </c:pt>
                <c:pt idx="1653">
                  <c:v>42470</c:v>
                </c:pt>
                <c:pt idx="1654">
                  <c:v>42471</c:v>
                </c:pt>
                <c:pt idx="1655">
                  <c:v>42472</c:v>
                </c:pt>
                <c:pt idx="1656">
                  <c:v>42473</c:v>
                </c:pt>
                <c:pt idx="1657">
                  <c:v>42474</c:v>
                </c:pt>
                <c:pt idx="1658">
                  <c:v>42475</c:v>
                </c:pt>
                <c:pt idx="1659">
                  <c:v>42476</c:v>
                </c:pt>
                <c:pt idx="1660">
                  <c:v>42477</c:v>
                </c:pt>
                <c:pt idx="1661">
                  <c:v>42478</c:v>
                </c:pt>
                <c:pt idx="1662">
                  <c:v>42479</c:v>
                </c:pt>
                <c:pt idx="1663">
                  <c:v>42480</c:v>
                </c:pt>
                <c:pt idx="1664">
                  <c:v>42481</c:v>
                </c:pt>
                <c:pt idx="1665">
                  <c:v>42482</c:v>
                </c:pt>
                <c:pt idx="1666">
                  <c:v>42483</c:v>
                </c:pt>
                <c:pt idx="1667">
                  <c:v>42484</c:v>
                </c:pt>
                <c:pt idx="1668">
                  <c:v>42485</c:v>
                </c:pt>
                <c:pt idx="1669">
                  <c:v>42486</c:v>
                </c:pt>
                <c:pt idx="1670">
                  <c:v>42487</c:v>
                </c:pt>
                <c:pt idx="1671">
                  <c:v>42488</c:v>
                </c:pt>
                <c:pt idx="1672">
                  <c:v>42489</c:v>
                </c:pt>
                <c:pt idx="1673">
                  <c:v>42490</c:v>
                </c:pt>
                <c:pt idx="1674">
                  <c:v>42491</c:v>
                </c:pt>
                <c:pt idx="1675">
                  <c:v>42492</c:v>
                </c:pt>
                <c:pt idx="1676">
                  <c:v>42493</c:v>
                </c:pt>
                <c:pt idx="1677">
                  <c:v>42494</c:v>
                </c:pt>
                <c:pt idx="1678">
                  <c:v>42495</c:v>
                </c:pt>
                <c:pt idx="1679">
                  <c:v>42496</c:v>
                </c:pt>
                <c:pt idx="1680">
                  <c:v>42497</c:v>
                </c:pt>
                <c:pt idx="1681">
                  <c:v>42498</c:v>
                </c:pt>
                <c:pt idx="1682">
                  <c:v>42499</c:v>
                </c:pt>
                <c:pt idx="1683">
                  <c:v>42500</c:v>
                </c:pt>
                <c:pt idx="1684">
                  <c:v>42501</c:v>
                </c:pt>
                <c:pt idx="1685">
                  <c:v>42502</c:v>
                </c:pt>
                <c:pt idx="1686">
                  <c:v>42503</c:v>
                </c:pt>
                <c:pt idx="1687">
                  <c:v>42504</c:v>
                </c:pt>
                <c:pt idx="1688">
                  <c:v>42505</c:v>
                </c:pt>
                <c:pt idx="1689">
                  <c:v>42506</c:v>
                </c:pt>
                <c:pt idx="1690">
                  <c:v>42507</c:v>
                </c:pt>
                <c:pt idx="1691">
                  <c:v>42508</c:v>
                </c:pt>
                <c:pt idx="1692">
                  <c:v>42509</c:v>
                </c:pt>
                <c:pt idx="1693">
                  <c:v>42510</c:v>
                </c:pt>
                <c:pt idx="1694">
                  <c:v>42511</c:v>
                </c:pt>
                <c:pt idx="1695">
                  <c:v>42512</c:v>
                </c:pt>
                <c:pt idx="1696">
                  <c:v>42513</c:v>
                </c:pt>
                <c:pt idx="1697">
                  <c:v>42514</c:v>
                </c:pt>
                <c:pt idx="1698">
                  <c:v>42515</c:v>
                </c:pt>
                <c:pt idx="1699">
                  <c:v>42516</c:v>
                </c:pt>
                <c:pt idx="1700">
                  <c:v>42517</c:v>
                </c:pt>
                <c:pt idx="1701">
                  <c:v>42518</c:v>
                </c:pt>
                <c:pt idx="1702">
                  <c:v>42519</c:v>
                </c:pt>
                <c:pt idx="1703">
                  <c:v>42520</c:v>
                </c:pt>
                <c:pt idx="1704">
                  <c:v>42521</c:v>
                </c:pt>
                <c:pt idx="1705">
                  <c:v>42522</c:v>
                </c:pt>
                <c:pt idx="1706">
                  <c:v>42523</c:v>
                </c:pt>
                <c:pt idx="1707">
                  <c:v>42524</c:v>
                </c:pt>
                <c:pt idx="1708">
                  <c:v>42525</c:v>
                </c:pt>
                <c:pt idx="1709">
                  <c:v>42526</c:v>
                </c:pt>
                <c:pt idx="1710">
                  <c:v>42527</c:v>
                </c:pt>
                <c:pt idx="1711">
                  <c:v>42528</c:v>
                </c:pt>
                <c:pt idx="1712">
                  <c:v>42529</c:v>
                </c:pt>
                <c:pt idx="1713">
                  <c:v>42530</c:v>
                </c:pt>
                <c:pt idx="1714">
                  <c:v>42531</c:v>
                </c:pt>
                <c:pt idx="1715">
                  <c:v>42532</c:v>
                </c:pt>
                <c:pt idx="1716">
                  <c:v>42533</c:v>
                </c:pt>
                <c:pt idx="1717">
                  <c:v>42534</c:v>
                </c:pt>
                <c:pt idx="1718">
                  <c:v>42535</c:v>
                </c:pt>
                <c:pt idx="1719">
                  <c:v>42536</c:v>
                </c:pt>
                <c:pt idx="1720">
                  <c:v>42537</c:v>
                </c:pt>
                <c:pt idx="1721">
                  <c:v>42538</c:v>
                </c:pt>
                <c:pt idx="1722">
                  <c:v>42539</c:v>
                </c:pt>
                <c:pt idx="1723">
                  <c:v>42540</c:v>
                </c:pt>
                <c:pt idx="1724">
                  <c:v>42541</c:v>
                </c:pt>
                <c:pt idx="1725">
                  <c:v>42542</c:v>
                </c:pt>
                <c:pt idx="1726">
                  <c:v>42543</c:v>
                </c:pt>
                <c:pt idx="1727">
                  <c:v>42544</c:v>
                </c:pt>
                <c:pt idx="1728">
                  <c:v>42545</c:v>
                </c:pt>
                <c:pt idx="1729">
                  <c:v>42546</c:v>
                </c:pt>
                <c:pt idx="1730">
                  <c:v>42547</c:v>
                </c:pt>
                <c:pt idx="1731">
                  <c:v>42548</c:v>
                </c:pt>
                <c:pt idx="1732">
                  <c:v>42549</c:v>
                </c:pt>
                <c:pt idx="1733">
                  <c:v>42550</c:v>
                </c:pt>
                <c:pt idx="1734">
                  <c:v>42551</c:v>
                </c:pt>
                <c:pt idx="1735">
                  <c:v>42552</c:v>
                </c:pt>
                <c:pt idx="1736">
                  <c:v>42553</c:v>
                </c:pt>
                <c:pt idx="1737">
                  <c:v>42554</c:v>
                </c:pt>
                <c:pt idx="1738">
                  <c:v>42555</c:v>
                </c:pt>
                <c:pt idx="1739">
                  <c:v>42556</c:v>
                </c:pt>
                <c:pt idx="1740">
                  <c:v>42557</c:v>
                </c:pt>
                <c:pt idx="1741">
                  <c:v>42558</c:v>
                </c:pt>
                <c:pt idx="1742">
                  <c:v>42559</c:v>
                </c:pt>
                <c:pt idx="1743">
                  <c:v>42560</c:v>
                </c:pt>
                <c:pt idx="1744">
                  <c:v>42561</c:v>
                </c:pt>
                <c:pt idx="1745">
                  <c:v>42562</c:v>
                </c:pt>
                <c:pt idx="1746">
                  <c:v>42563</c:v>
                </c:pt>
                <c:pt idx="1747">
                  <c:v>42564</c:v>
                </c:pt>
                <c:pt idx="1748">
                  <c:v>42565</c:v>
                </c:pt>
                <c:pt idx="1749">
                  <c:v>42566</c:v>
                </c:pt>
                <c:pt idx="1750">
                  <c:v>42567</c:v>
                </c:pt>
                <c:pt idx="1751">
                  <c:v>42568</c:v>
                </c:pt>
                <c:pt idx="1752">
                  <c:v>42569</c:v>
                </c:pt>
                <c:pt idx="1753">
                  <c:v>42570</c:v>
                </c:pt>
                <c:pt idx="1754">
                  <c:v>42571</c:v>
                </c:pt>
                <c:pt idx="1755">
                  <c:v>42572</c:v>
                </c:pt>
                <c:pt idx="1756">
                  <c:v>42573</c:v>
                </c:pt>
                <c:pt idx="1757">
                  <c:v>42574</c:v>
                </c:pt>
                <c:pt idx="1758">
                  <c:v>42575</c:v>
                </c:pt>
                <c:pt idx="1759">
                  <c:v>42576</c:v>
                </c:pt>
                <c:pt idx="1760">
                  <c:v>42577</c:v>
                </c:pt>
                <c:pt idx="1761">
                  <c:v>42578</c:v>
                </c:pt>
                <c:pt idx="1762">
                  <c:v>42579</c:v>
                </c:pt>
                <c:pt idx="1763">
                  <c:v>42580</c:v>
                </c:pt>
                <c:pt idx="1764">
                  <c:v>42581</c:v>
                </c:pt>
                <c:pt idx="1765">
                  <c:v>42582</c:v>
                </c:pt>
                <c:pt idx="1766">
                  <c:v>42583</c:v>
                </c:pt>
                <c:pt idx="1767">
                  <c:v>42584</c:v>
                </c:pt>
                <c:pt idx="1768">
                  <c:v>42585</c:v>
                </c:pt>
                <c:pt idx="1769">
                  <c:v>42586</c:v>
                </c:pt>
                <c:pt idx="1770">
                  <c:v>42587</c:v>
                </c:pt>
                <c:pt idx="1771">
                  <c:v>42588</c:v>
                </c:pt>
                <c:pt idx="1772">
                  <c:v>42589</c:v>
                </c:pt>
                <c:pt idx="1773">
                  <c:v>42590</c:v>
                </c:pt>
                <c:pt idx="1774">
                  <c:v>42591</c:v>
                </c:pt>
                <c:pt idx="1775">
                  <c:v>42592</c:v>
                </c:pt>
                <c:pt idx="1776">
                  <c:v>42593</c:v>
                </c:pt>
                <c:pt idx="1777">
                  <c:v>42594</c:v>
                </c:pt>
                <c:pt idx="1778">
                  <c:v>42595</c:v>
                </c:pt>
                <c:pt idx="1779">
                  <c:v>42596</c:v>
                </c:pt>
                <c:pt idx="1780">
                  <c:v>42597</c:v>
                </c:pt>
                <c:pt idx="1781">
                  <c:v>42598</c:v>
                </c:pt>
                <c:pt idx="1782">
                  <c:v>42599</c:v>
                </c:pt>
                <c:pt idx="1783">
                  <c:v>42600</c:v>
                </c:pt>
                <c:pt idx="1784">
                  <c:v>42601</c:v>
                </c:pt>
                <c:pt idx="1785">
                  <c:v>42602</c:v>
                </c:pt>
                <c:pt idx="1786">
                  <c:v>42603</c:v>
                </c:pt>
                <c:pt idx="1787">
                  <c:v>42604</c:v>
                </c:pt>
                <c:pt idx="1788">
                  <c:v>42605</c:v>
                </c:pt>
                <c:pt idx="1789">
                  <c:v>42606</c:v>
                </c:pt>
                <c:pt idx="1790">
                  <c:v>42607</c:v>
                </c:pt>
                <c:pt idx="1791">
                  <c:v>42608</c:v>
                </c:pt>
                <c:pt idx="1792">
                  <c:v>42609</c:v>
                </c:pt>
                <c:pt idx="1793">
                  <c:v>42610</c:v>
                </c:pt>
                <c:pt idx="1794">
                  <c:v>42611</c:v>
                </c:pt>
                <c:pt idx="1795">
                  <c:v>42612</c:v>
                </c:pt>
                <c:pt idx="1796">
                  <c:v>42613</c:v>
                </c:pt>
                <c:pt idx="1797">
                  <c:v>42614</c:v>
                </c:pt>
                <c:pt idx="1798">
                  <c:v>42615</c:v>
                </c:pt>
                <c:pt idx="1799">
                  <c:v>42616</c:v>
                </c:pt>
                <c:pt idx="1800">
                  <c:v>42617</c:v>
                </c:pt>
                <c:pt idx="1801">
                  <c:v>42618</c:v>
                </c:pt>
                <c:pt idx="1802">
                  <c:v>42619</c:v>
                </c:pt>
                <c:pt idx="1803">
                  <c:v>42620</c:v>
                </c:pt>
                <c:pt idx="1804">
                  <c:v>42621</c:v>
                </c:pt>
                <c:pt idx="1805">
                  <c:v>42622</c:v>
                </c:pt>
                <c:pt idx="1806">
                  <c:v>42623</c:v>
                </c:pt>
                <c:pt idx="1807">
                  <c:v>42624</c:v>
                </c:pt>
                <c:pt idx="1808">
                  <c:v>42625</c:v>
                </c:pt>
                <c:pt idx="1809">
                  <c:v>42626</c:v>
                </c:pt>
                <c:pt idx="1810">
                  <c:v>42627</c:v>
                </c:pt>
                <c:pt idx="1811">
                  <c:v>42628</c:v>
                </c:pt>
                <c:pt idx="1812">
                  <c:v>42629</c:v>
                </c:pt>
                <c:pt idx="1813">
                  <c:v>42630</c:v>
                </c:pt>
                <c:pt idx="1814">
                  <c:v>42631</c:v>
                </c:pt>
                <c:pt idx="1815">
                  <c:v>42632</c:v>
                </c:pt>
                <c:pt idx="1816">
                  <c:v>42633</c:v>
                </c:pt>
                <c:pt idx="1817">
                  <c:v>42634</c:v>
                </c:pt>
                <c:pt idx="1818">
                  <c:v>42635</c:v>
                </c:pt>
                <c:pt idx="1819">
                  <c:v>42636</c:v>
                </c:pt>
                <c:pt idx="1820">
                  <c:v>42637</c:v>
                </c:pt>
                <c:pt idx="1821">
                  <c:v>42638</c:v>
                </c:pt>
                <c:pt idx="1822">
                  <c:v>42639</c:v>
                </c:pt>
                <c:pt idx="1823">
                  <c:v>42640</c:v>
                </c:pt>
                <c:pt idx="1824">
                  <c:v>42641</c:v>
                </c:pt>
                <c:pt idx="1825">
                  <c:v>42642</c:v>
                </c:pt>
                <c:pt idx="1826">
                  <c:v>42643</c:v>
                </c:pt>
                <c:pt idx="1827">
                  <c:v>42644</c:v>
                </c:pt>
                <c:pt idx="1828">
                  <c:v>42645</c:v>
                </c:pt>
                <c:pt idx="1829">
                  <c:v>42646</c:v>
                </c:pt>
                <c:pt idx="1830">
                  <c:v>42647</c:v>
                </c:pt>
                <c:pt idx="1831">
                  <c:v>42648</c:v>
                </c:pt>
                <c:pt idx="1832">
                  <c:v>42649</c:v>
                </c:pt>
                <c:pt idx="1833">
                  <c:v>42650</c:v>
                </c:pt>
                <c:pt idx="1834">
                  <c:v>42651</c:v>
                </c:pt>
                <c:pt idx="1835">
                  <c:v>42652</c:v>
                </c:pt>
                <c:pt idx="1836">
                  <c:v>42653</c:v>
                </c:pt>
                <c:pt idx="1837">
                  <c:v>42654</c:v>
                </c:pt>
                <c:pt idx="1838">
                  <c:v>42655</c:v>
                </c:pt>
                <c:pt idx="1839">
                  <c:v>42656</c:v>
                </c:pt>
                <c:pt idx="1840">
                  <c:v>42657</c:v>
                </c:pt>
                <c:pt idx="1841">
                  <c:v>42658</c:v>
                </c:pt>
                <c:pt idx="1842">
                  <c:v>42659</c:v>
                </c:pt>
                <c:pt idx="1843">
                  <c:v>42660</c:v>
                </c:pt>
                <c:pt idx="1844">
                  <c:v>42661</c:v>
                </c:pt>
                <c:pt idx="1845">
                  <c:v>42662</c:v>
                </c:pt>
                <c:pt idx="1846">
                  <c:v>42663</c:v>
                </c:pt>
                <c:pt idx="1847">
                  <c:v>42664</c:v>
                </c:pt>
                <c:pt idx="1848">
                  <c:v>42665</c:v>
                </c:pt>
                <c:pt idx="1849">
                  <c:v>42666</c:v>
                </c:pt>
                <c:pt idx="1850">
                  <c:v>42667</c:v>
                </c:pt>
                <c:pt idx="1851">
                  <c:v>42668</c:v>
                </c:pt>
                <c:pt idx="1852">
                  <c:v>42669</c:v>
                </c:pt>
                <c:pt idx="1853">
                  <c:v>42670</c:v>
                </c:pt>
                <c:pt idx="1854">
                  <c:v>42671</c:v>
                </c:pt>
                <c:pt idx="1855">
                  <c:v>42672</c:v>
                </c:pt>
                <c:pt idx="1856">
                  <c:v>42673</c:v>
                </c:pt>
                <c:pt idx="1857">
                  <c:v>42674</c:v>
                </c:pt>
                <c:pt idx="1858">
                  <c:v>42675</c:v>
                </c:pt>
                <c:pt idx="1859">
                  <c:v>42676</c:v>
                </c:pt>
                <c:pt idx="1860">
                  <c:v>42677</c:v>
                </c:pt>
                <c:pt idx="1861">
                  <c:v>42678</c:v>
                </c:pt>
                <c:pt idx="1862">
                  <c:v>42679</c:v>
                </c:pt>
                <c:pt idx="1863">
                  <c:v>42680</c:v>
                </c:pt>
                <c:pt idx="1864">
                  <c:v>42681</c:v>
                </c:pt>
                <c:pt idx="1865">
                  <c:v>42682</c:v>
                </c:pt>
                <c:pt idx="1866">
                  <c:v>42683</c:v>
                </c:pt>
                <c:pt idx="1867">
                  <c:v>42684</c:v>
                </c:pt>
                <c:pt idx="1868">
                  <c:v>42685</c:v>
                </c:pt>
                <c:pt idx="1869">
                  <c:v>42686</c:v>
                </c:pt>
                <c:pt idx="1870">
                  <c:v>42687</c:v>
                </c:pt>
                <c:pt idx="1871">
                  <c:v>42688</c:v>
                </c:pt>
                <c:pt idx="1872">
                  <c:v>42689</c:v>
                </c:pt>
                <c:pt idx="1873">
                  <c:v>42690</c:v>
                </c:pt>
                <c:pt idx="1874">
                  <c:v>42691</c:v>
                </c:pt>
                <c:pt idx="1875">
                  <c:v>42692</c:v>
                </c:pt>
                <c:pt idx="1876">
                  <c:v>42693</c:v>
                </c:pt>
                <c:pt idx="1877">
                  <c:v>42694</c:v>
                </c:pt>
                <c:pt idx="1878">
                  <c:v>42695</c:v>
                </c:pt>
                <c:pt idx="1879">
                  <c:v>42696</c:v>
                </c:pt>
                <c:pt idx="1880">
                  <c:v>42697</c:v>
                </c:pt>
                <c:pt idx="1881">
                  <c:v>42698</c:v>
                </c:pt>
                <c:pt idx="1882">
                  <c:v>42699</c:v>
                </c:pt>
                <c:pt idx="1883">
                  <c:v>42700</c:v>
                </c:pt>
                <c:pt idx="1884">
                  <c:v>42701</c:v>
                </c:pt>
                <c:pt idx="1885">
                  <c:v>42702</c:v>
                </c:pt>
                <c:pt idx="1886">
                  <c:v>42703</c:v>
                </c:pt>
                <c:pt idx="1887">
                  <c:v>42704</c:v>
                </c:pt>
                <c:pt idx="1888">
                  <c:v>42705</c:v>
                </c:pt>
                <c:pt idx="1889">
                  <c:v>42706</c:v>
                </c:pt>
                <c:pt idx="1890">
                  <c:v>42707</c:v>
                </c:pt>
                <c:pt idx="1891">
                  <c:v>42708</c:v>
                </c:pt>
                <c:pt idx="1892">
                  <c:v>42709</c:v>
                </c:pt>
                <c:pt idx="1893">
                  <c:v>42710</c:v>
                </c:pt>
                <c:pt idx="1894">
                  <c:v>42711</c:v>
                </c:pt>
                <c:pt idx="1895">
                  <c:v>42712</c:v>
                </c:pt>
                <c:pt idx="1896">
                  <c:v>42713</c:v>
                </c:pt>
                <c:pt idx="1897">
                  <c:v>42714</c:v>
                </c:pt>
                <c:pt idx="1898">
                  <c:v>42715</c:v>
                </c:pt>
                <c:pt idx="1899">
                  <c:v>42716</c:v>
                </c:pt>
                <c:pt idx="1900">
                  <c:v>42717</c:v>
                </c:pt>
                <c:pt idx="1901">
                  <c:v>42718</c:v>
                </c:pt>
                <c:pt idx="1902">
                  <c:v>42719</c:v>
                </c:pt>
                <c:pt idx="1903">
                  <c:v>42720</c:v>
                </c:pt>
                <c:pt idx="1904">
                  <c:v>42721</c:v>
                </c:pt>
                <c:pt idx="1905">
                  <c:v>42722</c:v>
                </c:pt>
                <c:pt idx="1906">
                  <c:v>42723</c:v>
                </c:pt>
                <c:pt idx="1907">
                  <c:v>42724</c:v>
                </c:pt>
                <c:pt idx="1908">
                  <c:v>42725</c:v>
                </c:pt>
                <c:pt idx="1909">
                  <c:v>42726</c:v>
                </c:pt>
                <c:pt idx="1910">
                  <c:v>42727</c:v>
                </c:pt>
                <c:pt idx="1911">
                  <c:v>42728</c:v>
                </c:pt>
                <c:pt idx="1912">
                  <c:v>42729</c:v>
                </c:pt>
                <c:pt idx="1913">
                  <c:v>42730</c:v>
                </c:pt>
                <c:pt idx="1914">
                  <c:v>42731</c:v>
                </c:pt>
                <c:pt idx="1915">
                  <c:v>42732</c:v>
                </c:pt>
                <c:pt idx="1916">
                  <c:v>42733</c:v>
                </c:pt>
                <c:pt idx="1917">
                  <c:v>42734</c:v>
                </c:pt>
                <c:pt idx="1918">
                  <c:v>42735</c:v>
                </c:pt>
                <c:pt idx="1919">
                  <c:v>42736</c:v>
                </c:pt>
                <c:pt idx="1920">
                  <c:v>42737</c:v>
                </c:pt>
                <c:pt idx="1921">
                  <c:v>42738</c:v>
                </c:pt>
                <c:pt idx="1922">
                  <c:v>42739</c:v>
                </c:pt>
                <c:pt idx="1923">
                  <c:v>42740</c:v>
                </c:pt>
                <c:pt idx="1924">
                  <c:v>42741</c:v>
                </c:pt>
                <c:pt idx="1925">
                  <c:v>42742</c:v>
                </c:pt>
                <c:pt idx="1926">
                  <c:v>42743</c:v>
                </c:pt>
                <c:pt idx="1927">
                  <c:v>42744</c:v>
                </c:pt>
                <c:pt idx="1928">
                  <c:v>42745</c:v>
                </c:pt>
                <c:pt idx="1929">
                  <c:v>42746</c:v>
                </c:pt>
                <c:pt idx="1930">
                  <c:v>42747</c:v>
                </c:pt>
                <c:pt idx="1931">
                  <c:v>42748</c:v>
                </c:pt>
                <c:pt idx="1932">
                  <c:v>42749</c:v>
                </c:pt>
                <c:pt idx="1933">
                  <c:v>42750</c:v>
                </c:pt>
                <c:pt idx="1934">
                  <c:v>42751</c:v>
                </c:pt>
                <c:pt idx="1935">
                  <c:v>42752</c:v>
                </c:pt>
                <c:pt idx="1936">
                  <c:v>42753</c:v>
                </c:pt>
                <c:pt idx="1937">
                  <c:v>42754</c:v>
                </c:pt>
                <c:pt idx="1938">
                  <c:v>42755</c:v>
                </c:pt>
                <c:pt idx="1939">
                  <c:v>42756</c:v>
                </c:pt>
                <c:pt idx="1940">
                  <c:v>42757</c:v>
                </c:pt>
                <c:pt idx="1941">
                  <c:v>42758</c:v>
                </c:pt>
                <c:pt idx="1942">
                  <c:v>42759</c:v>
                </c:pt>
                <c:pt idx="1943">
                  <c:v>42760</c:v>
                </c:pt>
                <c:pt idx="1944">
                  <c:v>42761</c:v>
                </c:pt>
                <c:pt idx="1945">
                  <c:v>42762</c:v>
                </c:pt>
                <c:pt idx="1946">
                  <c:v>42763</c:v>
                </c:pt>
                <c:pt idx="1947">
                  <c:v>42764</c:v>
                </c:pt>
                <c:pt idx="1948">
                  <c:v>42765</c:v>
                </c:pt>
                <c:pt idx="1949">
                  <c:v>42766</c:v>
                </c:pt>
                <c:pt idx="1950">
                  <c:v>42767</c:v>
                </c:pt>
                <c:pt idx="1951">
                  <c:v>42768</c:v>
                </c:pt>
                <c:pt idx="1952">
                  <c:v>42769</c:v>
                </c:pt>
                <c:pt idx="1953">
                  <c:v>42770</c:v>
                </c:pt>
                <c:pt idx="1954">
                  <c:v>42771</c:v>
                </c:pt>
                <c:pt idx="1955">
                  <c:v>42772</c:v>
                </c:pt>
                <c:pt idx="1956">
                  <c:v>42773</c:v>
                </c:pt>
                <c:pt idx="1957">
                  <c:v>42774</c:v>
                </c:pt>
                <c:pt idx="1958">
                  <c:v>42775</c:v>
                </c:pt>
                <c:pt idx="1959">
                  <c:v>42776</c:v>
                </c:pt>
                <c:pt idx="1960">
                  <c:v>42777</c:v>
                </c:pt>
                <c:pt idx="1961">
                  <c:v>42778</c:v>
                </c:pt>
                <c:pt idx="1962">
                  <c:v>42779</c:v>
                </c:pt>
                <c:pt idx="1963">
                  <c:v>42780</c:v>
                </c:pt>
                <c:pt idx="1964">
                  <c:v>42781</c:v>
                </c:pt>
                <c:pt idx="1965">
                  <c:v>42782</c:v>
                </c:pt>
                <c:pt idx="1966">
                  <c:v>42783</c:v>
                </c:pt>
                <c:pt idx="1967">
                  <c:v>42784</c:v>
                </c:pt>
                <c:pt idx="1968">
                  <c:v>42785</c:v>
                </c:pt>
                <c:pt idx="1969">
                  <c:v>42786</c:v>
                </c:pt>
                <c:pt idx="1970">
                  <c:v>42787</c:v>
                </c:pt>
                <c:pt idx="1971">
                  <c:v>42788</c:v>
                </c:pt>
                <c:pt idx="1972">
                  <c:v>42789</c:v>
                </c:pt>
                <c:pt idx="1973">
                  <c:v>42790</c:v>
                </c:pt>
                <c:pt idx="1974">
                  <c:v>42791</c:v>
                </c:pt>
                <c:pt idx="1975">
                  <c:v>42792</c:v>
                </c:pt>
                <c:pt idx="1976">
                  <c:v>42793</c:v>
                </c:pt>
                <c:pt idx="1977">
                  <c:v>42794</c:v>
                </c:pt>
                <c:pt idx="1978">
                  <c:v>42795</c:v>
                </c:pt>
                <c:pt idx="1979">
                  <c:v>42796</c:v>
                </c:pt>
                <c:pt idx="1980">
                  <c:v>42797</c:v>
                </c:pt>
                <c:pt idx="1981">
                  <c:v>42798</c:v>
                </c:pt>
                <c:pt idx="1982">
                  <c:v>42799</c:v>
                </c:pt>
                <c:pt idx="1983">
                  <c:v>42800</c:v>
                </c:pt>
                <c:pt idx="1984">
                  <c:v>42801</c:v>
                </c:pt>
                <c:pt idx="1985">
                  <c:v>42802</c:v>
                </c:pt>
                <c:pt idx="1986">
                  <c:v>42803</c:v>
                </c:pt>
                <c:pt idx="1987">
                  <c:v>42804</c:v>
                </c:pt>
                <c:pt idx="1988">
                  <c:v>42805</c:v>
                </c:pt>
                <c:pt idx="1989">
                  <c:v>42806</c:v>
                </c:pt>
                <c:pt idx="1990">
                  <c:v>42807</c:v>
                </c:pt>
                <c:pt idx="1991">
                  <c:v>42808</c:v>
                </c:pt>
                <c:pt idx="1992">
                  <c:v>42809</c:v>
                </c:pt>
                <c:pt idx="1993">
                  <c:v>42810</c:v>
                </c:pt>
                <c:pt idx="1994">
                  <c:v>42811</c:v>
                </c:pt>
                <c:pt idx="1995">
                  <c:v>42812</c:v>
                </c:pt>
                <c:pt idx="1996">
                  <c:v>42813</c:v>
                </c:pt>
                <c:pt idx="1997">
                  <c:v>42814</c:v>
                </c:pt>
                <c:pt idx="1998">
                  <c:v>42815</c:v>
                </c:pt>
                <c:pt idx="1999">
                  <c:v>42816</c:v>
                </c:pt>
                <c:pt idx="2000">
                  <c:v>42817</c:v>
                </c:pt>
                <c:pt idx="2001">
                  <c:v>42818</c:v>
                </c:pt>
                <c:pt idx="2002">
                  <c:v>42819</c:v>
                </c:pt>
                <c:pt idx="2003">
                  <c:v>42820</c:v>
                </c:pt>
                <c:pt idx="2004">
                  <c:v>42821</c:v>
                </c:pt>
                <c:pt idx="2005">
                  <c:v>42822</c:v>
                </c:pt>
                <c:pt idx="2006">
                  <c:v>42823</c:v>
                </c:pt>
                <c:pt idx="2007">
                  <c:v>42824</c:v>
                </c:pt>
                <c:pt idx="2008">
                  <c:v>42825</c:v>
                </c:pt>
                <c:pt idx="2009">
                  <c:v>42826</c:v>
                </c:pt>
                <c:pt idx="2010">
                  <c:v>42827</c:v>
                </c:pt>
                <c:pt idx="2011">
                  <c:v>42828</c:v>
                </c:pt>
                <c:pt idx="2012">
                  <c:v>42829</c:v>
                </c:pt>
                <c:pt idx="2013">
                  <c:v>42830</c:v>
                </c:pt>
                <c:pt idx="2014">
                  <c:v>42831</c:v>
                </c:pt>
                <c:pt idx="2015">
                  <c:v>42832</c:v>
                </c:pt>
                <c:pt idx="2016">
                  <c:v>42833</c:v>
                </c:pt>
                <c:pt idx="2017">
                  <c:v>42834</c:v>
                </c:pt>
                <c:pt idx="2018">
                  <c:v>42835</c:v>
                </c:pt>
                <c:pt idx="2019">
                  <c:v>42836</c:v>
                </c:pt>
                <c:pt idx="2020">
                  <c:v>42837</c:v>
                </c:pt>
                <c:pt idx="2021">
                  <c:v>42838</c:v>
                </c:pt>
                <c:pt idx="2022">
                  <c:v>42839</c:v>
                </c:pt>
                <c:pt idx="2023">
                  <c:v>42840</c:v>
                </c:pt>
                <c:pt idx="2024">
                  <c:v>42841</c:v>
                </c:pt>
                <c:pt idx="2025">
                  <c:v>42842</c:v>
                </c:pt>
                <c:pt idx="2026">
                  <c:v>42843</c:v>
                </c:pt>
                <c:pt idx="2027">
                  <c:v>42844</c:v>
                </c:pt>
                <c:pt idx="2028">
                  <c:v>42845</c:v>
                </c:pt>
                <c:pt idx="2029">
                  <c:v>42846</c:v>
                </c:pt>
                <c:pt idx="2030">
                  <c:v>42847</c:v>
                </c:pt>
                <c:pt idx="2031">
                  <c:v>42848</c:v>
                </c:pt>
                <c:pt idx="2032">
                  <c:v>42849</c:v>
                </c:pt>
                <c:pt idx="2033">
                  <c:v>42850</c:v>
                </c:pt>
                <c:pt idx="2034">
                  <c:v>42851</c:v>
                </c:pt>
                <c:pt idx="2035">
                  <c:v>42852</c:v>
                </c:pt>
                <c:pt idx="2036">
                  <c:v>42853</c:v>
                </c:pt>
                <c:pt idx="2037">
                  <c:v>42854</c:v>
                </c:pt>
                <c:pt idx="2038">
                  <c:v>42855</c:v>
                </c:pt>
                <c:pt idx="2039">
                  <c:v>42856</c:v>
                </c:pt>
                <c:pt idx="2040">
                  <c:v>42857</c:v>
                </c:pt>
                <c:pt idx="2041">
                  <c:v>42858</c:v>
                </c:pt>
                <c:pt idx="2042">
                  <c:v>42859</c:v>
                </c:pt>
                <c:pt idx="2043">
                  <c:v>42860</c:v>
                </c:pt>
                <c:pt idx="2044">
                  <c:v>42861</c:v>
                </c:pt>
                <c:pt idx="2045">
                  <c:v>42862</c:v>
                </c:pt>
                <c:pt idx="2046">
                  <c:v>42863</c:v>
                </c:pt>
                <c:pt idx="2047">
                  <c:v>42864</c:v>
                </c:pt>
                <c:pt idx="2048">
                  <c:v>42865</c:v>
                </c:pt>
                <c:pt idx="2049">
                  <c:v>42866</c:v>
                </c:pt>
                <c:pt idx="2050">
                  <c:v>42867</c:v>
                </c:pt>
                <c:pt idx="2051">
                  <c:v>42868</c:v>
                </c:pt>
                <c:pt idx="2052">
                  <c:v>42869</c:v>
                </c:pt>
                <c:pt idx="2053">
                  <c:v>42870</c:v>
                </c:pt>
                <c:pt idx="2054">
                  <c:v>42871</c:v>
                </c:pt>
                <c:pt idx="2055">
                  <c:v>42872</c:v>
                </c:pt>
                <c:pt idx="2056">
                  <c:v>42873</c:v>
                </c:pt>
                <c:pt idx="2057">
                  <c:v>42874</c:v>
                </c:pt>
                <c:pt idx="2058">
                  <c:v>42875</c:v>
                </c:pt>
                <c:pt idx="2059">
                  <c:v>42876</c:v>
                </c:pt>
                <c:pt idx="2060">
                  <c:v>42877</c:v>
                </c:pt>
                <c:pt idx="2061">
                  <c:v>42878</c:v>
                </c:pt>
                <c:pt idx="2062">
                  <c:v>42879</c:v>
                </c:pt>
                <c:pt idx="2063">
                  <c:v>42880</c:v>
                </c:pt>
                <c:pt idx="2064">
                  <c:v>42881</c:v>
                </c:pt>
                <c:pt idx="2065">
                  <c:v>42882</c:v>
                </c:pt>
                <c:pt idx="2066">
                  <c:v>42883</c:v>
                </c:pt>
                <c:pt idx="2067">
                  <c:v>42884</c:v>
                </c:pt>
                <c:pt idx="2068">
                  <c:v>42885</c:v>
                </c:pt>
                <c:pt idx="2069">
                  <c:v>42886</c:v>
                </c:pt>
                <c:pt idx="2070">
                  <c:v>42887</c:v>
                </c:pt>
                <c:pt idx="2071">
                  <c:v>42888</c:v>
                </c:pt>
                <c:pt idx="2072">
                  <c:v>42889</c:v>
                </c:pt>
                <c:pt idx="2073">
                  <c:v>42890</c:v>
                </c:pt>
                <c:pt idx="2074">
                  <c:v>42891</c:v>
                </c:pt>
                <c:pt idx="2075">
                  <c:v>42892</c:v>
                </c:pt>
                <c:pt idx="2076">
                  <c:v>42893</c:v>
                </c:pt>
                <c:pt idx="2077">
                  <c:v>42894</c:v>
                </c:pt>
                <c:pt idx="2078">
                  <c:v>42895</c:v>
                </c:pt>
                <c:pt idx="2079">
                  <c:v>42896</c:v>
                </c:pt>
                <c:pt idx="2080">
                  <c:v>42897</c:v>
                </c:pt>
                <c:pt idx="2081">
                  <c:v>42898</c:v>
                </c:pt>
                <c:pt idx="2082">
                  <c:v>42899</c:v>
                </c:pt>
                <c:pt idx="2083">
                  <c:v>42900</c:v>
                </c:pt>
                <c:pt idx="2084">
                  <c:v>42901</c:v>
                </c:pt>
                <c:pt idx="2085">
                  <c:v>42902</c:v>
                </c:pt>
                <c:pt idx="2086">
                  <c:v>42903</c:v>
                </c:pt>
                <c:pt idx="2087">
                  <c:v>42904</c:v>
                </c:pt>
                <c:pt idx="2088">
                  <c:v>42905</c:v>
                </c:pt>
                <c:pt idx="2089">
                  <c:v>42906</c:v>
                </c:pt>
                <c:pt idx="2090">
                  <c:v>42907</c:v>
                </c:pt>
                <c:pt idx="2091">
                  <c:v>42908</c:v>
                </c:pt>
                <c:pt idx="2092">
                  <c:v>42909</c:v>
                </c:pt>
                <c:pt idx="2093">
                  <c:v>42910</c:v>
                </c:pt>
                <c:pt idx="2094">
                  <c:v>42911</c:v>
                </c:pt>
                <c:pt idx="2095">
                  <c:v>42912</c:v>
                </c:pt>
                <c:pt idx="2096">
                  <c:v>42913</c:v>
                </c:pt>
                <c:pt idx="2097">
                  <c:v>42914</c:v>
                </c:pt>
                <c:pt idx="2098">
                  <c:v>42915</c:v>
                </c:pt>
                <c:pt idx="2099">
                  <c:v>42916</c:v>
                </c:pt>
                <c:pt idx="2100">
                  <c:v>42917</c:v>
                </c:pt>
                <c:pt idx="2101">
                  <c:v>42918</c:v>
                </c:pt>
                <c:pt idx="2102">
                  <c:v>42919</c:v>
                </c:pt>
                <c:pt idx="2103">
                  <c:v>42920</c:v>
                </c:pt>
                <c:pt idx="2104">
                  <c:v>42921</c:v>
                </c:pt>
                <c:pt idx="2105">
                  <c:v>42922</c:v>
                </c:pt>
                <c:pt idx="2106">
                  <c:v>42923</c:v>
                </c:pt>
                <c:pt idx="2107">
                  <c:v>42924</c:v>
                </c:pt>
                <c:pt idx="2108">
                  <c:v>42925</c:v>
                </c:pt>
                <c:pt idx="2109">
                  <c:v>42926</c:v>
                </c:pt>
                <c:pt idx="2110">
                  <c:v>42927</c:v>
                </c:pt>
                <c:pt idx="2111">
                  <c:v>42928</c:v>
                </c:pt>
                <c:pt idx="2112">
                  <c:v>42929</c:v>
                </c:pt>
                <c:pt idx="2113">
                  <c:v>42930</c:v>
                </c:pt>
                <c:pt idx="2114">
                  <c:v>42931</c:v>
                </c:pt>
                <c:pt idx="2115">
                  <c:v>42932</c:v>
                </c:pt>
                <c:pt idx="2116">
                  <c:v>42933</c:v>
                </c:pt>
                <c:pt idx="2117">
                  <c:v>42934</c:v>
                </c:pt>
                <c:pt idx="2118">
                  <c:v>42935</c:v>
                </c:pt>
                <c:pt idx="2119">
                  <c:v>42936</c:v>
                </c:pt>
                <c:pt idx="2120">
                  <c:v>42937</c:v>
                </c:pt>
                <c:pt idx="2121">
                  <c:v>42938</c:v>
                </c:pt>
                <c:pt idx="2122">
                  <c:v>42939</c:v>
                </c:pt>
                <c:pt idx="2123">
                  <c:v>42940</c:v>
                </c:pt>
                <c:pt idx="2124">
                  <c:v>42941</c:v>
                </c:pt>
                <c:pt idx="2125">
                  <c:v>42942</c:v>
                </c:pt>
                <c:pt idx="2126">
                  <c:v>42943</c:v>
                </c:pt>
                <c:pt idx="2127">
                  <c:v>42944</c:v>
                </c:pt>
                <c:pt idx="2128">
                  <c:v>42945</c:v>
                </c:pt>
                <c:pt idx="2129">
                  <c:v>42946</c:v>
                </c:pt>
                <c:pt idx="2130">
                  <c:v>42947</c:v>
                </c:pt>
                <c:pt idx="2131">
                  <c:v>42948</c:v>
                </c:pt>
                <c:pt idx="2132">
                  <c:v>42949</c:v>
                </c:pt>
                <c:pt idx="2133">
                  <c:v>42950</c:v>
                </c:pt>
                <c:pt idx="2134">
                  <c:v>42951</c:v>
                </c:pt>
                <c:pt idx="2135">
                  <c:v>42952</c:v>
                </c:pt>
                <c:pt idx="2136">
                  <c:v>42953</c:v>
                </c:pt>
                <c:pt idx="2137">
                  <c:v>42954</c:v>
                </c:pt>
                <c:pt idx="2138">
                  <c:v>42955</c:v>
                </c:pt>
                <c:pt idx="2139">
                  <c:v>42956</c:v>
                </c:pt>
                <c:pt idx="2140">
                  <c:v>42957</c:v>
                </c:pt>
                <c:pt idx="2141">
                  <c:v>42958</c:v>
                </c:pt>
                <c:pt idx="2142">
                  <c:v>42959</c:v>
                </c:pt>
                <c:pt idx="2143">
                  <c:v>42960</c:v>
                </c:pt>
                <c:pt idx="2144">
                  <c:v>42961</c:v>
                </c:pt>
                <c:pt idx="2145">
                  <c:v>42962</c:v>
                </c:pt>
                <c:pt idx="2146">
                  <c:v>42963</c:v>
                </c:pt>
                <c:pt idx="2147">
                  <c:v>42964</c:v>
                </c:pt>
                <c:pt idx="2148">
                  <c:v>42965</c:v>
                </c:pt>
                <c:pt idx="2149">
                  <c:v>42966</c:v>
                </c:pt>
                <c:pt idx="2150">
                  <c:v>42967</c:v>
                </c:pt>
                <c:pt idx="2151">
                  <c:v>42968</c:v>
                </c:pt>
                <c:pt idx="2152">
                  <c:v>42969</c:v>
                </c:pt>
                <c:pt idx="2153">
                  <c:v>42970</c:v>
                </c:pt>
                <c:pt idx="2154">
                  <c:v>42971</c:v>
                </c:pt>
                <c:pt idx="2155">
                  <c:v>42972</c:v>
                </c:pt>
                <c:pt idx="2156">
                  <c:v>42973</c:v>
                </c:pt>
                <c:pt idx="2157">
                  <c:v>42974</c:v>
                </c:pt>
                <c:pt idx="2158">
                  <c:v>42975</c:v>
                </c:pt>
                <c:pt idx="2159">
                  <c:v>42976</c:v>
                </c:pt>
                <c:pt idx="2160">
                  <c:v>42977</c:v>
                </c:pt>
                <c:pt idx="2161">
                  <c:v>42978</c:v>
                </c:pt>
                <c:pt idx="2162">
                  <c:v>42979</c:v>
                </c:pt>
                <c:pt idx="2163">
                  <c:v>42980</c:v>
                </c:pt>
                <c:pt idx="2164">
                  <c:v>42981</c:v>
                </c:pt>
                <c:pt idx="2165">
                  <c:v>42982</c:v>
                </c:pt>
                <c:pt idx="2166">
                  <c:v>42983</c:v>
                </c:pt>
                <c:pt idx="2167">
                  <c:v>42984</c:v>
                </c:pt>
                <c:pt idx="2168">
                  <c:v>42985</c:v>
                </c:pt>
                <c:pt idx="2169">
                  <c:v>42986</c:v>
                </c:pt>
                <c:pt idx="2170">
                  <c:v>42987</c:v>
                </c:pt>
                <c:pt idx="2171">
                  <c:v>42988</c:v>
                </c:pt>
                <c:pt idx="2172">
                  <c:v>42989</c:v>
                </c:pt>
                <c:pt idx="2173">
                  <c:v>42990</c:v>
                </c:pt>
                <c:pt idx="2174">
                  <c:v>42991</c:v>
                </c:pt>
                <c:pt idx="2175">
                  <c:v>42992</c:v>
                </c:pt>
                <c:pt idx="2176">
                  <c:v>42993</c:v>
                </c:pt>
                <c:pt idx="2177">
                  <c:v>42994</c:v>
                </c:pt>
                <c:pt idx="2178">
                  <c:v>42995</c:v>
                </c:pt>
                <c:pt idx="2179">
                  <c:v>42996</c:v>
                </c:pt>
                <c:pt idx="2180">
                  <c:v>42997</c:v>
                </c:pt>
                <c:pt idx="2181">
                  <c:v>42998</c:v>
                </c:pt>
                <c:pt idx="2182">
                  <c:v>42999</c:v>
                </c:pt>
                <c:pt idx="2183">
                  <c:v>43000</c:v>
                </c:pt>
                <c:pt idx="2184">
                  <c:v>43001</c:v>
                </c:pt>
                <c:pt idx="2185">
                  <c:v>43002</c:v>
                </c:pt>
                <c:pt idx="2186">
                  <c:v>43003</c:v>
                </c:pt>
                <c:pt idx="2187">
                  <c:v>43004</c:v>
                </c:pt>
                <c:pt idx="2188">
                  <c:v>43005</c:v>
                </c:pt>
                <c:pt idx="2189">
                  <c:v>43006</c:v>
                </c:pt>
                <c:pt idx="2190">
                  <c:v>43007</c:v>
                </c:pt>
                <c:pt idx="2191">
                  <c:v>43008</c:v>
                </c:pt>
                <c:pt idx="2192">
                  <c:v>43009</c:v>
                </c:pt>
                <c:pt idx="2193">
                  <c:v>43010</c:v>
                </c:pt>
                <c:pt idx="2194">
                  <c:v>43011</c:v>
                </c:pt>
                <c:pt idx="2195">
                  <c:v>43012</c:v>
                </c:pt>
                <c:pt idx="2196">
                  <c:v>43013</c:v>
                </c:pt>
                <c:pt idx="2197">
                  <c:v>43014</c:v>
                </c:pt>
                <c:pt idx="2198">
                  <c:v>43015</c:v>
                </c:pt>
                <c:pt idx="2199">
                  <c:v>43016</c:v>
                </c:pt>
                <c:pt idx="2200">
                  <c:v>43017</c:v>
                </c:pt>
                <c:pt idx="2201">
                  <c:v>43018</c:v>
                </c:pt>
                <c:pt idx="2202">
                  <c:v>43019</c:v>
                </c:pt>
                <c:pt idx="2203">
                  <c:v>43020</c:v>
                </c:pt>
                <c:pt idx="2204">
                  <c:v>43021</c:v>
                </c:pt>
                <c:pt idx="2205">
                  <c:v>43022</c:v>
                </c:pt>
                <c:pt idx="2206">
                  <c:v>43023</c:v>
                </c:pt>
                <c:pt idx="2207">
                  <c:v>43024</c:v>
                </c:pt>
                <c:pt idx="2208">
                  <c:v>43025</c:v>
                </c:pt>
                <c:pt idx="2209">
                  <c:v>43026</c:v>
                </c:pt>
                <c:pt idx="2210">
                  <c:v>43027</c:v>
                </c:pt>
                <c:pt idx="2211">
                  <c:v>43028</c:v>
                </c:pt>
                <c:pt idx="2212">
                  <c:v>43029</c:v>
                </c:pt>
                <c:pt idx="2213">
                  <c:v>43030</c:v>
                </c:pt>
                <c:pt idx="2214">
                  <c:v>43031</c:v>
                </c:pt>
                <c:pt idx="2215">
                  <c:v>43032</c:v>
                </c:pt>
                <c:pt idx="2216">
                  <c:v>43033</c:v>
                </c:pt>
                <c:pt idx="2217">
                  <c:v>43034</c:v>
                </c:pt>
                <c:pt idx="2218">
                  <c:v>43035</c:v>
                </c:pt>
                <c:pt idx="2219">
                  <c:v>43036</c:v>
                </c:pt>
                <c:pt idx="2220">
                  <c:v>43037</c:v>
                </c:pt>
                <c:pt idx="2221">
                  <c:v>43038</c:v>
                </c:pt>
                <c:pt idx="2222">
                  <c:v>43039</c:v>
                </c:pt>
                <c:pt idx="2223">
                  <c:v>43040</c:v>
                </c:pt>
                <c:pt idx="2224">
                  <c:v>43041</c:v>
                </c:pt>
                <c:pt idx="2225">
                  <c:v>43042</c:v>
                </c:pt>
                <c:pt idx="2226">
                  <c:v>43043</c:v>
                </c:pt>
                <c:pt idx="2227">
                  <c:v>43044</c:v>
                </c:pt>
                <c:pt idx="2228">
                  <c:v>43045</c:v>
                </c:pt>
                <c:pt idx="2229">
                  <c:v>43046</c:v>
                </c:pt>
                <c:pt idx="2230">
                  <c:v>43047</c:v>
                </c:pt>
                <c:pt idx="2231">
                  <c:v>43048</c:v>
                </c:pt>
                <c:pt idx="2232">
                  <c:v>43049</c:v>
                </c:pt>
                <c:pt idx="2233">
                  <c:v>43050</c:v>
                </c:pt>
                <c:pt idx="2234">
                  <c:v>43051</c:v>
                </c:pt>
                <c:pt idx="2235">
                  <c:v>43052</c:v>
                </c:pt>
                <c:pt idx="2236">
                  <c:v>43053</c:v>
                </c:pt>
                <c:pt idx="2237">
                  <c:v>43054</c:v>
                </c:pt>
                <c:pt idx="2238">
                  <c:v>43055</c:v>
                </c:pt>
                <c:pt idx="2239">
                  <c:v>43056</c:v>
                </c:pt>
                <c:pt idx="2240">
                  <c:v>43057</c:v>
                </c:pt>
                <c:pt idx="2241">
                  <c:v>43058</c:v>
                </c:pt>
                <c:pt idx="2242">
                  <c:v>43059</c:v>
                </c:pt>
                <c:pt idx="2243">
                  <c:v>43060</c:v>
                </c:pt>
                <c:pt idx="2244">
                  <c:v>43061</c:v>
                </c:pt>
                <c:pt idx="2245">
                  <c:v>43062</c:v>
                </c:pt>
                <c:pt idx="2246">
                  <c:v>43063</c:v>
                </c:pt>
                <c:pt idx="2247">
                  <c:v>43064</c:v>
                </c:pt>
                <c:pt idx="2248">
                  <c:v>43065</c:v>
                </c:pt>
                <c:pt idx="2249">
                  <c:v>43066</c:v>
                </c:pt>
                <c:pt idx="2250">
                  <c:v>43067</c:v>
                </c:pt>
                <c:pt idx="2251">
                  <c:v>43068</c:v>
                </c:pt>
                <c:pt idx="2252">
                  <c:v>43069</c:v>
                </c:pt>
                <c:pt idx="2253">
                  <c:v>43070</c:v>
                </c:pt>
                <c:pt idx="2254">
                  <c:v>43071</c:v>
                </c:pt>
                <c:pt idx="2255">
                  <c:v>43072</c:v>
                </c:pt>
                <c:pt idx="2256">
                  <c:v>43073</c:v>
                </c:pt>
                <c:pt idx="2257">
                  <c:v>43074</c:v>
                </c:pt>
                <c:pt idx="2258">
                  <c:v>43075</c:v>
                </c:pt>
                <c:pt idx="2259">
                  <c:v>43076</c:v>
                </c:pt>
                <c:pt idx="2260">
                  <c:v>43077</c:v>
                </c:pt>
                <c:pt idx="2261">
                  <c:v>43078</c:v>
                </c:pt>
                <c:pt idx="2262">
                  <c:v>43079</c:v>
                </c:pt>
                <c:pt idx="2263">
                  <c:v>43080</c:v>
                </c:pt>
                <c:pt idx="2264">
                  <c:v>43081</c:v>
                </c:pt>
                <c:pt idx="2265">
                  <c:v>43082</c:v>
                </c:pt>
                <c:pt idx="2266">
                  <c:v>43083</c:v>
                </c:pt>
                <c:pt idx="2267">
                  <c:v>43084</c:v>
                </c:pt>
                <c:pt idx="2268">
                  <c:v>43085</c:v>
                </c:pt>
                <c:pt idx="2269">
                  <c:v>43086</c:v>
                </c:pt>
                <c:pt idx="2270">
                  <c:v>43087</c:v>
                </c:pt>
                <c:pt idx="2271">
                  <c:v>43088</c:v>
                </c:pt>
                <c:pt idx="2272">
                  <c:v>43089</c:v>
                </c:pt>
                <c:pt idx="2273">
                  <c:v>43090</c:v>
                </c:pt>
                <c:pt idx="2274">
                  <c:v>43091</c:v>
                </c:pt>
                <c:pt idx="2275">
                  <c:v>43092</c:v>
                </c:pt>
                <c:pt idx="2276">
                  <c:v>43093</c:v>
                </c:pt>
                <c:pt idx="2277">
                  <c:v>43094</c:v>
                </c:pt>
                <c:pt idx="2278">
                  <c:v>43095</c:v>
                </c:pt>
                <c:pt idx="2279">
                  <c:v>43096</c:v>
                </c:pt>
                <c:pt idx="2280">
                  <c:v>43097</c:v>
                </c:pt>
                <c:pt idx="2281">
                  <c:v>43098</c:v>
                </c:pt>
                <c:pt idx="2282">
                  <c:v>43099</c:v>
                </c:pt>
                <c:pt idx="2283">
                  <c:v>43100</c:v>
                </c:pt>
                <c:pt idx="2284">
                  <c:v>43101</c:v>
                </c:pt>
                <c:pt idx="2285">
                  <c:v>43102</c:v>
                </c:pt>
                <c:pt idx="2286">
                  <c:v>43103</c:v>
                </c:pt>
                <c:pt idx="2287">
                  <c:v>43104</c:v>
                </c:pt>
                <c:pt idx="2288">
                  <c:v>43105</c:v>
                </c:pt>
                <c:pt idx="2289">
                  <c:v>43106</c:v>
                </c:pt>
                <c:pt idx="2290">
                  <c:v>43107</c:v>
                </c:pt>
                <c:pt idx="2291">
                  <c:v>43108</c:v>
                </c:pt>
                <c:pt idx="2292">
                  <c:v>43109</c:v>
                </c:pt>
                <c:pt idx="2293">
                  <c:v>43110</c:v>
                </c:pt>
                <c:pt idx="2294">
                  <c:v>43111</c:v>
                </c:pt>
                <c:pt idx="2295">
                  <c:v>43112</c:v>
                </c:pt>
                <c:pt idx="2296">
                  <c:v>43113</c:v>
                </c:pt>
                <c:pt idx="2297">
                  <c:v>43114</c:v>
                </c:pt>
                <c:pt idx="2298">
                  <c:v>43115</c:v>
                </c:pt>
                <c:pt idx="2299">
                  <c:v>43116</c:v>
                </c:pt>
                <c:pt idx="2300">
                  <c:v>43117</c:v>
                </c:pt>
                <c:pt idx="2301">
                  <c:v>43118</c:v>
                </c:pt>
                <c:pt idx="2302">
                  <c:v>43119</c:v>
                </c:pt>
                <c:pt idx="2303">
                  <c:v>43120</c:v>
                </c:pt>
                <c:pt idx="2304">
                  <c:v>43121</c:v>
                </c:pt>
                <c:pt idx="2305">
                  <c:v>43122</c:v>
                </c:pt>
                <c:pt idx="2306">
                  <c:v>43123</c:v>
                </c:pt>
                <c:pt idx="2307">
                  <c:v>43124</c:v>
                </c:pt>
                <c:pt idx="2308">
                  <c:v>43125</c:v>
                </c:pt>
                <c:pt idx="2309">
                  <c:v>43126</c:v>
                </c:pt>
                <c:pt idx="2310">
                  <c:v>43127</c:v>
                </c:pt>
                <c:pt idx="2311">
                  <c:v>43128</c:v>
                </c:pt>
                <c:pt idx="2312">
                  <c:v>43129</c:v>
                </c:pt>
                <c:pt idx="2313">
                  <c:v>43130</c:v>
                </c:pt>
                <c:pt idx="2314">
                  <c:v>43131</c:v>
                </c:pt>
                <c:pt idx="2315">
                  <c:v>43132</c:v>
                </c:pt>
                <c:pt idx="2316">
                  <c:v>43133</c:v>
                </c:pt>
                <c:pt idx="2317">
                  <c:v>43134</c:v>
                </c:pt>
                <c:pt idx="2318">
                  <c:v>43135</c:v>
                </c:pt>
                <c:pt idx="2319">
                  <c:v>43136</c:v>
                </c:pt>
                <c:pt idx="2320">
                  <c:v>43137</c:v>
                </c:pt>
                <c:pt idx="2321">
                  <c:v>43138</c:v>
                </c:pt>
                <c:pt idx="2322">
                  <c:v>43139</c:v>
                </c:pt>
                <c:pt idx="2323">
                  <c:v>43140</c:v>
                </c:pt>
                <c:pt idx="2324">
                  <c:v>43141</c:v>
                </c:pt>
                <c:pt idx="2325">
                  <c:v>43142</c:v>
                </c:pt>
                <c:pt idx="2326">
                  <c:v>43143</c:v>
                </c:pt>
                <c:pt idx="2327">
                  <c:v>43144</c:v>
                </c:pt>
                <c:pt idx="2328">
                  <c:v>43145</c:v>
                </c:pt>
                <c:pt idx="2329">
                  <c:v>43146</c:v>
                </c:pt>
                <c:pt idx="2330">
                  <c:v>43147</c:v>
                </c:pt>
                <c:pt idx="2331">
                  <c:v>43148</c:v>
                </c:pt>
                <c:pt idx="2332">
                  <c:v>43149</c:v>
                </c:pt>
                <c:pt idx="2333">
                  <c:v>43150</c:v>
                </c:pt>
                <c:pt idx="2334">
                  <c:v>43151</c:v>
                </c:pt>
                <c:pt idx="2335">
                  <c:v>43152</c:v>
                </c:pt>
                <c:pt idx="2336">
                  <c:v>43153</c:v>
                </c:pt>
                <c:pt idx="2337">
                  <c:v>43154</c:v>
                </c:pt>
                <c:pt idx="2338">
                  <c:v>43155</c:v>
                </c:pt>
                <c:pt idx="2339">
                  <c:v>43156</c:v>
                </c:pt>
                <c:pt idx="2340">
                  <c:v>43157</c:v>
                </c:pt>
                <c:pt idx="2341">
                  <c:v>43158</c:v>
                </c:pt>
                <c:pt idx="2342">
                  <c:v>43159</c:v>
                </c:pt>
                <c:pt idx="2343">
                  <c:v>43160</c:v>
                </c:pt>
                <c:pt idx="2344">
                  <c:v>43161</c:v>
                </c:pt>
                <c:pt idx="2345">
                  <c:v>43162</c:v>
                </c:pt>
                <c:pt idx="2346">
                  <c:v>43163</c:v>
                </c:pt>
                <c:pt idx="2347">
                  <c:v>43164</c:v>
                </c:pt>
                <c:pt idx="2348">
                  <c:v>43165</c:v>
                </c:pt>
                <c:pt idx="2349">
                  <c:v>43166</c:v>
                </c:pt>
                <c:pt idx="2350">
                  <c:v>43167</c:v>
                </c:pt>
                <c:pt idx="2351">
                  <c:v>43168</c:v>
                </c:pt>
                <c:pt idx="2352">
                  <c:v>43169</c:v>
                </c:pt>
                <c:pt idx="2353">
                  <c:v>43170</c:v>
                </c:pt>
                <c:pt idx="2354">
                  <c:v>43171</c:v>
                </c:pt>
                <c:pt idx="2355">
                  <c:v>43172</c:v>
                </c:pt>
                <c:pt idx="2356">
                  <c:v>43173</c:v>
                </c:pt>
                <c:pt idx="2357">
                  <c:v>43174</c:v>
                </c:pt>
                <c:pt idx="2358">
                  <c:v>43175</c:v>
                </c:pt>
                <c:pt idx="2359">
                  <c:v>43176</c:v>
                </c:pt>
                <c:pt idx="2360">
                  <c:v>43177</c:v>
                </c:pt>
                <c:pt idx="2361">
                  <c:v>43178</c:v>
                </c:pt>
                <c:pt idx="2362">
                  <c:v>43179</c:v>
                </c:pt>
                <c:pt idx="2363">
                  <c:v>43180</c:v>
                </c:pt>
                <c:pt idx="2364">
                  <c:v>43181</c:v>
                </c:pt>
                <c:pt idx="2365">
                  <c:v>43182</c:v>
                </c:pt>
                <c:pt idx="2366">
                  <c:v>43183</c:v>
                </c:pt>
                <c:pt idx="2367">
                  <c:v>43184</c:v>
                </c:pt>
                <c:pt idx="2368">
                  <c:v>43185</c:v>
                </c:pt>
                <c:pt idx="2369">
                  <c:v>43186</c:v>
                </c:pt>
                <c:pt idx="2370">
                  <c:v>43187</c:v>
                </c:pt>
                <c:pt idx="2371">
                  <c:v>43188</c:v>
                </c:pt>
                <c:pt idx="2372">
                  <c:v>43189</c:v>
                </c:pt>
                <c:pt idx="2373">
                  <c:v>43190</c:v>
                </c:pt>
                <c:pt idx="2374">
                  <c:v>43191</c:v>
                </c:pt>
                <c:pt idx="2375">
                  <c:v>43192</c:v>
                </c:pt>
                <c:pt idx="2376">
                  <c:v>43193</c:v>
                </c:pt>
                <c:pt idx="2377">
                  <c:v>43194</c:v>
                </c:pt>
                <c:pt idx="2378">
                  <c:v>43195</c:v>
                </c:pt>
                <c:pt idx="2379">
                  <c:v>43196</c:v>
                </c:pt>
                <c:pt idx="2380">
                  <c:v>43197</c:v>
                </c:pt>
                <c:pt idx="2381">
                  <c:v>43198</c:v>
                </c:pt>
                <c:pt idx="2382">
                  <c:v>43199</c:v>
                </c:pt>
                <c:pt idx="2383">
                  <c:v>43200</c:v>
                </c:pt>
                <c:pt idx="2384">
                  <c:v>43201</c:v>
                </c:pt>
                <c:pt idx="2385">
                  <c:v>43202</c:v>
                </c:pt>
                <c:pt idx="2386">
                  <c:v>43203</c:v>
                </c:pt>
                <c:pt idx="2387">
                  <c:v>43204</c:v>
                </c:pt>
                <c:pt idx="2388">
                  <c:v>43205</c:v>
                </c:pt>
                <c:pt idx="2389">
                  <c:v>43206</c:v>
                </c:pt>
                <c:pt idx="2390">
                  <c:v>43207</c:v>
                </c:pt>
                <c:pt idx="2391">
                  <c:v>43208</c:v>
                </c:pt>
                <c:pt idx="2392">
                  <c:v>43209</c:v>
                </c:pt>
                <c:pt idx="2393">
                  <c:v>43210</c:v>
                </c:pt>
                <c:pt idx="2394">
                  <c:v>43211</c:v>
                </c:pt>
                <c:pt idx="2395">
                  <c:v>43212</c:v>
                </c:pt>
                <c:pt idx="2396">
                  <c:v>43213</c:v>
                </c:pt>
                <c:pt idx="2397">
                  <c:v>43214</c:v>
                </c:pt>
                <c:pt idx="2398">
                  <c:v>43215</c:v>
                </c:pt>
                <c:pt idx="2399">
                  <c:v>43216</c:v>
                </c:pt>
                <c:pt idx="2400">
                  <c:v>43217</c:v>
                </c:pt>
                <c:pt idx="2401">
                  <c:v>43218</c:v>
                </c:pt>
                <c:pt idx="2402">
                  <c:v>43219</c:v>
                </c:pt>
                <c:pt idx="2403">
                  <c:v>43220</c:v>
                </c:pt>
                <c:pt idx="2404">
                  <c:v>43221</c:v>
                </c:pt>
                <c:pt idx="2405">
                  <c:v>43222</c:v>
                </c:pt>
                <c:pt idx="2406">
                  <c:v>43223</c:v>
                </c:pt>
                <c:pt idx="2407">
                  <c:v>43224</c:v>
                </c:pt>
                <c:pt idx="2408">
                  <c:v>43225</c:v>
                </c:pt>
                <c:pt idx="2409">
                  <c:v>43226</c:v>
                </c:pt>
                <c:pt idx="2410">
                  <c:v>43227</c:v>
                </c:pt>
                <c:pt idx="2411">
                  <c:v>43228</c:v>
                </c:pt>
                <c:pt idx="2412">
                  <c:v>43229</c:v>
                </c:pt>
                <c:pt idx="2413">
                  <c:v>43230</c:v>
                </c:pt>
                <c:pt idx="2414">
                  <c:v>43231</c:v>
                </c:pt>
                <c:pt idx="2415">
                  <c:v>43232</c:v>
                </c:pt>
                <c:pt idx="2416">
                  <c:v>43233</c:v>
                </c:pt>
                <c:pt idx="2417">
                  <c:v>43234</c:v>
                </c:pt>
                <c:pt idx="2418">
                  <c:v>43235</c:v>
                </c:pt>
                <c:pt idx="2419">
                  <c:v>43236</c:v>
                </c:pt>
                <c:pt idx="2420">
                  <c:v>43237</c:v>
                </c:pt>
                <c:pt idx="2421">
                  <c:v>43238</c:v>
                </c:pt>
                <c:pt idx="2422">
                  <c:v>43239</c:v>
                </c:pt>
                <c:pt idx="2423">
                  <c:v>43240</c:v>
                </c:pt>
                <c:pt idx="2424">
                  <c:v>43241</c:v>
                </c:pt>
                <c:pt idx="2425">
                  <c:v>43242</c:v>
                </c:pt>
                <c:pt idx="2426">
                  <c:v>43243</c:v>
                </c:pt>
                <c:pt idx="2427">
                  <c:v>43244</c:v>
                </c:pt>
                <c:pt idx="2428">
                  <c:v>43245</c:v>
                </c:pt>
                <c:pt idx="2429">
                  <c:v>43246</c:v>
                </c:pt>
                <c:pt idx="2430">
                  <c:v>43247</c:v>
                </c:pt>
                <c:pt idx="2431">
                  <c:v>43248</c:v>
                </c:pt>
                <c:pt idx="2432">
                  <c:v>43249</c:v>
                </c:pt>
                <c:pt idx="2433">
                  <c:v>43250</c:v>
                </c:pt>
                <c:pt idx="2434">
                  <c:v>43251</c:v>
                </c:pt>
                <c:pt idx="2435">
                  <c:v>43252</c:v>
                </c:pt>
                <c:pt idx="2436">
                  <c:v>43253</c:v>
                </c:pt>
                <c:pt idx="2437">
                  <c:v>43254</c:v>
                </c:pt>
                <c:pt idx="2438">
                  <c:v>43255</c:v>
                </c:pt>
                <c:pt idx="2439">
                  <c:v>43256</c:v>
                </c:pt>
                <c:pt idx="2440">
                  <c:v>43257</c:v>
                </c:pt>
                <c:pt idx="2441">
                  <c:v>43258</c:v>
                </c:pt>
                <c:pt idx="2442">
                  <c:v>43259</c:v>
                </c:pt>
                <c:pt idx="2443">
                  <c:v>43260</c:v>
                </c:pt>
                <c:pt idx="2444">
                  <c:v>43261</c:v>
                </c:pt>
                <c:pt idx="2445">
                  <c:v>43262</c:v>
                </c:pt>
                <c:pt idx="2446">
                  <c:v>43263</c:v>
                </c:pt>
                <c:pt idx="2447">
                  <c:v>43264</c:v>
                </c:pt>
                <c:pt idx="2448">
                  <c:v>43265</c:v>
                </c:pt>
                <c:pt idx="2449">
                  <c:v>43266</c:v>
                </c:pt>
                <c:pt idx="2450">
                  <c:v>43267</c:v>
                </c:pt>
                <c:pt idx="2451">
                  <c:v>43268</c:v>
                </c:pt>
                <c:pt idx="2452">
                  <c:v>43269</c:v>
                </c:pt>
                <c:pt idx="2453">
                  <c:v>43270</c:v>
                </c:pt>
                <c:pt idx="2454">
                  <c:v>43271</c:v>
                </c:pt>
                <c:pt idx="2455">
                  <c:v>43272</c:v>
                </c:pt>
                <c:pt idx="2456">
                  <c:v>43273</c:v>
                </c:pt>
                <c:pt idx="2457">
                  <c:v>43274</c:v>
                </c:pt>
                <c:pt idx="2458">
                  <c:v>43275</c:v>
                </c:pt>
                <c:pt idx="2459">
                  <c:v>43276</c:v>
                </c:pt>
                <c:pt idx="2460">
                  <c:v>43277</c:v>
                </c:pt>
                <c:pt idx="2461">
                  <c:v>43278</c:v>
                </c:pt>
                <c:pt idx="2462">
                  <c:v>43279</c:v>
                </c:pt>
                <c:pt idx="2463">
                  <c:v>43280</c:v>
                </c:pt>
                <c:pt idx="2464">
                  <c:v>43281</c:v>
                </c:pt>
              </c:numCache>
            </c:numRef>
          </c:cat>
          <c:val>
            <c:numRef>
              <c:f>Sheet1!$B$2:$B$2466</c:f>
              <c:numCache>
                <c:formatCode>#,##0</c:formatCode>
                <c:ptCount val="2465"/>
                <c:pt idx="0">
                  <c:v>772</c:v>
                </c:pt>
                <c:pt idx="1">
                  <c:v>772</c:v>
                </c:pt>
                <c:pt idx="2">
                  <c:v>772</c:v>
                </c:pt>
                <c:pt idx="3">
                  <c:v>741</c:v>
                </c:pt>
                <c:pt idx="4">
                  <c:v>741</c:v>
                </c:pt>
                <c:pt idx="5">
                  <c:v>744</c:v>
                </c:pt>
                <c:pt idx="6">
                  <c:v>747</c:v>
                </c:pt>
                <c:pt idx="7">
                  <c:v>770</c:v>
                </c:pt>
                <c:pt idx="8">
                  <c:v>770</c:v>
                </c:pt>
                <c:pt idx="9">
                  <c:v>770</c:v>
                </c:pt>
                <c:pt idx="10">
                  <c:v>782</c:v>
                </c:pt>
                <c:pt idx="11">
                  <c:v>777</c:v>
                </c:pt>
                <c:pt idx="12">
                  <c:v>782</c:v>
                </c:pt>
                <c:pt idx="13">
                  <c:v>775</c:v>
                </c:pt>
                <c:pt idx="14">
                  <c:v>798</c:v>
                </c:pt>
                <c:pt idx="15">
                  <c:v>798</c:v>
                </c:pt>
                <c:pt idx="16">
                  <c:v>798</c:v>
                </c:pt>
                <c:pt idx="17">
                  <c:v>801</c:v>
                </c:pt>
                <c:pt idx="18">
                  <c:v>751</c:v>
                </c:pt>
                <c:pt idx="19">
                  <c:v>752</c:v>
                </c:pt>
                <c:pt idx="20">
                  <c:v>758</c:v>
                </c:pt>
                <c:pt idx="21">
                  <c:v>789</c:v>
                </c:pt>
                <c:pt idx="22">
                  <c:v>789</c:v>
                </c:pt>
                <c:pt idx="23">
                  <c:v>789</c:v>
                </c:pt>
                <c:pt idx="24">
                  <c:v>789</c:v>
                </c:pt>
                <c:pt idx="25">
                  <c:v>776</c:v>
                </c:pt>
                <c:pt idx="26">
                  <c:v>776</c:v>
                </c:pt>
                <c:pt idx="27">
                  <c:v>776</c:v>
                </c:pt>
                <c:pt idx="28">
                  <c:v>802</c:v>
                </c:pt>
                <c:pt idx="29">
                  <c:v>802</c:v>
                </c:pt>
                <c:pt idx="30">
                  <c:v>802</c:v>
                </c:pt>
                <c:pt idx="31">
                  <c:v>792</c:v>
                </c:pt>
                <c:pt idx="32">
                  <c:v>796</c:v>
                </c:pt>
                <c:pt idx="33">
                  <c:v>796</c:v>
                </c:pt>
                <c:pt idx="34">
                  <c:v>796</c:v>
                </c:pt>
                <c:pt idx="35">
                  <c:v>833</c:v>
                </c:pt>
                <c:pt idx="36">
                  <c:v>833</c:v>
                </c:pt>
                <c:pt idx="37">
                  <c:v>833</c:v>
                </c:pt>
                <c:pt idx="38">
                  <c:v>806</c:v>
                </c:pt>
                <c:pt idx="39">
                  <c:v>806</c:v>
                </c:pt>
                <c:pt idx="40">
                  <c:v>796</c:v>
                </c:pt>
                <c:pt idx="41">
                  <c:v>806</c:v>
                </c:pt>
                <c:pt idx="42">
                  <c:v>806</c:v>
                </c:pt>
                <c:pt idx="43">
                  <c:v>806</c:v>
                </c:pt>
                <c:pt idx="44">
                  <c:v>816</c:v>
                </c:pt>
                <c:pt idx="45">
                  <c:v>809</c:v>
                </c:pt>
                <c:pt idx="46">
                  <c:v>809</c:v>
                </c:pt>
                <c:pt idx="47">
                  <c:v>809</c:v>
                </c:pt>
                <c:pt idx="48">
                  <c:v>766</c:v>
                </c:pt>
                <c:pt idx="49">
                  <c:v>801</c:v>
                </c:pt>
                <c:pt idx="50">
                  <c:v>801</c:v>
                </c:pt>
                <c:pt idx="51">
                  <c:v>801</c:v>
                </c:pt>
                <c:pt idx="52">
                  <c:v>783</c:v>
                </c:pt>
                <c:pt idx="53">
                  <c:v>777</c:v>
                </c:pt>
                <c:pt idx="54">
                  <c:v>780</c:v>
                </c:pt>
                <c:pt idx="55">
                  <c:v>789</c:v>
                </c:pt>
                <c:pt idx="56">
                  <c:v>809</c:v>
                </c:pt>
                <c:pt idx="57">
                  <c:v>809</c:v>
                </c:pt>
                <c:pt idx="58">
                  <c:v>809</c:v>
                </c:pt>
                <c:pt idx="59">
                  <c:v>809</c:v>
                </c:pt>
                <c:pt idx="60">
                  <c:v>809</c:v>
                </c:pt>
                <c:pt idx="61">
                  <c:v>774</c:v>
                </c:pt>
                <c:pt idx="62">
                  <c:v>768</c:v>
                </c:pt>
                <c:pt idx="63">
                  <c:v>786</c:v>
                </c:pt>
                <c:pt idx="64">
                  <c:v>786</c:v>
                </c:pt>
                <c:pt idx="65">
                  <c:v>786</c:v>
                </c:pt>
                <c:pt idx="66">
                  <c:v>786</c:v>
                </c:pt>
                <c:pt idx="67">
                  <c:v>791</c:v>
                </c:pt>
                <c:pt idx="68">
                  <c:v>789</c:v>
                </c:pt>
                <c:pt idx="69">
                  <c:v>789</c:v>
                </c:pt>
                <c:pt idx="70">
                  <c:v>830</c:v>
                </c:pt>
                <c:pt idx="71">
                  <c:v>830</c:v>
                </c:pt>
                <c:pt idx="72">
                  <c:v>830</c:v>
                </c:pt>
                <c:pt idx="73">
                  <c:v>776</c:v>
                </c:pt>
                <c:pt idx="74">
                  <c:v>776</c:v>
                </c:pt>
                <c:pt idx="75">
                  <c:v>776</c:v>
                </c:pt>
                <c:pt idx="76">
                  <c:v>784</c:v>
                </c:pt>
                <c:pt idx="77">
                  <c:v>798</c:v>
                </c:pt>
                <c:pt idx="78">
                  <c:v>798</c:v>
                </c:pt>
                <c:pt idx="79">
                  <c:v>798</c:v>
                </c:pt>
                <c:pt idx="80">
                  <c:v>798</c:v>
                </c:pt>
                <c:pt idx="81">
                  <c:v>773</c:v>
                </c:pt>
                <c:pt idx="82">
                  <c:v>771</c:v>
                </c:pt>
                <c:pt idx="83">
                  <c:v>763</c:v>
                </c:pt>
                <c:pt idx="84">
                  <c:v>761</c:v>
                </c:pt>
                <c:pt idx="85">
                  <c:v>761</c:v>
                </c:pt>
                <c:pt idx="86">
                  <c:v>761</c:v>
                </c:pt>
                <c:pt idx="87">
                  <c:v>760</c:v>
                </c:pt>
                <c:pt idx="88">
                  <c:v>751</c:v>
                </c:pt>
                <c:pt idx="89">
                  <c:v>755</c:v>
                </c:pt>
                <c:pt idx="90">
                  <c:v>762</c:v>
                </c:pt>
                <c:pt idx="91">
                  <c:v>779</c:v>
                </c:pt>
                <c:pt idx="92">
                  <c:v>779</c:v>
                </c:pt>
                <c:pt idx="93">
                  <c:v>785</c:v>
                </c:pt>
                <c:pt idx="94">
                  <c:v>789</c:v>
                </c:pt>
                <c:pt idx="95">
                  <c:v>783</c:v>
                </c:pt>
                <c:pt idx="96">
                  <c:v>813</c:v>
                </c:pt>
                <c:pt idx="97">
                  <c:v>813</c:v>
                </c:pt>
                <c:pt idx="98">
                  <c:v>813</c:v>
                </c:pt>
                <c:pt idx="99">
                  <c:v>813</c:v>
                </c:pt>
                <c:pt idx="100">
                  <c:v>813</c:v>
                </c:pt>
                <c:pt idx="101">
                  <c:v>804</c:v>
                </c:pt>
                <c:pt idx="102">
                  <c:v>792</c:v>
                </c:pt>
                <c:pt idx="103">
                  <c:v>801</c:v>
                </c:pt>
                <c:pt idx="104">
                  <c:v>811</c:v>
                </c:pt>
                <c:pt idx="105">
                  <c:v>826</c:v>
                </c:pt>
                <c:pt idx="106">
                  <c:v>826</c:v>
                </c:pt>
                <c:pt idx="107">
                  <c:v>826</c:v>
                </c:pt>
                <c:pt idx="108">
                  <c:v>824</c:v>
                </c:pt>
                <c:pt idx="109">
                  <c:v>829</c:v>
                </c:pt>
                <c:pt idx="110">
                  <c:v>820</c:v>
                </c:pt>
                <c:pt idx="111">
                  <c:v>815</c:v>
                </c:pt>
                <c:pt idx="112">
                  <c:v>836</c:v>
                </c:pt>
                <c:pt idx="113">
                  <c:v>836</c:v>
                </c:pt>
                <c:pt idx="114">
                  <c:v>836</c:v>
                </c:pt>
                <c:pt idx="115">
                  <c:v>822</c:v>
                </c:pt>
                <c:pt idx="116">
                  <c:v>827</c:v>
                </c:pt>
                <c:pt idx="117">
                  <c:v>818</c:v>
                </c:pt>
                <c:pt idx="118">
                  <c:v>825</c:v>
                </c:pt>
                <c:pt idx="119">
                  <c:v>852</c:v>
                </c:pt>
                <c:pt idx="120">
                  <c:v>852</c:v>
                </c:pt>
                <c:pt idx="121">
                  <c:v>852</c:v>
                </c:pt>
                <c:pt idx="122">
                  <c:v>838</c:v>
                </c:pt>
                <c:pt idx="123">
                  <c:v>818</c:v>
                </c:pt>
                <c:pt idx="124">
                  <c:v>813</c:v>
                </c:pt>
                <c:pt idx="125">
                  <c:v>829</c:v>
                </c:pt>
                <c:pt idx="126">
                  <c:v>829</c:v>
                </c:pt>
                <c:pt idx="127">
                  <c:v>829</c:v>
                </c:pt>
                <c:pt idx="128">
                  <c:v>831</c:v>
                </c:pt>
                <c:pt idx="129">
                  <c:v>817</c:v>
                </c:pt>
                <c:pt idx="130">
                  <c:v>795</c:v>
                </c:pt>
                <c:pt idx="131">
                  <c:v>800</c:v>
                </c:pt>
                <c:pt idx="132">
                  <c:v>816</c:v>
                </c:pt>
                <c:pt idx="133">
                  <c:v>817</c:v>
                </c:pt>
                <c:pt idx="134">
                  <c:v>832</c:v>
                </c:pt>
                <c:pt idx="135">
                  <c:v>831</c:v>
                </c:pt>
                <c:pt idx="136">
                  <c:v>846</c:v>
                </c:pt>
                <c:pt idx="137">
                  <c:v>846</c:v>
                </c:pt>
                <c:pt idx="138">
                  <c:v>819</c:v>
                </c:pt>
                <c:pt idx="139">
                  <c:v>839</c:v>
                </c:pt>
                <c:pt idx="140">
                  <c:v>837</c:v>
                </c:pt>
                <c:pt idx="141">
                  <c:v>862</c:v>
                </c:pt>
                <c:pt idx="142">
                  <c:v>862</c:v>
                </c:pt>
                <c:pt idx="143">
                  <c:v>870</c:v>
                </c:pt>
                <c:pt idx="144">
                  <c:v>864</c:v>
                </c:pt>
                <c:pt idx="145">
                  <c:v>854</c:v>
                </c:pt>
                <c:pt idx="146">
                  <c:v>867</c:v>
                </c:pt>
                <c:pt idx="147">
                  <c:v>867</c:v>
                </c:pt>
                <c:pt idx="148">
                  <c:v>867</c:v>
                </c:pt>
                <c:pt idx="149">
                  <c:v>867</c:v>
                </c:pt>
                <c:pt idx="150">
                  <c:v>852</c:v>
                </c:pt>
                <c:pt idx="151">
                  <c:v>838</c:v>
                </c:pt>
                <c:pt idx="152">
                  <c:v>836</c:v>
                </c:pt>
                <c:pt idx="153">
                  <c:v>854</c:v>
                </c:pt>
                <c:pt idx="154">
                  <c:v>854</c:v>
                </c:pt>
                <c:pt idx="155">
                  <c:v>880</c:v>
                </c:pt>
                <c:pt idx="156">
                  <c:v>880</c:v>
                </c:pt>
                <c:pt idx="157">
                  <c:v>880</c:v>
                </c:pt>
                <c:pt idx="158">
                  <c:v>833</c:v>
                </c:pt>
                <c:pt idx="159">
                  <c:v>821</c:v>
                </c:pt>
                <c:pt idx="160">
                  <c:v>841</c:v>
                </c:pt>
                <c:pt idx="161">
                  <c:v>856</c:v>
                </c:pt>
                <c:pt idx="162">
                  <c:v>873</c:v>
                </c:pt>
                <c:pt idx="163">
                  <c:v>872</c:v>
                </c:pt>
                <c:pt idx="164">
                  <c:v>865</c:v>
                </c:pt>
                <c:pt idx="165">
                  <c:v>854</c:v>
                </c:pt>
                <c:pt idx="166">
                  <c:v>854</c:v>
                </c:pt>
                <c:pt idx="167">
                  <c:v>852</c:v>
                </c:pt>
                <c:pt idx="168">
                  <c:v>848</c:v>
                </c:pt>
                <c:pt idx="169">
                  <c:v>867</c:v>
                </c:pt>
                <c:pt idx="170">
                  <c:v>867</c:v>
                </c:pt>
                <c:pt idx="171">
                  <c:v>861</c:v>
                </c:pt>
                <c:pt idx="172">
                  <c:v>852</c:v>
                </c:pt>
                <c:pt idx="173">
                  <c:v>833</c:v>
                </c:pt>
                <c:pt idx="174">
                  <c:v>828</c:v>
                </c:pt>
                <c:pt idx="175">
                  <c:v>837</c:v>
                </c:pt>
                <c:pt idx="176">
                  <c:v>862</c:v>
                </c:pt>
                <c:pt idx="177">
                  <c:v>862</c:v>
                </c:pt>
                <c:pt idx="178">
                  <c:v>841</c:v>
                </c:pt>
                <c:pt idx="179">
                  <c:v>829</c:v>
                </c:pt>
                <c:pt idx="180">
                  <c:v>835</c:v>
                </c:pt>
                <c:pt idx="181">
                  <c:v>835</c:v>
                </c:pt>
                <c:pt idx="182">
                  <c:v>855</c:v>
                </c:pt>
                <c:pt idx="183">
                  <c:v>850</c:v>
                </c:pt>
                <c:pt idx="184">
                  <c:v>854</c:v>
                </c:pt>
                <c:pt idx="185">
                  <c:v>844</c:v>
                </c:pt>
                <c:pt idx="186">
                  <c:v>833</c:v>
                </c:pt>
                <c:pt idx="187">
                  <c:v>843</c:v>
                </c:pt>
                <c:pt idx="188">
                  <c:v>829</c:v>
                </c:pt>
                <c:pt idx="189">
                  <c:v>827</c:v>
                </c:pt>
                <c:pt idx="190">
                  <c:v>827</c:v>
                </c:pt>
                <c:pt idx="191">
                  <c:v>844</c:v>
                </c:pt>
                <c:pt idx="192">
                  <c:v>836</c:v>
                </c:pt>
                <c:pt idx="193">
                  <c:v>831</c:v>
                </c:pt>
                <c:pt idx="194">
                  <c:v>842</c:v>
                </c:pt>
                <c:pt idx="195">
                  <c:v>846</c:v>
                </c:pt>
                <c:pt idx="196">
                  <c:v>840</c:v>
                </c:pt>
                <c:pt idx="197">
                  <c:v>853</c:v>
                </c:pt>
                <c:pt idx="198">
                  <c:v>870</c:v>
                </c:pt>
                <c:pt idx="199">
                  <c:v>870</c:v>
                </c:pt>
                <c:pt idx="200">
                  <c:v>864</c:v>
                </c:pt>
                <c:pt idx="201">
                  <c:v>870</c:v>
                </c:pt>
                <c:pt idx="202">
                  <c:v>868</c:v>
                </c:pt>
                <c:pt idx="203">
                  <c:v>868</c:v>
                </c:pt>
                <c:pt idx="204">
                  <c:v>897</c:v>
                </c:pt>
                <c:pt idx="205">
                  <c:v>897</c:v>
                </c:pt>
                <c:pt idx="206">
                  <c:v>895</c:v>
                </c:pt>
                <c:pt idx="207">
                  <c:v>871</c:v>
                </c:pt>
                <c:pt idx="208">
                  <c:v>867</c:v>
                </c:pt>
                <c:pt idx="209">
                  <c:v>887</c:v>
                </c:pt>
                <c:pt idx="210">
                  <c:v>887</c:v>
                </c:pt>
                <c:pt idx="211">
                  <c:v>910</c:v>
                </c:pt>
                <c:pt idx="212">
                  <c:v>916</c:v>
                </c:pt>
                <c:pt idx="213">
                  <c:v>910</c:v>
                </c:pt>
                <c:pt idx="214">
                  <c:v>889</c:v>
                </c:pt>
                <c:pt idx="215">
                  <c:v>904</c:v>
                </c:pt>
                <c:pt idx="216">
                  <c:v>887</c:v>
                </c:pt>
                <c:pt idx="217">
                  <c:v>891</c:v>
                </c:pt>
                <c:pt idx="218">
                  <c:v>905</c:v>
                </c:pt>
                <c:pt idx="219">
                  <c:v>914</c:v>
                </c:pt>
                <c:pt idx="220">
                  <c:v>915</c:v>
                </c:pt>
                <c:pt idx="221">
                  <c:v>903</c:v>
                </c:pt>
                <c:pt idx="222">
                  <c:v>884</c:v>
                </c:pt>
                <c:pt idx="223">
                  <c:v>884</c:v>
                </c:pt>
                <c:pt idx="224">
                  <c:v>899</c:v>
                </c:pt>
                <c:pt idx="225">
                  <c:v>915</c:v>
                </c:pt>
                <c:pt idx="226">
                  <c:v>924</c:v>
                </c:pt>
                <c:pt idx="227">
                  <c:v>903</c:v>
                </c:pt>
                <c:pt idx="228">
                  <c:v>905</c:v>
                </c:pt>
                <c:pt idx="229">
                  <c:v>900</c:v>
                </c:pt>
                <c:pt idx="230">
                  <c:v>910</c:v>
                </c:pt>
                <c:pt idx="231">
                  <c:v>910</c:v>
                </c:pt>
                <c:pt idx="232">
                  <c:v>931</c:v>
                </c:pt>
                <c:pt idx="233">
                  <c:v>936</c:v>
                </c:pt>
                <c:pt idx="234">
                  <c:v>917</c:v>
                </c:pt>
                <c:pt idx="235">
                  <c:v>894</c:v>
                </c:pt>
                <c:pt idx="236">
                  <c:v>899</c:v>
                </c:pt>
                <c:pt idx="237">
                  <c:v>897</c:v>
                </c:pt>
                <c:pt idx="238">
                  <c:v>907</c:v>
                </c:pt>
                <c:pt idx="239">
                  <c:v>905</c:v>
                </c:pt>
                <c:pt idx="240">
                  <c:v>906</c:v>
                </c:pt>
                <c:pt idx="241">
                  <c:v>918</c:v>
                </c:pt>
                <c:pt idx="242">
                  <c:v>891</c:v>
                </c:pt>
                <c:pt idx="243">
                  <c:v>878</c:v>
                </c:pt>
                <c:pt idx="244">
                  <c:v>883</c:v>
                </c:pt>
                <c:pt idx="245">
                  <c:v>892</c:v>
                </c:pt>
                <c:pt idx="246">
                  <c:v>892</c:v>
                </c:pt>
                <c:pt idx="247">
                  <c:v>892</c:v>
                </c:pt>
                <c:pt idx="248">
                  <c:v>889</c:v>
                </c:pt>
                <c:pt idx="249">
                  <c:v>889</c:v>
                </c:pt>
                <c:pt idx="250">
                  <c:v>889</c:v>
                </c:pt>
                <c:pt idx="251">
                  <c:v>894</c:v>
                </c:pt>
                <c:pt idx="252">
                  <c:v>897</c:v>
                </c:pt>
                <c:pt idx="253">
                  <c:v>907</c:v>
                </c:pt>
                <c:pt idx="254">
                  <c:v>911</c:v>
                </c:pt>
                <c:pt idx="255">
                  <c:v>909</c:v>
                </c:pt>
                <c:pt idx="256">
                  <c:v>886</c:v>
                </c:pt>
                <c:pt idx="257">
                  <c:v>872</c:v>
                </c:pt>
                <c:pt idx="258">
                  <c:v>890</c:v>
                </c:pt>
                <c:pt idx="259">
                  <c:v>902</c:v>
                </c:pt>
                <c:pt idx="260">
                  <c:v>902</c:v>
                </c:pt>
                <c:pt idx="261">
                  <c:v>914</c:v>
                </c:pt>
                <c:pt idx="262">
                  <c:v>901</c:v>
                </c:pt>
                <c:pt idx="263">
                  <c:v>883</c:v>
                </c:pt>
                <c:pt idx="264">
                  <c:v>892</c:v>
                </c:pt>
                <c:pt idx="265">
                  <c:v>892</c:v>
                </c:pt>
                <c:pt idx="266">
                  <c:v>898</c:v>
                </c:pt>
                <c:pt idx="267">
                  <c:v>910</c:v>
                </c:pt>
                <c:pt idx="268">
                  <c:v>916</c:v>
                </c:pt>
                <c:pt idx="269">
                  <c:v>914</c:v>
                </c:pt>
                <c:pt idx="270">
                  <c:v>914</c:v>
                </c:pt>
                <c:pt idx="271">
                  <c:v>913</c:v>
                </c:pt>
                <c:pt idx="272">
                  <c:v>920</c:v>
                </c:pt>
                <c:pt idx="273">
                  <c:v>922</c:v>
                </c:pt>
                <c:pt idx="274">
                  <c:v>922</c:v>
                </c:pt>
                <c:pt idx="275">
                  <c:v>922</c:v>
                </c:pt>
                <c:pt idx="276">
                  <c:v>928</c:v>
                </c:pt>
                <c:pt idx="277">
                  <c:v>902</c:v>
                </c:pt>
                <c:pt idx="278">
                  <c:v>911</c:v>
                </c:pt>
                <c:pt idx="279">
                  <c:v>919</c:v>
                </c:pt>
                <c:pt idx="280">
                  <c:v>911</c:v>
                </c:pt>
                <c:pt idx="281">
                  <c:v>915</c:v>
                </c:pt>
                <c:pt idx="282">
                  <c:v>917</c:v>
                </c:pt>
                <c:pt idx="283">
                  <c:v>910</c:v>
                </c:pt>
                <c:pt idx="284">
                  <c:v>892</c:v>
                </c:pt>
                <c:pt idx="285">
                  <c:v>887</c:v>
                </c:pt>
                <c:pt idx="286">
                  <c:v>886</c:v>
                </c:pt>
                <c:pt idx="287">
                  <c:v>906</c:v>
                </c:pt>
                <c:pt idx="288">
                  <c:v>906</c:v>
                </c:pt>
                <c:pt idx="289">
                  <c:v>906</c:v>
                </c:pt>
                <c:pt idx="290">
                  <c:v>912</c:v>
                </c:pt>
                <c:pt idx="291">
                  <c:v>886</c:v>
                </c:pt>
                <c:pt idx="292">
                  <c:v>898</c:v>
                </c:pt>
                <c:pt idx="293">
                  <c:v>926</c:v>
                </c:pt>
                <c:pt idx="294">
                  <c:v>926</c:v>
                </c:pt>
                <c:pt idx="295">
                  <c:v>926</c:v>
                </c:pt>
                <c:pt idx="296">
                  <c:v>937</c:v>
                </c:pt>
                <c:pt idx="297">
                  <c:v>911</c:v>
                </c:pt>
                <c:pt idx="298">
                  <c:v>886</c:v>
                </c:pt>
                <c:pt idx="299">
                  <c:v>901</c:v>
                </c:pt>
                <c:pt idx="300">
                  <c:v>893</c:v>
                </c:pt>
                <c:pt idx="301">
                  <c:v>928</c:v>
                </c:pt>
                <c:pt idx="302">
                  <c:v>928</c:v>
                </c:pt>
                <c:pt idx="303">
                  <c:v>928</c:v>
                </c:pt>
                <c:pt idx="304">
                  <c:v>910</c:v>
                </c:pt>
                <c:pt idx="305">
                  <c:v>911</c:v>
                </c:pt>
                <c:pt idx="306">
                  <c:v>913</c:v>
                </c:pt>
                <c:pt idx="307">
                  <c:v>921</c:v>
                </c:pt>
                <c:pt idx="308">
                  <c:v>914</c:v>
                </c:pt>
                <c:pt idx="309">
                  <c:v>933</c:v>
                </c:pt>
                <c:pt idx="310">
                  <c:v>933</c:v>
                </c:pt>
                <c:pt idx="311">
                  <c:v>931</c:v>
                </c:pt>
                <c:pt idx="312">
                  <c:v>927</c:v>
                </c:pt>
                <c:pt idx="313">
                  <c:v>926</c:v>
                </c:pt>
                <c:pt idx="314">
                  <c:v>942</c:v>
                </c:pt>
                <c:pt idx="315">
                  <c:v>929</c:v>
                </c:pt>
                <c:pt idx="316">
                  <c:v>935</c:v>
                </c:pt>
                <c:pt idx="317">
                  <c:v>946</c:v>
                </c:pt>
                <c:pt idx="318">
                  <c:v>930</c:v>
                </c:pt>
                <c:pt idx="319">
                  <c:v>927</c:v>
                </c:pt>
                <c:pt idx="320">
                  <c:v>932</c:v>
                </c:pt>
                <c:pt idx="321">
                  <c:v>949</c:v>
                </c:pt>
                <c:pt idx="322">
                  <c:v>946</c:v>
                </c:pt>
                <c:pt idx="323">
                  <c:v>958</c:v>
                </c:pt>
                <c:pt idx="324">
                  <c:v>965</c:v>
                </c:pt>
                <c:pt idx="325">
                  <c:v>964</c:v>
                </c:pt>
                <c:pt idx="326">
                  <c:v>950</c:v>
                </c:pt>
                <c:pt idx="327">
                  <c:v>955</c:v>
                </c:pt>
                <c:pt idx="328">
                  <c:v>951</c:v>
                </c:pt>
                <c:pt idx="329">
                  <c:v>950</c:v>
                </c:pt>
                <c:pt idx="330">
                  <c:v>961</c:v>
                </c:pt>
                <c:pt idx="331">
                  <c:v>969</c:v>
                </c:pt>
                <c:pt idx="332">
                  <c:v>959</c:v>
                </c:pt>
                <c:pt idx="333">
                  <c:v>953</c:v>
                </c:pt>
                <c:pt idx="334">
                  <c:v>961</c:v>
                </c:pt>
                <c:pt idx="335">
                  <c:v>955</c:v>
                </c:pt>
                <c:pt idx="336">
                  <c:v>973</c:v>
                </c:pt>
                <c:pt idx="337">
                  <c:v>975</c:v>
                </c:pt>
                <c:pt idx="338">
                  <c:v>982</c:v>
                </c:pt>
                <c:pt idx="339">
                  <c:v>983</c:v>
                </c:pt>
                <c:pt idx="340">
                  <c:v>991</c:v>
                </c:pt>
                <c:pt idx="341">
                  <c:v>962</c:v>
                </c:pt>
                <c:pt idx="342">
                  <c:v>962</c:v>
                </c:pt>
                <c:pt idx="343">
                  <c:v>968</c:v>
                </c:pt>
                <c:pt idx="344">
                  <c:v>968</c:v>
                </c:pt>
                <c:pt idx="345">
                  <c:v>968</c:v>
                </c:pt>
                <c:pt idx="346">
                  <c:v>961</c:v>
                </c:pt>
                <c:pt idx="347">
                  <c:v>949</c:v>
                </c:pt>
                <c:pt idx="348">
                  <c:v>943</c:v>
                </c:pt>
                <c:pt idx="349">
                  <c:v>948</c:v>
                </c:pt>
                <c:pt idx="350">
                  <c:v>944</c:v>
                </c:pt>
                <c:pt idx="351">
                  <c:v>949</c:v>
                </c:pt>
                <c:pt idx="352">
                  <c:v>916</c:v>
                </c:pt>
                <c:pt idx="353">
                  <c:v>916</c:v>
                </c:pt>
                <c:pt idx="354">
                  <c:v>916</c:v>
                </c:pt>
                <c:pt idx="355">
                  <c:v>928</c:v>
                </c:pt>
                <c:pt idx="356">
                  <c:v>921</c:v>
                </c:pt>
                <c:pt idx="357">
                  <c:v>929</c:v>
                </c:pt>
                <c:pt idx="358">
                  <c:v>944</c:v>
                </c:pt>
                <c:pt idx="359">
                  <c:v>955</c:v>
                </c:pt>
                <c:pt idx="360">
                  <c:v>943</c:v>
                </c:pt>
                <c:pt idx="361">
                  <c:v>922</c:v>
                </c:pt>
                <c:pt idx="362">
                  <c:v>933</c:v>
                </c:pt>
                <c:pt idx="363">
                  <c:v>933</c:v>
                </c:pt>
                <c:pt idx="364">
                  <c:v>933</c:v>
                </c:pt>
                <c:pt idx="365">
                  <c:v>943</c:v>
                </c:pt>
                <c:pt idx="366">
                  <c:v>943</c:v>
                </c:pt>
                <c:pt idx="367">
                  <c:v>926</c:v>
                </c:pt>
                <c:pt idx="368">
                  <c:v>905</c:v>
                </c:pt>
                <c:pt idx="369">
                  <c:v>917</c:v>
                </c:pt>
                <c:pt idx="370">
                  <c:v>920</c:v>
                </c:pt>
                <c:pt idx="371">
                  <c:v>926</c:v>
                </c:pt>
                <c:pt idx="372">
                  <c:v>931</c:v>
                </c:pt>
                <c:pt idx="373">
                  <c:v>933</c:v>
                </c:pt>
                <c:pt idx="374">
                  <c:v>931</c:v>
                </c:pt>
                <c:pt idx="375">
                  <c:v>918</c:v>
                </c:pt>
                <c:pt idx="376">
                  <c:v>918</c:v>
                </c:pt>
                <c:pt idx="377">
                  <c:v>901</c:v>
                </c:pt>
                <c:pt idx="378">
                  <c:v>905</c:v>
                </c:pt>
                <c:pt idx="379">
                  <c:v>912</c:v>
                </c:pt>
                <c:pt idx="380">
                  <c:v>919</c:v>
                </c:pt>
                <c:pt idx="381">
                  <c:v>908</c:v>
                </c:pt>
                <c:pt idx="382">
                  <c:v>896</c:v>
                </c:pt>
                <c:pt idx="383">
                  <c:v>902</c:v>
                </c:pt>
                <c:pt idx="384">
                  <c:v>909</c:v>
                </c:pt>
                <c:pt idx="385">
                  <c:v>907</c:v>
                </c:pt>
                <c:pt idx="386">
                  <c:v>914</c:v>
                </c:pt>
                <c:pt idx="387">
                  <c:v>923</c:v>
                </c:pt>
                <c:pt idx="388">
                  <c:v>908</c:v>
                </c:pt>
                <c:pt idx="389">
                  <c:v>883</c:v>
                </c:pt>
                <c:pt idx="390">
                  <c:v>874</c:v>
                </c:pt>
                <c:pt idx="391">
                  <c:v>892</c:v>
                </c:pt>
                <c:pt idx="392">
                  <c:v>892</c:v>
                </c:pt>
                <c:pt idx="393">
                  <c:v>898</c:v>
                </c:pt>
                <c:pt idx="394">
                  <c:v>894</c:v>
                </c:pt>
                <c:pt idx="395">
                  <c:v>893</c:v>
                </c:pt>
                <c:pt idx="396">
                  <c:v>882</c:v>
                </c:pt>
                <c:pt idx="397">
                  <c:v>882</c:v>
                </c:pt>
                <c:pt idx="398">
                  <c:v>893</c:v>
                </c:pt>
                <c:pt idx="399">
                  <c:v>881</c:v>
                </c:pt>
                <c:pt idx="400">
                  <c:v>906</c:v>
                </c:pt>
                <c:pt idx="401">
                  <c:v>906</c:v>
                </c:pt>
                <c:pt idx="402">
                  <c:v>893</c:v>
                </c:pt>
                <c:pt idx="403">
                  <c:v>871</c:v>
                </c:pt>
                <c:pt idx="404">
                  <c:v>871</c:v>
                </c:pt>
                <c:pt idx="405">
                  <c:v>873</c:v>
                </c:pt>
                <c:pt idx="406">
                  <c:v>896</c:v>
                </c:pt>
                <c:pt idx="407">
                  <c:v>896</c:v>
                </c:pt>
                <c:pt idx="408">
                  <c:v>904</c:v>
                </c:pt>
                <c:pt idx="409">
                  <c:v>900</c:v>
                </c:pt>
                <c:pt idx="410">
                  <c:v>900</c:v>
                </c:pt>
                <c:pt idx="411">
                  <c:v>892</c:v>
                </c:pt>
                <c:pt idx="412">
                  <c:v>890</c:v>
                </c:pt>
                <c:pt idx="413">
                  <c:v>880</c:v>
                </c:pt>
                <c:pt idx="414">
                  <c:v>890</c:v>
                </c:pt>
                <c:pt idx="415">
                  <c:v>890</c:v>
                </c:pt>
                <c:pt idx="416">
                  <c:v>889</c:v>
                </c:pt>
                <c:pt idx="417">
                  <c:v>893</c:v>
                </c:pt>
                <c:pt idx="418">
                  <c:v>904</c:v>
                </c:pt>
                <c:pt idx="419">
                  <c:v>885</c:v>
                </c:pt>
                <c:pt idx="420">
                  <c:v>893</c:v>
                </c:pt>
                <c:pt idx="421">
                  <c:v>900</c:v>
                </c:pt>
                <c:pt idx="422">
                  <c:v>909</c:v>
                </c:pt>
                <c:pt idx="423">
                  <c:v>895</c:v>
                </c:pt>
                <c:pt idx="424">
                  <c:v>902</c:v>
                </c:pt>
                <c:pt idx="425">
                  <c:v>915</c:v>
                </c:pt>
                <c:pt idx="426">
                  <c:v>916</c:v>
                </c:pt>
                <c:pt idx="427">
                  <c:v>938</c:v>
                </c:pt>
                <c:pt idx="428">
                  <c:v>938</c:v>
                </c:pt>
                <c:pt idx="429">
                  <c:v>938</c:v>
                </c:pt>
                <c:pt idx="430">
                  <c:v>935</c:v>
                </c:pt>
                <c:pt idx="431">
                  <c:v>929</c:v>
                </c:pt>
                <c:pt idx="432">
                  <c:v>936</c:v>
                </c:pt>
                <c:pt idx="433">
                  <c:v>933</c:v>
                </c:pt>
                <c:pt idx="434">
                  <c:v>925</c:v>
                </c:pt>
                <c:pt idx="435">
                  <c:v>926</c:v>
                </c:pt>
                <c:pt idx="436">
                  <c:v>922</c:v>
                </c:pt>
                <c:pt idx="437">
                  <c:v>902</c:v>
                </c:pt>
                <c:pt idx="438">
                  <c:v>902</c:v>
                </c:pt>
                <c:pt idx="439">
                  <c:v>892</c:v>
                </c:pt>
                <c:pt idx="440">
                  <c:v>899</c:v>
                </c:pt>
                <c:pt idx="441">
                  <c:v>890</c:v>
                </c:pt>
                <c:pt idx="442">
                  <c:v>891</c:v>
                </c:pt>
                <c:pt idx="443">
                  <c:v>893</c:v>
                </c:pt>
                <c:pt idx="444">
                  <c:v>872</c:v>
                </c:pt>
                <c:pt idx="445">
                  <c:v>859</c:v>
                </c:pt>
                <c:pt idx="446">
                  <c:v>860</c:v>
                </c:pt>
                <c:pt idx="447">
                  <c:v>862</c:v>
                </c:pt>
                <c:pt idx="448">
                  <c:v>882</c:v>
                </c:pt>
                <c:pt idx="449">
                  <c:v>882</c:v>
                </c:pt>
                <c:pt idx="450">
                  <c:v>878</c:v>
                </c:pt>
                <c:pt idx="451">
                  <c:v>868</c:v>
                </c:pt>
                <c:pt idx="452">
                  <c:v>868</c:v>
                </c:pt>
                <c:pt idx="453">
                  <c:v>868</c:v>
                </c:pt>
                <c:pt idx="454">
                  <c:v>877</c:v>
                </c:pt>
                <c:pt idx="455">
                  <c:v>874</c:v>
                </c:pt>
                <c:pt idx="456">
                  <c:v>882</c:v>
                </c:pt>
                <c:pt idx="457">
                  <c:v>882</c:v>
                </c:pt>
                <c:pt idx="458">
                  <c:v>891</c:v>
                </c:pt>
                <c:pt idx="459">
                  <c:v>889</c:v>
                </c:pt>
                <c:pt idx="460">
                  <c:v>882</c:v>
                </c:pt>
                <c:pt idx="461">
                  <c:v>883</c:v>
                </c:pt>
                <c:pt idx="462">
                  <c:v>893</c:v>
                </c:pt>
                <c:pt idx="463">
                  <c:v>905</c:v>
                </c:pt>
                <c:pt idx="464">
                  <c:v>902</c:v>
                </c:pt>
                <c:pt idx="465">
                  <c:v>892</c:v>
                </c:pt>
                <c:pt idx="466">
                  <c:v>884</c:v>
                </c:pt>
                <c:pt idx="467">
                  <c:v>890</c:v>
                </c:pt>
                <c:pt idx="468">
                  <c:v>901</c:v>
                </c:pt>
                <c:pt idx="469">
                  <c:v>904</c:v>
                </c:pt>
                <c:pt idx="470">
                  <c:v>919</c:v>
                </c:pt>
                <c:pt idx="471">
                  <c:v>919</c:v>
                </c:pt>
                <c:pt idx="472">
                  <c:v>888</c:v>
                </c:pt>
                <c:pt idx="473">
                  <c:v>880</c:v>
                </c:pt>
                <c:pt idx="474">
                  <c:v>875</c:v>
                </c:pt>
                <c:pt idx="475">
                  <c:v>871</c:v>
                </c:pt>
                <c:pt idx="476">
                  <c:v>871</c:v>
                </c:pt>
                <c:pt idx="477">
                  <c:v>891</c:v>
                </c:pt>
                <c:pt idx="478">
                  <c:v>891</c:v>
                </c:pt>
                <c:pt idx="479">
                  <c:v>899</c:v>
                </c:pt>
                <c:pt idx="480">
                  <c:v>899</c:v>
                </c:pt>
                <c:pt idx="481">
                  <c:v>879</c:v>
                </c:pt>
                <c:pt idx="482">
                  <c:v>879</c:v>
                </c:pt>
                <c:pt idx="483">
                  <c:v>886</c:v>
                </c:pt>
                <c:pt idx="484">
                  <c:v>890</c:v>
                </c:pt>
                <c:pt idx="485">
                  <c:v>889</c:v>
                </c:pt>
                <c:pt idx="486">
                  <c:v>879</c:v>
                </c:pt>
                <c:pt idx="487">
                  <c:v>870</c:v>
                </c:pt>
                <c:pt idx="488">
                  <c:v>880</c:v>
                </c:pt>
                <c:pt idx="489">
                  <c:v>884</c:v>
                </c:pt>
                <c:pt idx="490">
                  <c:v>890</c:v>
                </c:pt>
                <c:pt idx="491">
                  <c:v>902</c:v>
                </c:pt>
                <c:pt idx="492">
                  <c:v>901</c:v>
                </c:pt>
                <c:pt idx="493">
                  <c:v>886</c:v>
                </c:pt>
                <c:pt idx="494">
                  <c:v>874</c:v>
                </c:pt>
                <c:pt idx="495">
                  <c:v>888</c:v>
                </c:pt>
                <c:pt idx="496">
                  <c:v>886</c:v>
                </c:pt>
                <c:pt idx="497">
                  <c:v>889</c:v>
                </c:pt>
                <c:pt idx="498">
                  <c:v>889</c:v>
                </c:pt>
                <c:pt idx="499">
                  <c:v>889</c:v>
                </c:pt>
                <c:pt idx="500">
                  <c:v>876</c:v>
                </c:pt>
                <c:pt idx="501">
                  <c:v>879</c:v>
                </c:pt>
                <c:pt idx="502">
                  <c:v>875</c:v>
                </c:pt>
                <c:pt idx="503">
                  <c:v>869</c:v>
                </c:pt>
                <c:pt idx="504">
                  <c:v>864</c:v>
                </c:pt>
                <c:pt idx="505">
                  <c:v>869</c:v>
                </c:pt>
                <c:pt idx="506">
                  <c:v>882</c:v>
                </c:pt>
                <c:pt idx="507">
                  <c:v>885</c:v>
                </c:pt>
                <c:pt idx="508">
                  <c:v>899</c:v>
                </c:pt>
                <c:pt idx="509">
                  <c:v>864</c:v>
                </c:pt>
                <c:pt idx="510">
                  <c:v>877</c:v>
                </c:pt>
                <c:pt idx="511">
                  <c:v>893</c:v>
                </c:pt>
                <c:pt idx="512">
                  <c:v>892</c:v>
                </c:pt>
                <c:pt idx="513">
                  <c:v>901</c:v>
                </c:pt>
                <c:pt idx="514">
                  <c:v>889</c:v>
                </c:pt>
                <c:pt idx="515">
                  <c:v>894</c:v>
                </c:pt>
                <c:pt idx="516">
                  <c:v>892</c:v>
                </c:pt>
                <c:pt idx="517">
                  <c:v>889</c:v>
                </c:pt>
                <c:pt idx="518">
                  <c:v>906</c:v>
                </c:pt>
                <c:pt idx="519">
                  <c:v>905</c:v>
                </c:pt>
                <c:pt idx="520">
                  <c:v>909</c:v>
                </c:pt>
                <c:pt idx="521">
                  <c:v>913</c:v>
                </c:pt>
                <c:pt idx="522">
                  <c:v>908</c:v>
                </c:pt>
                <c:pt idx="523">
                  <c:v>897</c:v>
                </c:pt>
                <c:pt idx="524">
                  <c:v>909</c:v>
                </c:pt>
                <c:pt idx="525">
                  <c:v>900</c:v>
                </c:pt>
                <c:pt idx="526">
                  <c:v>916</c:v>
                </c:pt>
                <c:pt idx="527">
                  <c:v>920</c:v>
                </c:pt>
                <c:pt idx="528">
                  <c:v>916</c:v>
                </c:pt>
                <c:pt idx="529">
                  <c:v>913</c:v>
                </c:pt>
                <c:pt idx="530">
                  <c:v>915</c:v>
                </c:pt>
                <c:pt idx="531">
                  <c:v>924</c:v>
                </c:pt>
                <c:pt idx="532">
                  <c:v>930</c:v>
                </c:pt>
                <c:pt idx="533">
                  <c:v>941</c:v>
                </c:pt>
                <c:pt idx="534">
                  <c:v>941</c:v>
                </c:pt>
                <c:pt idx="535">
                  <c:v>938</c:v>
                </c:pt>
                <c:pt idx="536">
                  <c:v>918</c:v>
                </c:pt>
                <c:pt idx="537">
                  <c:v>918</c:v>
                </c:pt>
                <c:pt idx="538">
                  <c:v>915</c:v>
                </c:pt>
                <c:pt idx="539">
                  <c:v>923</c:v>
                </c:pt>
                <c:pt idx="540">
                  <c:v>926</c:v>
                </c:pt>
                <c:pt idx="541">
                  <c:v>940</c:v>
                </c:pt>
                <c:pt idx="542">
                  <c:v>916</c:v>
                </c:pt>
                <c:pt idx="543">
                  <c:v>914</c:v>
                </c:pt>
                <c:pt idx="544">
                  <c:v>914</c:v>
                </c:pt>
                <c:pt idx="545">
                  <c:v>928</c:v>
                </c:pt>
                <c:pt idx="546">
                  <c:v>935</c:v>
                </c:pt>
                <c:pt idx="547">
                  <c:v>937</c:v>
                </c:pt>
                <c:pt idx="548">
                  <c:v>948</c:v>
                </c:pt>
                <c:pt idx="549">
                  <c:v>952</c:v>
                </c:pt>
                <c:pt idx="550">
                  <c:v>936</c:v>
                </c:pt>
                <c:pt idx="551">
                  <c:v>932</c:v>
                </c:pt>
                <c:pt idx="552">
                  <c:v>923</c:v>
                </c:pt>
                <c:pt idx="553">
                  <c:v>940</c:v>
                </c:pt>
                <c:pt idx="554">
                  <c:v>954</c:v>
                </c:pt>
                <c:pt idx="555">
                  <c:v>949</c:v>
                </c:pt>
                <c:pt idx="556">
                  <c:v>933</c:v>
                </c:pt>
                <c:pt idx="557">
                  <c:v>925</c:v>
                </c:pt>
                <c:pt idx="558">
                  <c:v>917</c:v>
                </c:pt>
                <c:pt idx="559">
                  <c:v>938</c:v>
                </c:pt>
                <c:pt idx="560">
                  <c:v>921</c:v>
                </c:pt>
                <c:pt idx="561">
                  <c:v>934</c:v>
                </c:pt>
                <c:pt idx="562">
                  <c:v>933</c:v>
                </c:pt>
                <c:pt idx="563">
                  <c:v>929</c:v>
                </c:pt>
                <c:pt idx="564">
                  <c:v>906</c:v>
                </c:pt>
                <c:pt idx="565">
                  <c:v>909</c:v>
                </c:pt>
                <c:pt idx="566">
                  <c:v>909</c:v>
                </c:pt>
                <c:pt idx="567">
                  <c:v>936</c:v>
                </c:pt>
                <c:pt idx="568">
                  <c:v>935</c:v>
                </c:pt>
                <c:pt idx="569">
                  <c:v>943</c:v>
                </c:pt>
                <c:pt idx="570">
                  <c:v>944</c:v>
                </c:pt>
                <c:pt idx="571">
                  <c:v>935</c:v>
                </c:pt>
                <c:pt idx="572">
                  <c:v>947</c:v>
                </c:pt>
                <c:pt idx="573">
                  <c:v>945</c:v>
                </c:pt>
                <c:pt idx="574">
                  <c:v>943</c:v>
                </c:pt>
                <c:pt idx="575">
                  <c:v>970</c:v>
                </c:pt>
                <c:pt idx="576">
                  <c:v>964</c:v>
                </c:pt>
                <c:pt idx="577">
                  <c:v>964</c:v>
                </c:pt>
                <c:pt idx="578">
                  <c:v>949</c:v>
                </c:pt>
                <c:pt idx="579">
                  <c:v>968</c:v>
                </c:pt>
                <c:pt idx="580">
                  <c:v>957</c:v>
                </c:pt>
                <c:pt idx="581">
                  <c:v>948</c:v>
                </c:pt>
                <c:pt idx="582">
                  <c:v>962</c:v>
                </c:pt>
                <c:pt idx="583">
                  <c:v>960</c:v>
                </c:pt>
                <c:pt idx="584">
                  <c:v>963</c:v>
                </c:pt>
                <c:pt idx="585">
                  <c:v>959</c:v>
                </c:pt>
                <c:pt idx="586">
                  <c:v>980</c:v>
                </c:pt>
                <c:pt idx="587">
                  <c:v>981</c:v>
                </c:pt>
                <c:pt idx="588">
                  <c:v>985</c:v>
                </c:pt>
                <c:pt idx="589">
                  <c:v>999</c:v>
                </c:pt>
                <c:pt idx="590">
                  <c:v>1007</c:v>
                </c:pt>
                <c:pt idx="591">
                  <c:v>998</c:v>
                </c:pt>
                <c:pt idx="592">
                  <c:v>981</c:v>
                </c:pt>
                <c:pt idx="593">
                  <c:v>973</c:v>
                </c:pt>
                <c:pt idx="594">
                  <c:v>988</c:v>
                </c:pt>
                <c:pt idx="595">
                  <c:v>998</c:v>
                </c:pt>
                <c:pt idx="596">
                  <c:v>1019</c:v>
                </c:pt>
                <c:pt idx="597">
                  <c:v>1017</c:v>
                </c:pt>
                <c:pt idx="598">
                  <c:v>1018</c:v>
                </c:pt>
                <c:pt idx="599">
                  <c:v>986</c:v>
                </c:pt>
                <c:pt idx="600">
                  <c:v>995</c:v>
                </c:pt>
                <c:pt idx="601">
                  <c:v>1004</c:v>
                </c:pt>
                <c:pt idx="602">
                  <c:v>1011</c:v>
                </c:pt>
                <c:pt idx="603">
                  <c:v>1017</c:v>
                </c:pt>
                <c:pt idx="604">
                  <c:v>1013</c:v>
                </c:pt>
                <c:pt idx="605">
                  <c:v>1030</c:v>
                </c:pt>
                <c:pt idx="606">
                  <c:v>986</c:v>
                </c:pt>
                <c:pt idx="607">
                  <c:v>983</c:v>
                </c:pt>
                <c:pt idx="608">
                  <c:v>995</c:v>
                </c:pt>
                <c:pt idx="609">
                  <c:v>995</c:v>
                </c:pt>
                <c:pt idx="610">
                  <c:v>1001</c:v>
                </c:pt>
                <c:pt idx="611">
                  <c:v>1010</c:v>
                </c:pt>
                <c:pt idx="612">
                  <c:v>971</c:v>
                </c:pt>
                <c:pt idx="613">
                  <c:v>947</c:v>
                </c:pt>
                <c:pt idx="614">
                  <c:v>955</c:v>
                </c:pt>
                <c:pt idx="615">
                  <c:v>955</c:v>
                </c:pt>
                <c:pt idx="616">
                  <c:v>950</c:v>
                </c:pt>
                <c:pt idx="617">
                  <c:v>965</c:v>
                </c:pt>
                <c:pt idx="618">
                  <c:v>974</c:v>
                </c:pt>
                <c:pt idx="619">
                  <c:v>945</c:v>
                </c:pt>
                <c:pt idx="620">
                  <c:v>948</c:v>
                </c:pt>
                <c:pt idx="621">
                  <c:v>933</c:v>
                </c:pt>
                <c:pt idx="622">
                  <c:v>938</c:v>
                </c:pt>
                <c:pt idx="623">
                  <c:v>927</c:v>
                </c:pt>
                <c:pt idx="624">
                  <c:v>946</c:v>
                </c:pt>
                <c:pt idx="625">
                  <c:v>952</c:v>
                </c:pt>
                <c:pt idx="626">
                  <c:v>935</c:v>
                </c:pt>
                <c:pt idx="627">
                  <c:v>935</c:v>
                </c:pt>
                <c:pt idx="628">
                  <c:v>938</c:v>
                </c:pt>
                <c:pt idx="629">
                  <c:v>942</c:v>
                </c:pt>
                <c:pt idx="630">
                  <c:v>942</c:v>
                </c:pt>
                <c:pt idx="631">
                  <c:v>971</c:v>
                </c:pt>
                <c:pt idx="632">
                  <c:v>968</c:v>
                </c:pt>
                <c:pt idx="633">
                  <c:v>948</c:v>
                </c:pt>
                <c:pt idx="634">
                  <c:v>920</c:v>
                </c:pt>
                <c:pt idx="635">
                  <c:v>920</c:v>
                </c:pt>
                <c:pt idx="636">
                  <c:v>941</c:v>
                </c:pt>
                <c:pt idx="637">
                  <c:v>941</c:v>
                </c:pt>
                <c:pt idx="638">
                  <c:v>936</c:v>
                </c:pt>
                <c:pt idx="639">
                  <c:v>934</c:v>
                </c:pt>
                <c:pt idx="640">
                  <c:v>932</c:v>
                </c:pt>
                <c:pt idx="641">
                  <c:v>932</c:v>
                </c:pt>
                <c:pt idx="642">
                  <c:v>923</c:v>
                </c:pt>
                <c:pt idx="643">
                  <c:v>935</c:v>
                </c:pt>
                <c:pt idx="644">
                  <c:v>932</c:v>
                </c:pt>
                <c:pt idx="645">
                  <c:v>943</c:v>
                </c:pt>
                <c:pt idx="646">
                  <c:v>955</c:v>
                </c:pt>
                <c:pt idx="647">
                  <c:v>939</c:v>
                </c:pt>
                <c:pt idx="648">
                  <c:v>911</c:v>
                </c:pt>
                <c:pt idx="649">
                  <c:v>928</c:v>
                </c:pt>
                <c:pt idx="650">
                  <c:v>926</c:v>
                </c:pt>
                <c:pt idx="651">
                  <c:v>932</c:v>
                </c:pt>
                <c:pt idx="652">
                  <c:v>940</c:v>
                </c:pt>
                <c:pt idx="653">
                  <c:v>955</c:v>
                </c:pt>
                <c:pt idx="654">
                  <c:v>930</c:v>
                </c:pt>
                <c:pt idx="655">
                  <c:v>916</c:v>
                </c:pt>
                <c:pt idx="656">
                  <c:v>906</c:v>
                </c:pt>
                <c:pt idx="657">
                  <c:v>911</c:v>
                </c:pt>
                <c:pt idx="658">
                  <c:v>921</c:v>
                </c:pt>
                <c:pt idx="659">
                  <c:v>920</c:v>
                </c:pt>
                <c:pt idx="660">
                  <c:v>920</c:v>
                </c:pt>
                <c:pt idx="661">
                  <c:v>920</c:v>
                </c:pt>
                <c:pt idx="662">
                  <c:v>906</c:v>
                </c:pt>
                <c:pt idx="663">
                  <c:v>893</c:v>
                </c:pt>
                <c:pt idx="664">
                  <c:v>893</c:v>
                </c:pt>
                <c:pt idx="665">
                  <c:v>915</c:v>
                </c:pt>
                <c:pt idx="666">
                  <c:v>910</c:v>
                </c:pt>
                <c:pt idx="667">
                  <c:v>934</c:v>
                </c:pt>
                <c:pt idx="668">
                  <c:v>910</c:v>
                </c:pt>
                <c:pt idx="669">
                  <c:v>908</c:v>
                </c:pt>
                <c:pt idx="670">
                  <c:v>914</c:v>
                </c:pt>
                <c:pt idx="671">
                  <c:v>921</c:v>
                </c:pt>
                <c:pt idx="672">
                  <c:v>920</c:v>
                </c:pt>
                <c:pt idx="673">
                  <c:v>922</c:v>
                </c:pt>
                <c:pt idx="674">
                  <c:v>924</c:v>
                </c:pt>
                <c:pt idx="675">
                  <c:v>929</c:v>
                </c:pt>
                <c:pt idx="676">
                  <c:v>900</c:v>
                </c:pt>
                <c:pt idx="677">
                  <c:v>893</c:v>
                </c:pt>
                <c:pt idx="678">
                  <c:v>910</c:v>
                </c:pt>
                <c:pt idx="679">
                  <c:v>920</c:v>
                </c:pt>
                <c:pt idx="680">
                  <c:v>926</c:v>
                </c:pt>
                <c:pt idx="681">
                  <c:v>921</c:v>
                </c:pt>
                <c:pt idx="682">
                  <c:v>911</c:v>
                </c:pt>
                <c:pt idx="683">
                  <c:v>921</c:v>
                </c:pt>
                <c:pt idx="684">
                  <c:v>904</c:v>
                </c:pt>
                <c:pt idx="685">
                  <c:v>922</c:v>
                </c:pt>
                <c:pt idx="686">
                  <c:v>929</c:v>
                </c:pt>
                <c:pt idx="687">
                  <c:v>941</c:v>
                </c:pt>
                <c:pt idx="688">
                  <c:v>945</c:v>
                </c:pt>
                <c:pt idx="689">
                  <c:v>922</c:v>
                </c:pt>
                <c:pt idx="690">
                  <c:v>922</c:v>
                </c:pt>
                <c:pt idx="691">
                  <c:v>909</c:v>
                </c:pt>
                <c:pt idx="692">
                  <c:v>901</c:v>
                </c:pt>
                <c:pt idx="693">
                  <c:v>911</c:v>
                </c:pt>
                <c:pt idx="694">
                  <c:v>943</c:v>
                </c:pt>
                <c:pt idx="695">
                  <c:v>950</c:v>
                </c:pt>
                <c:pt idx="696">
                  <c:v>926</c:v>
                </c:pt>
                <c:pt idx="697">
                  <c:v>906</c:v>
                </c:pt>
                <c:pt idx="698">
                  <c:v>921</c:v>
                </c:pt>
                <c:pt idx="699">
                  <c:v>925</c:v>
                </c:pt>
                <c:pt idx="700">
                  <c:v>920</c:v>
                </c:pt>
                <c:pt idx="701">
                  <c:v>934</c:v>
                </c:pt>
                <c:pt idx="702">
                  <c:v>940</c:v>
                </c:pt>
                <c:pt idx="703">
                  <c:v>947</c:v>
                </c:pt>
                <c:pt idx="704">
                  <c:v>929</c:v>
                </c:pt>
                <c:pt idx="705">
                  <c:v>920</c:v>
                </c:pt>
                <c:pt idx="706">
                  <c:v>916</c:v>
                </c:pt>
                <c:pt idx="707">
                  <c:v>920</c:v>
                </c:pt>
                <c:pt idx="708">
                  <c:v>929</c:v>
                </c:pt>
                <c:pt idx="709">
                  <c:v>931</c:v>
                </c:pt>
                <c:pt idx="710">
                  <c:v>918</c:v>
                </c:pt>
                <c:pt idx="711">
                  <c:v>910</c:v>
                </c:pt>
                <c:pt idx="712">
                  <c:v>904</c:v>
                </c:pt>
                <c:pt idx="713">
                  <c:v>914</c:v>
                </c:pt>
                <c:pt idx="714">
                  <c:v>913</c:v>
                </c:pt>
                <c:pt idx="715">
                  <c:v>925</c:v>
                </c:pt>
                <c:pt idx="716">
                  <c:v>932</c:v>
                </c:pt>
                <c:pt idx="717">
                  <c:v>922</c:v>
                </c:pt>
                <c:pt idx="718">
                  <c:v>906</c:v>
                </c:pt>
                <c:pt idx="719">
                  <c:v>901</c:v>
                </c:pt>
                <c:pt idx="720">
                  <c:v>908</c:v>
                </c:pt>
                <c:pt idx="721">
                  <c:v>905</c:v>
                </c:pt>
                <c:pt idx="722">
                  <c:v>904</c:v>
                </c:pt>
                <c:pt idx="723">
                  <c:v>913</c:v>
                </c:pt>
                <c:pt idx="724">
                  <c:v>905</c:v>
                </c:pt>
                <c:pt idx="725">
                  <c:v>888</c:v>
                </c:pt>
                <c:pt idx="726">
                  <c:v>904</c:v>
                </c:pt>
                <c:pt idx="727">
                  <c:v>924</c:v>
                </c:pt>
                <c:pt idx="728">
                  <c:v>927</c:v>
                </c:pt>
                <c:pt idx="729">
                  <c:v>950</c:v>
                </c:pt>
                <c:pt idx="730">
                  <c:v>950</c:v>
                </c:pt>
                <c:pt idx="731">
                  <c:v>940</c:v>
                </c:pt>
                <c:pt idx="732">
                  <c:v>925</c:v>
                </c:pt>
                <c:pt idx="733">
                  <c:v>925</c:v>
                </c:pt>
                <c:pt idx="734">
                  <c:v>925</c:v>
                </c:pt>
                <c:pt idx="735">
                  <c:v>924</c:v>
                </c:pt>
                <c:pt idx="736">
                  <c:v>935</c:v>
                </c:pt>
                <c:pt idx="737">
                  <c:v>938</c:v>
                </c:pt>
                <c:pt idx="738">
                  <c:v>936</c:v>
                </c:pt>
                <c:pt idx="739">
                  <c:v>941</c:v>
                </c:pt>
                <c:pt idx="740">
                  <c:v>939</c:v>
                </c:pt>
                <c:pt idx="741">
                  <c:v>944</c:v>
                </c:pt>
                <c:pt idx="742">
                  <c:v>943</c:v>
                </c:pt>
                <c:pt idx="743">
                  <c:v>940</c:v>
                </c:pt>
                <c:pt idx="744">
                  <c:v>948</c:v>
                </c:pt>
                <c:pt idx="745">
                  <c:v>949</c:v>
                </c:pt>
                <c:pt idx="746">
                  <c:v>916</c:v>
                </c:pt>
                <c:pt idx="747">
                  <c:v>922</c:v>
                </c:pt>
                <c:pt idx="748">
                  <c:v>922</c:v>
                </c:pt>
                <c:pt idx="749">
                  <c:v>913</c:v>
                </c:pt>
                <c:pt idx="750">
                  <c:v>929</c:v>
                </c:pt>
                <c:pt idx="751">
                  <c:v>929</c:v>
                </c:pt>
                <c:pt idx="752">
                  <c:v>941</c:v>
                </c:pt>
                <c:pt idx="753">
                  <c:v>958</c:v>
                </c:pt>
                <c:pt idx="754">
                  <c:v>953</c:v>
                </c:pt>
                <c:pt idx="755">
                  <c:v>938</c:v>
                </c:pt>
                <c:pt idx="756">
                  <c:v>938</c:v>
                </c:pt>
                <c:pt idx="757">
                  <c:v>956</c:v>
                </c:pt>
                <c:pt idx="758">
                  <c:v>936</c:v>
                </c:pt>
                <c:pt idx="759">
                  <c:v>932</c:v>
                </c:pt>
                <c:pt idx="760">
                  <c:v>909</c:v>
                </c:pt>
                <c:pt idx="761">
                  <c:v>915</c:v>
                </c:pt>
                <c:pt idx="762">
                  <c:v>934</c:v>
                </c:pt>
                <c:pt idx="763">
                  <c:v>927</c:v>
                </c:pt>
                <c:pt idx="764">
                  <c:v>936</c:v>
                </c:pt>
                <c:pt idx="765">
                  <c:v>954</c:v>
                </c:pt>
                <c:pt idx="766">
                  <c:v>936</c:v>
                </c:pt>
                <c:pt idx="767">
                  <c:v>921</c:v>
                </c:pt>
                <c:pt idx="768">
                  <c:v>907</c:v>
                </c:pt>
                <c:pt idx="769">
                  <c:v>907</c:v>
                </c:pt>
                <c:pt idx="770">
                  <c:v>925</c:v>
                </c:pt>
                <c:pt idx="771">
                  <c:v>928</c:v>
                </c:pt>
                <c:pt idx="772">
                  <c:v>940</c:v>
                </c:pt>
                <c:pt idx="773">
                  <c:v>947</c:v>
                </c:pt>
                <c:pt idx="774">
                  <c:v>938</c:v>
                </c:pt>
                <c:pt idx="775">
                  <c:v>922</c:v>
                </c:pt>
                <c:pt idx="776">
                  <c:v>937</c:v>
                </c:pt>
                <c:pt idx="777">
                  <c:v>956</c:v>
                </c:pt>
                <c:pt idx="778">
                  <c:v>955</c:v>
                </c:pt>
                <c:pt idx="779">
                  <c:v>950</c:v>
                </c:pt>
                <c:pt idx="780">
                  <c:v>950</c:v>
                </c:pt>
                <c:pt idx="781">
                  <c:v>931</c:v>
                </c:pt>
                <c:pt idx="782">
                  <c:v>919</c:v>
                </c:pt>
                <c:pt idx="783">
                  <c:v>916</c:v>
                </c:pt>
                <c:pt idx="784">
                  <c:v>919</c:v>
                </c:pt>
                <c:pt idx="785">
                  <c:v>919</c:v>
                </c:pt>
                <c:pt idx="786">
                  <c:v>931</c:v>
                </c:pt>
                <c:pt idx="787">
                  <c:v>903</c:v>
                </c:pt>
                <c:pt idx="788">
                  <c:v>898</c:v>
                </c:pt>
                <c:pt idx="789">
                  <c:v>904</c:v>
                </c:pt>
                <c:pt idx="790">
                  <c:v>894</c:v>
                </c:pt>
                <c:pt idx="791">
                  <c:v>906</c:v>
                </c:pt>
                <c:pt idx="792">
                  <c:v>927</c:v>
                </c:pt>
                <c:pt idx="793">
                  <c:v>943</c:v>
                </c:pt>
                <c:pt idx="794">
                  <c:v>942</c:v>
                </c:pt>
                <c:pt idx="795">
                  <c:v>927</c:v>
                </c:pt>
                <c:pt idx="796">
                  <c:v>932</c:v>
                </c:pt>
                <c:pt idx="797">
                  <c:v>908</c:v>
                </c:pt>
                <c:pt idx="798">
                  <c:v>908</c:v>
                </c:pt>
                <c:pt idx="799">
                  <c:v>923</c:v>
                </c:pt>
                <c:pt idx="800">
                  <c:v>924</c:v>
                </c:pt>
                <c:pt idx="801">
                  <c:v>911</c:v>
                </c:pt>
                <c:pt idx="802">
                  <c:v>901</c:v>
                </c:pt>
                <c:pt idx="803">
                  <c:v>917</c:v>
                </c:pt>
                <c:pt idx="804">
                  <c:v>914</c:v>
                </c:pt>
                <c:pt idx="805">
                  <c:v>909</c:v>
                </c:pt>
                <c:pt idx="806">
                  <c:v>911</c:v>
                </c:pt>
                <c:pt idx="807">
                  <c:v>916</c:v>
                </c:pt>
                <c:pt idx="808">
                  <c:v>910</c:v>
                </c:pt>
                <c:pt idx="809">
                  <c:v>896</c:v>
                </c:pt>
                <c:pt idx="810">
                  <c:v>892</c:v>
                </c:pt>
                <c:pt idx="811">
                  <c:v>887</c:v>
                </c:pt>
                <c:pt idx="812">
                  <c:v>888</c:v>
                </c:pt>
                <c:pt idx="813">
                  <c:v>893</c:v>
                </c:pt>
                <c:pt idx="814">
                  <c:v>897</c:v>
                </c:pt>
                <c:pt idx="815">
                  <c:v>897</c:v>
                </c:pt>
                <c:pt idx="816">
                  <c:v>897</c:v>
                </c:pt>
                <c:pt idx="817">
                  <c:v>854</c:v>
                </c:pt>
                <c:pt idx="818">
                  <c:v>854</c:v>
                </c:pt>
                <c:pt idx="819">
                  <c:v>859</c:v>
                </c:pt>
                <c:pt idx="820">
                  <c:v>870</c:v>
                </c:pt>
                <c:pt idx="821">
                  <c:v>855</c:v>
                </c:pt>
                <c:pt idx="822">
                  <c:v>858</c:v>
                </c:pt>
                <c:pt idx="823">
                  <c:v>858</c:v>
                </c:pt>
                <c:pt idx="824">
                  <c:v>844</c:v>
                </c:pt>
                <c:pt idx="825">
                  <c:v>853</c:v>
                </c:pt>
                <c:pt idx="826">
                  <c:v>861</c:v>
                </c:pt>
                <c:pt idx="827">
                  <c:v>869</c:v>
                </c:pt>
                <c:pt idx="828">
                  <c:v>874</c:v>
                </c:pt>
                <c:pt idx="829">
                  <c:v>876</c:v>
                </c:pt>
                <c:pt idx="830">
                  <c:v>866</c:v>
                </c:pt>
                <c:pt idx="831">
                  <c:v>874</c:v>
                </c:pt>
                <c:pt idx="832">
                  <c:v>884</c:v>
                </c:pt>
                <c:pt idx="833">
                  <c:v>885</c:v>
                </c:pt>
                <c:pt idx="834">
                  <c:v>883</c:v>
                </c:pt>
                <c:pt idx="835">
                  <c:v>896</c:v>
                </c:pt>
                <c:pt idx="836">
                  <c:v>887</c:v>
                </c:pt>
                <c:pt idx="837">
                  <c:v>901</c:v>
                </c:pt>
                <c:pt idx="838">
                  <c:v>905</c:v>
                </c:pt>
                <c:pt idx="839">
                  <c:v>908</c:v>
                </c:pt>
                <c:pt idx="840">
                  <c:v>914</c:v>
                </c:pt>
                <c:pt idx="841">
                  <c:v>931</c:v>
                </c:pt>
                <c:pt idx="842">
                  <c:v>939</c:v>
                </c:pt>
                <c:pt idx="843">
                  <c:v>943</c:v>
                </c:pt>
                <c:pt idx="844">
                  <c:v>895</c:v>
                </c:pt>
                <c:pt idx="845">
                  <c:v>906</c:v>
                </c:pt>
                <c:pt idx="846">
                  <c:v>909</c:v>
                </c:pt>
                <c:pt idx="847">
                  <c:v>909</c:v>
                </c:pt>
                <c:pt idx="848">
                  <c:v>918</c:v>
                </c:pt>
                <c:pt idx="849">
                  <c:v>918</c:v>
                </c:pt>
                <c:pt idx="850">
                  <c:v>900</c:v>
                </c:pt>
                <c:pt idx="851">
                  <c:v>895</c:v>
                </c:pt>
                <c:pt idx="852">
                  <c:v>916</c:v>
                </c:pt>
                <c:pt idx="853">
                  <c:v>916</c:v>
                </c:pt>
                <c:pt idx="854">
                  <c:v>906</c:v>
                </c:pt>
                <c:pt idx="855">
                  <c:v>906</c:v>
                </c:pt>
                <c:pt idx="856">
                  <c:v>906</c:v>
                </c:pt>
                <c:pt idx="857">
                  <c:v>906</c:v>
                </c:pt>
                <c:pt idx="858">
                  <c:v>911</c:v>
                </c:pt>
                <c:pt idx="859">
                  <c:v>916</c:v>
                </c:pt>
                <c:pt idx="860">
                  <c:v>906</c:v>
                </c:pt>
                <c:pt idx="861">
                  <c:v>916</c:v>
                </c:pt>
                <c:pt idx="862">
                  <c:v>916</c:v>
                </c:pt>
                <c:pt idx="863">
                  <c:v>919</c:v>
                </c:pt>
                <c:pt idx="864">
                  <c:v>909</c:v>
                </c:pt>
                <c:pt idx="865">
                  <c:v>897</c:v>
                </c:pt>
                <c:pt idx="866">
                  <c:v>919</c:v>
                </c:pt>
                <c:pt idx="867">
                  <c:v>917</c:v>
                </c:pt>
                <c:pt idx="868">
                  <c:v>925</c:v>
                </c:pt>
                <c:pt idx="869">
                  <c:v>934</c:v>
                </c:pt>
                <c:pt idx="870">
                  <c:v>944</c:v>
                </c:pt>
                <c:pt idx="871">
                  <c:v>947</c:v>
                </c:pt>
                <c:pt idx="872">
                  <c:v>942</c:v>
                </c:pt>
                <c:pt idx="873">
                  <c:v>927</c:v>
                </c:pt>
                <c:pt idx="874">
                  <c:v>928</c:v>
                </c:pt>
                <c:pt idx="875">
                  <c:v>926</c:v>
                </c:pt>
                <c:pt idx="876">
                  <c:v>926</c:v>
                </c:pt>
                <c:pt idx="877">
                  <c:v>949</c:v>
                </c:pt>
                <c:pt idx="878">
                  <c:v>936</c:v>
                </c:pt>
                <c:pt idx="879">
                  <c:v>931</c:v>
                </c:pt>
                <c:pt idx="880">
                  <c:v>928</c:v>
                </c:pt>
                <c:pt idx="881">
                  <c:v>937</c:v>
                </c:pt>
                <c:pt idx="882">
                  <c:v>948</c:v>
                </c:pt>
                <c:pt idx="883">
                  <c:v>959</c:v>
                </c:pt>
                <c:pt idx="884">
                  <c:v>960</c:v>
                </c:pt>
                <c:pt idx="885">
                  <c:v>965</c:v>
                </c:pt>
                <c:pt idx="886">
                  <c:v>958</c:v>
                </c:pt>
                <c:pt idx="887">
                  <c:v>958</c:v>
                </c:pt>
                <c:pt idx="888">
                  <c:v>959</c:v>
                </c:pt>
                <c:pt idx="889">
                  <c:v>975</c:v>
                </c:pt>
                <c:pt idx="890">
                  <c:v>977</c:v>
                </c:pt>
                <c:pt idx="891">
                  <c:v>984</c:v>
                </c:pt>
                <c:pt idx="892">
                  <c:v>967</c:v>
                </c:pt>
                <c:pt idx="893">
                  <c:v>967</c:v>
                </c:pt>
                <c:pt idx="894">
                  <c:v>961</c:v>
                </c:pt>
                <c:pt idx="895">
                  <c:v>962</c:v>
                </c:pt>
                <c:pt idx="896">
                  <c:v>962</c:v>
                </c:pt>
                <c:pt idx="897">
                  <c:v>981</c:v>
                </c:pt>
                <c:pt idx="898">
                  <c:v>985</c:v>
                </c:pt>
                <c:pt idx="899">
                  <c:v>972</c:v>
                </c:pt>
                <c:pt idx="900">
                  <c:v>951</c:v>
                </c:pt>
                <c:pt idx="901">
                  <c:v>955</c:v>
                </c:pt>
                <c:pt idx="902">
                  <c:v>955</c:v>
                </c:pt>
                <c:pt idx="903">
                  <c:v>970</c:v>
                </c:pt>
                <c:pt idx="904">
                  <c:v>991</c:v>
                </c:pt>
                <c:pt idx="905">
                  <c:v>988</c:v>
                </c:pt>
                <c:pt idx="906">
                  <c:v>973</c:v>
                </c:pt>
                <c:pt idx="907">
                  <c:v>965</c:v>
                </c:pt>
                <c:pt idx="908">
                  <c:v>949</c:v>
                </c:pt>
                <c:pt idx="909">
                  <c:v>943</c:v>
                </c:pt>
                <c:pt idx="910">
                  <c:v>950</c:v>
                </c:pt>
                <c:pt idx="911">
                  <c:v>963</c:v>
                </c:pt>
                <c:pt idx="912">
                  <c:v>967</c:v>
                </c:pt>
                <c:pt idx="913">
                  <c:v>966</c:v>
                </c:pt>
                <c:pt idx="914">
                  <c:v>953</c:v>
                </c:pt>
                <c:pt idx="915">
                  <c:v>944</c:v>
                </c:pt>
                <c:pt idx="916">
                  <c:v>935</c:v>
                </c:pt>
                <c:pt idx="917">
                  <c:v>932</c:v>
                </c:pt>
                <c:pt idx="918">
                  <c:v>934</c:v>
                </c:pt>
                <c:pt idx="919">
                  <c:v>942</c:v>
                </c:pt>
                <c:pt idx="920">
                  <c:v>945</c:v>
                </c:pt>
                <c:pt idx="921">
                  <c:v>939</c:v>
                </c:pt>
                <c:pt idx="922">
                  <c:v>936</c:v>
                </c:pt>
                <c:pt idx="923">
                  <c:v>938</c:v>
                </c:pt>
                <c:pt idx="924">
                  <c:v>930</c:v>
                </c:pt>
                <c:pt idx="925">
                  <c:v>939</c:v>
                </c:pt>
                <c:pt idx="926">
                  <c:v>941</c:v>
                </c:pt>
                <c:pt idx="927">
                  <c:v>938</c:v>
                </c:pt>
                <c:pt idx="928">
                  <c:v>920</c:v>
                </c:pt>
                <c:pt idx="929">
                  <c:v>911</c:v>
                </c:pt>
                <c:pt idx="930">
                  <c:v>927</c:v>
                </c:pt>
                <c:pt idx="931">
                  <c:v>929</c:v>
                </c:pt>
                <c:pt idx="932">
                  <c:v>947</c:v>
                </c:pt>
                <c:pt idx="933">
                  <c:v>961</c:v>
                </c:pt>
                <c:pt idx="934">
                  <c:v>956</c:v>
                </c:pt>
                <c:pt idx="935">
                  <c:v>940</c:v>
                </c:pt>
                <c:pt idx="936">
                  <c:v>949</c:v>
                </c:pt>
                <c:pt idx="937">
                  <c:v>938</c:v>
                </c:pt>
                <c:pt idx="938">
                  <c:v>935</c:v>
                </c:pt>
                <c:pt idx="939">
                  <c:v>951</c:v>
                </c:pt>
                <c:pt idx="940">
                  <c:v>953</c:v>
                </c:pt>
                <c:pt idx="941">
                  <c:v>951</c:v>
                </c:pt>
                <c:pt idx="942">
                  <c:v>943</c:v>
                </c:pt>
                <c:pt idx="943">
                  <c:v>947</c:v>
                </c:pt>
                <c:pt idx="944">
                  <c:v>946</c:v>
                </c:pt>
                <c:pt idx="945">
                  <c:v>964</c:v>
                </c:pt>
                <c:pt idx="946">
                  <c:v>979</c:v>
                </c:pt>
                <c:pt idx="947">
                  <c:v>984</c:v>
                </c:pt>
                <c:pt idx="948">
                  <c:v>955</c:v>
                </c:pt>
                <c:pt idx="949">
                  <c:v>952</c:v>
                </c:pt>
                <c:pt idx="950">
                  <c:v>947</c:v>
                </c:pt>
                <c:pt idx="951">
                  <c:v>945</c:v>
                </c:pt>
                <c:pt idx="952">
                  <c:v>957</c:v>
                </c:pt>
                <c:pt idx="953">
                  <c:v>966</c:v>
                </c:pt>
                <c:pt idx="954">
                  <c:v>959</c:v>
                </c:pt>
                <c:pt idx="955">
                  <c:v>959</c:v>
                </c:pt>
                <c:pt idx="956">
                  <c:v>966</c:v>
                </c:pt>
                <c:pt idx="957">
                  <c:v>964</c:v>
                </c:pt>
                <c:pt idx="958">
                  <c:v>956</c:v>
                </c:pt>
                <c:pt idx="959">
                  <c:v>961</c:v>
                </c:pt>
                <c:pt idx="960">
                  <c:v>967</c:v>
                </c:pt>
                <c:pt idx="961">
                  <c:v>964</c:v>
                </c:pt>
                <c:pt idx="962">
                  <c:v>953</c:v>
                </c:pt>
                <c:pt idx="963">
                  <c:v>942</c:v>
                </c:pt>
                <c:pt idx="964">
                  <c:v>959</c:v>
                </c:pt>
                <c:pt idx="965">
                  <c:v>976</c:v>
                </c:pt>
                <c:pt idx="966">
                  <c:v>990</c:v>
                </c:pt>
                <c:pt idx="967">
                  <c:v>990</c:v>
                </c:pt>
                <c:pt idx="968">
                  <c:v>1001</c:v>
                </c:pt>
                <c:pt idx="969">
                  <c:v>1016</c:v>
                </c:pt>
                <c:pt idx="970">
                  <c:v>997</c:v>
                </c:pt>
                <c:pt idx="971">
                  <c:v>990</c:v>
                </c:pt>
                <c:pt idx="972">
                  <c:v>975</c:v>
                </c:pt>
                <c:pt idx="973">
                  <c:v>964</c:v>
                </c:pt>
                <c:pt idx="974">
                  <c:v>982</c:v>
                </c:pt>
                <c:pt idx="975">
                  <c:v>979</c:v>
                </c:pt>
                <c:pt idx="976">
                  <c:v>985</c:v>
                </c:pt>
                <c:pt idx="977">
                  <c:v>979</c:v>
                </c:pt>
                <c:pt idx="978">
                  <c:v>978</c:v>
                </c:pt>
                <c:pt idx="979">
                  <c:v>976</c:v>
                </c:pt>
                <c:pt idx="980">
                  <c:v>972</c:v>
                </c:pt>
                <c:pt idx="981">
                  <c:v>982</c:v>
                </c:pt>
                <c:pt idx="982">
                  <c:v>970</c:v>
                </c:pt>
                <c:pt idx="983">
                  <c:v>993</c:v>
                </c:pt>
                <c:pt idx="984">
                  <c:v>952</c:v>
                </c:pt>
                <c:pt idx="985">
                  <c:v>961</c:v>
                </c:pt>
                <c:pt idx="986">
                  <c:v>945</c:v>
                </c:pt>
                <c:pt idx="987">
                  <c:v>948</c:v>
                </c:pt>
                <c:pt idx="988">
                  <c:v>962</c:v>
                </c:pt>
                <c:pt idx="989">
                  <c:v>968</c:v>
                </c:pt>
                <c:pt idx="990">
                  <c:v>932</c:v>
                </c:pt>
                <c:pt idx="991">
                  <c:v>938</c:v>
                </c:pt>
                <c:pt idx="992">
                  <c:v>948</c:v>
                </c:pt>
                <c:pt idx="993">
                  <c:v>978</c:v>
                </c:pt>
                <c:pt idx="994">
                  <c:v>975</c:v>
                </c:pt>
                <c:pt idx="995">
                  <c:v>996</c:v>
                </c:pt>
                <c:pt idx="996">
                  <c:v>999</c:v>
                </c:pt>
                <c:pt idx="997">
                  <c:v>963</c:v>
                </c:pt>
                <c:pt idx="998">
                  <c:v>952</c:v>
                </c:pt>
                <c:pt idx="999">
                  <c:v>973</c:v>
                </c:pt>
                <c:pt idx="1000">
                  <c:v>974</c:v>
                </c:pt>
                <c:pt idx="1001">
                  <c:v>979</c:v>
                </c:pt>
                <c:pt idx="1002">
                  <c:v>985</c:v>
                </c:pt>
                <c:pt idx="1003">
                  <c:v>1002</c:v>
                </c:pt>
                <c:pt idx="1004">
                  <c:v>994</c:v>
                </c:pt>
                <c:pt idx="1005">
                  <c:v>987</c:v>
                </c:pt>
                <c:pt idx="1006">
                  <c:v>982</c:v>
                </c:pt>
                <c:pt idx="1007">
                  <c:v>974</c:v>
                </c:pt>
                <c:pt idx="1008">
                  <c:v>987</c:v>
                </c:pt>
                <c:pt idx="1009">
                  <c:v>985</c:v>
                </c:pt>
                <c:pt idx="1010">
                  <c:v>984</c:v>
                </c:pt>
                <c:pt idx="1011">
                  <c:v>972</c:v>
                </c:pt>
                <c:pt idx="1012">
                  <c:v>965</c:v>
                </c:pt>
                <c:pt idx="1013">
                  <c:v>965</c:v>
                </c:pt>
                <c:pt idx="1014">
                  <c:v>957</c:v>
                </c:pt>
                <c:pt idx="1015">
                  <c:v>971</c:v>
                </c:pt>
                <c:pt idx="1016">
                  <c:v>979</c:v>
                </c:pt>
                <c:pt idx="1017">
                  <c:v>979</c:v>
                </c:pt>
                <c:pt idx="1018">
                  <c:v>954</c:v>
                </c:pt>
                <c:pt idx="1019">
                  <c:v>965</c:v>
                </c:pt>
                <c:pt idx="1020">
                  <c:v>964</c:v>
                </c:pt>
                <c:pt idx="1021">
                  <c:v>955</c:v>
                </c:pt>
                <c:pt idx="1022">
                  <c:v>968</c:v>
                </c:pt>
                <c:pt idx="1023">
                  <c:v>983</c:v>
                </c:pt>
                <c:pt idx="1024">
                  <c:v>982</c:v>
                </c:pt>
                <c:pt idx="1025">
                  <c:v>979</c:v>
                </c:pt>
                <c:pt idx="1026">
                  <c:v>957</c:v>
                </c:pt>
                <c:pt idx="1027">
                  <c:v>954</c:v>
                </c:pt>
                <c:pt idx="1028">
                  <c:v>961</c:v>
                </c:pt>
                <c:pt idx="1029">
                  <c:v>962</c:v>
                </c:pt>
                <c:pt idx="1030">
                  <c:v>975</c:v>
                </c:pt>
                <c:pt idx="1031">
                  <c:v>984</c:v>
                </c:pt>
                <c:pt idx="1032">
                  <c:v>980</c:v>
                </c:pt>
                <c:pt idx="1033">
                  <c:v>981</c:v>
                </c:pt>
                <c:pt idx="1034">
                  <c:v>982</c:v>
                </c:pt>
                <c:pt idx="1035">
                  <c:v>975</c:v>
                </c:pt>
                <c:pt idx="1036">
                  <c:v>971</c:v>
                </c:pt>
                <c:pt idx="1037">
                  <c:v>978</c:v>
                </c:pt>
                <c:pt idx="1038">
                  <c:v>978</c:v>
                </c:pt>
                <c:pt idx="1039">
                  <c:v>978</c:v>
                </c:pt>
                <c:pt idx="1040">
                  <c:v>956</c:v>
                </c:pt>
                <c:pt idx="1041">
                  <c:v>974</c:v>
                </c:pt>
                <c:pt idx="1042">
                  <c:v>947</c:v>
                </c:pt>
                <c:pt idx="1043">
                  <c:v>960</c:v>
                </c:pt>
                <c:pt idx="1044">
                  <c:v>963</c:v>
                </c:pt>
                <c:pt idx="1045">
                  <c:v>968</c:v>
                </c:pt>
                <c:pt idx="1046">
                  <c:v>956</c:v>
                </c:pt>
                <c:pt idx="1047">
                  <c:v>934</c:v>
                </c:pt>
                <c:pt idx="1048">
                  <c:v>937</c:v>
                </c:pt>
                <c:pt idx="1049">
                  <c:v>979</c:v>
                </c:pt>
                <c:pt idx="1050">
                  <c:v>946</c:v>
                </c:pt>
                <c:pt idx="1051">
                  <c:v>955</c:v>
                </c:pt>
                <c:pt idx="1052">
                  <c:v>955</c:v>
                </c:pt>
                <c:pt idx="1053">
                  <c:v>944</c:v>
                </c:pt>
                <c:pt idx="1054">
                  <c:v>937</c:v>
                </c:pt>
                <c:pt idx="1055">
                  <c:v>954</c:v>
                </c:pt>
                <c:pt idx="1056">
                  <c:v>959</c:v>
                </c:pt>
                <c:pt idx="1057">
                  <c:v>960</c:v>
                </c:pt>
                <c:pt idx="1058">
                  <c:v>972</c:v>
                </c:pt>
                <c:pt idx="1059">
                  <c:v>975</c:v>
                </c:pt>
                <c:pt idx="1060">
                  <c:v>956</c:v>
                </c:pt>
                <c:pt idx="1061">
                  <c:v>940</c:v>
                </c:pt>
                <c:pt idx="1062">
                  <c:v>966</c:v>
                </c:pt>
                <c:pt idx="1063">
                  <c:v>971</c:v>
                </c:pt>
                <c:pt idx="1064">
                  <c:v>966</c:v>
                </c:pt>
                <c:pt idx="1065">
                  <c:v>982</c:v>
                </c:pt>
                <c:pt idx="1066">
                  <c:v>983</c:v>
                </c:pt>
                <c:pt idx="1067">
                  <c:v>993</c:v>
                </c:pt>
                <c:pt idx="1068">
                  <c:v>973</c:v>
                </c:pt>
                <c:pt idx="1069">
                  <c:v>963</c:v>
                </c:pt>
                <c:pt idx="1070">
                  <c:v>964</c:v>
                </c:pt>
                <c:pt idx="1071">
                  <c:v>976</c:v>
                </c:pt>
                <c:pt idx="1072">
                  <c:v>985</c:v>
                </c:pt>
                <c:pt idx="1073">
                  <c:v>985</c:v>
                </c:pt>
                <c:pt idx="1074">
                  <c:v>968</c:v>
                </c:pt>
                <c:pt idx="1075">
                  <c:v>944</c:v>
                </c:pt>
                <c:pt idx="1076">
                  <c:v>953</c:v>
                </c:pt>
                <c:pt idx="1077">
                  <c:v>930</c:v>
                </c:pt>
                <c:pt idx="1078">
                  <c:v>918</c:v>
                </c:pt>
                <c:pt idx="1079">
                  <c:v>955</c:v>
                </c:pt>
                <c:pt idx="1080">
                  <c:v>954</c:v>
                </c:pt>
                <c:pt idx="1081">
                  <c:v>937</c:v>
                </c:pt>
                <c:pt idx="1082">
                  <c:v>933</c:v>
                </c:pt>
                <c:pt idx="1083">
                  <c:v>940</c:v>
                </c:pt>
                <c:pt idx="1084">
                  <c:v>941</c:v>
                </c:pt>
                <c:pt idx="1085">
                  <c:v>945</c:v>
                </c:pt>
                <c:pt idx="1086">
                  <c:v>965</c:v>
                </c:pt>
                <c:pt idx="1087">
                  <c:v>961</c:v>
                </c:pt>
                <c:pt idx="1088">
                  <c:v>920</c:v>
                </c:pt>
                <c:pt idx="1089">
                  <c:v>920</c:v>
                </c:pt>
                <c:pt idx="1090">
                  <c:v>923</c:v>
                </c:pt>
                <c:pt idx="1091">
                  <c:v>914</c:v>
                </c:pt>
                <c:pt idx="1092">
                  <c:v>913</c:v>
                </c:pt>
                <c:pt idx="1093">
                  <c:v>929</c:v>
                </c:pt>
                <c:pt idx="1094">
                  <c:v>941</c:v>
                </c:pt>
                <c:pt idx="1095">
                  <c:v>924</c:v>
                </c:pt>
                <c:pt idx="1096">
                  <c:v>936</c:v>
                </c:pt>
                <c:pt idx="1097">
                  <c:v>926</c:v>
                </c:pt>
                <c:pt idx="1098">
                  <c:v>940</c:v>
                </c:pt>
                <c:pt idx="1099">
                  <c:v>950</c:v>
                </c:pt>
                <c:pt idx="1100">
                  <c:v>953</c:v>
                </c:pt>
                <c:pt idx="1101">
                  <c:v>948</c:v>
                </c:pt>
                <c:pt idx="1102">
                  <c:v>946</c:v>
                </c:pt>
                <c:pt idx="1103">
                  <c:v>939</c:v>
                </c:pt>
                <c:pt idx="1104">
                  <c:v>921</c:v>
                </c:pt>
                <c:pt idx="1105">
                  <c:v>940</c:v>
                </c:pt>
                <c:pt idx="1106">
                  <c:v>936</c:v>
                </c:pt>
                <c:pt idx="1107">
                  <c:v>944</c:v>
                </c:pt>
                <c:pt idx="1108">
                  <c:v>960</c:v>
                </c:pt>
                <c:pt idx="1109">
                  <c:v>960</c:v>
                </c:pt>
                <c:pt idx="1110">
                  <c:v>968</c:v>
                </c:pt>
                <c:pt idx="1111">
                  <c:v>939</c:v>
                </c:pt>
                <c:pt idx="1112">
                  <c:v>930</c:v>
                </c:pt>
                <c:pt idx="1113">
                  <c:v>930</c:v>
                </c:pt>
                <c:pt idx="1114">
                  <c:v>958</c:v>
                </c:pt>
                <c:pt idx="1115">
                  <c:v>968</c:v>
                </c:pt>
                <c:pt idx="1116">
                  <c:v>946</c:v>
                </c:pt>
                <c:pt idx="1117">
                  <c:v>917</c:v>
                </c:pt>
                <c:pt idx="1118">
                  <c:v>909</c:v>
                </c:pt>
                <c:pt idx="1119">
                  <c:v>916</c:v>
                </c:pt>
                <c:pt idx="1120">
                  <c:v>913</c:v>
                </c:pt>
                <c:pt idx="1121">
                  <c:v>935</c:v>
                </c:pt>
                <c:pt idx="1122">
                  <c:v>922</c:v>
                </c:pt>
                <c:pt idx="1123">
                  <c:v>922</c:v>
                </c:pt>
                <c:pt idx="1124">
                  <c:v>919</c:v>
                </c:pt>
                <c:pt idx="1125">
                  <c:v>908</c:v>
                </c:pt>
                <c:pt idx="1126">
                  <c:v>899</c:v>
                </c:pt>
                <c:pt idx="1127">
                  <c:v>900</c:v>
                </c:pt>
                <c:pt idx="1128">
                  <c:v>910</c:v>
                </c:pt>
                <c:pt idx="1129">
                  <c:v>907</c:v>
                </c:pt>
                <c:pt idx="1130">
                  <c:v>904</c:v>
                </c:pt>
                <c:pt idx="1131">
                  <c:v>895</c:v>
                </c:pt>
                <c:pt idx="1132">
                  <c:v>888</c:v>
                </c:pt>
                <c:pt idx="1133">
                  <c:v>885</c:v>
                </c:pt>
                <c:pt idx="1134">
                  <c:v>884</c:v>
                </c:pt>
                <c:pt idx="1135">
                  <c:v>907</c:v>
                </c:pt>
                <c:pt idx="1136">
                  <c:v>902</c:v>
                </c:pt>
                <c:pt idx="1137">
                  <c:v>876</c:v>
                </c:pt>
                <c:pt idx="1138">
                  <c:v>884</c:v>
                </c:pt>
                <c:pt idx="1139">
                  <c:v>870</c:v>
                </c:pt>
                <c:pt idx="1140">
                  <c:v>863</c:v>
                </c:pt>
                <c:pt idx="1141">
                  <c:v>861</c:v>
                </c:pt>
                <c:pt idx="1142">
                  <c:v>874</c:v>
                </c:pt>
                <c:pt idx="1143">
                  <c:v>880</c:v>
                </c:pt>
                <c:pt idx="1144">
                  <c:v>859</c:v>
                </c:pt>
                <c:pt idx="1145">
                  <c:v>840</c:v>
                </c:pt>
                <c:pt idx="1146">
                  <c:v>837</c:v>
                </c:pt>
                <c:pt idx="1147">
                  <c:v>825</c:v>
                </c:pt>
                <c:pt idx="1148">
                  <c:v>820</c:v>
                </c:pt>
                <c:pt idx="1149">
                  <c:v>814</c:v>
                </c:pt>
                <c:pt idx="1150">
                  <c:v>812</c:v>
                </c:pt>
                <c:pt idx="1151">
                  <c:v>807</c:v>
                </c:pt>
                <c:pt idx="1152">
                  <c:v>804</c:v>
                </c:pt>
                <c:pt idx="1153">
                  <c:v>825</c:v>
                </c:pt>
                <c:pt idx="1154">
                  <c:v>818</c:v>
                </c:pt>
                <c:pt idx="1155">
                  <c:v>839</c:v>
                </c:pt>
                <c:pt idx="1156">
                  <c:v>846</c:v>
                </c:pt>
                <c:pt idx="1157">
                  <c:v>844</c:v>
                </c:pt>
                <c:pt idx="1158">
                  <c:v>835</c:v>
                </c:pt>
                <c:pt idx="1159">
                  <c:v>813</c:v>
                </c:pt>
                <c:pt idx="1160">
                  <c:v>809</c:v>
                </c:pt>
                <c:pt idx="1161">
                  <c:v>811</c:v>
                </c:pt>
                <c:pt idx="1162">
                  <c:v>813</c:v>
                </c:pt>
                <c:pt idx="1163">
                  <c:v>826</c:v>
                </c:pt>
                <c:pt idx="1164">
                  <c:v>828</c:v>
                </c:pt>
                <c:pt idx="1165">
                  <c:v>815</c:v>
                </c:pt>
                <c:pt idx="1166">
                  <c:v>802</c:v>
                </c:pt>
                <c:pt idx="1167">
                  <c:v>803</c:v>
                </c:pt>
                <c:pt idx="1168">
                  <c:v>791</c:v>
                </c:pt>
                <c:pt idx="1169">
                  <c:v>798</c:v>
                </c:pt>
                <c:pt idx="1170">
                  <c:v>800</c:v>
                </c:pt>
                <c:pt idx="1171">
                  <c:v>804</c:v>
                </c:pt>
                <c:pt idx="1172">
                  <c:v>780</c:v>
                </c:pt>
                <c:pt idx="1173">
                  <c:v>770</c:v>
                </c:pt>
                <c:pt idx="1174">
                  <c:v>759</c:v>
                </c:pt>
                <c:pt idx="1175">
                  <c:v>762</c:v>
                </c:pt>
                <c:pt idx="1176">
                  <c:v>756</c:v>
                </c:pt>
                <c:pt idx="1177">
                  <c:v>767</c:v>
                </c:pt>
                <c:pt idx="1178">
                  <c:v>769</c:v>
                </c:pt>
                <c:pt idx="1179">
                  <c:v>758</c:v>
                </c:pt>
                <c:pt idx="1180">
                  <c:v>762</c:v>
                </c:pt>
                <c:pt idx="1181">
                  <c:v>760</c:v>
                </c:pt>
                <c:pt idx="1182">
                  <c:v>770</c:v>
                </c:pt>
                <c:pt idx="1183">
                  <c:v>776</c:v>
                </c:pt>
                <c:pt idx="1184">
                  <c:v>783</c:v>
                </c:pt>
                <c:pt idx="1185">
                  <c:v>791</c:v>
                </c:pt>
                <c:pt idx="1186">
                  <c:v>773</c:v>
                </c:pt>
                <c:pt idx="1187">
                  <c:v>768</c:v>
                </c:pt>
                <c:pt idx="1188">
                  <c:v>782</c:v>
                </c:pt>
                <c:pt idx="1189">
                  <c:v>774</c:v>
                </c:pt>
                <c:pt idx="1190">
                  <c:v>778</c:v>
                </c:pt>
                <c:pt idx="1191">
                  <c:v>786</c:v>
                </c:pt>
                <c:pt idx="1192">
                  <c:v>792</c:v>
                </c:pt>
                <c:pt idx="1193">
                  <c:v>766</c:v>
                </c:pt>
                <c:pt idx="1194">
                  <c:v>766</c:v>
                </c:pt>
                <c:pt idx="1195">
                  <c:v>772</c:v>
                </c:pt>
                <c:pt idx="1196">
                  <c:v>777</c:v>
                </c:pt>
                <c:pt idx="1197">
                  <c:v>780</c:v>
                </c:pt>
                <c:pt idx="1198">
                  <c:v>791</c:v>
                </c:pt>
                <c:pt idx="1199">
                  <c:v>804</c:v>
                </c:pt>
                <c:pt idx="1200">
                  <c:v>791</c:v>
                </c:pt>
                <c:pt idx="1201">
                  <c:v>776</c:v>
                </c:pt>
                <c:pt idx="1202">
                  <c:v>775</c:v>
                </c:pt>
                <c:pt idx="1203">
                  <c:v>772</c:v>
                </c:pt>
                <c:pt idx="1204">
                  <c:v>782</c:v>
                </c:pt>
                <c:pt idx="1205">
                  <c:v>787</c:v>
                </c:pt>
                <c:pt idx="1206">
                  <c:v>805</c:v>
                </c:pt>
                <c:pt idx="1207">
                  <c:v>801</c:v>
                </c:pt>
                <c:pt idx="1208">
                  <c:v>795</c:v>
                </c:pt>
                <c:pt idx="1209">
                  <c:v>796</c:v>
                </c:pt>
                <c:pt idx="1210">
                  <c:v>801</c:v>
                </c:pt>
                <c:pt idx="1211">
                  <c:v>794</c:v>
                </c:pt>
                <c:pt idx="1212">
                  <c:v>803</c:v>
                </c:pt>
                <c:pt idx="1213">
                  <c:v>804</c:v>
                </c:pt>
                <c:pt idx="1214">
                  <c:v>797</c:v>
                </c:pt>
                <c:pt idx="1215">
                  <c:v>788</c:v>
                </c:pt>
                <c:pt idx="1216">
                  <c:v>788</c:v>
                </c:pt>
                <c:pt idx="1217">
                  <c:v>788</c:v>
                </c:pt>
                <c:pt idx="1218">
                  <c:v>794</c:v>
                </c:pt>
                <c:pt idx="1219">
                  <c:v>803</c:v>
                </c:pt>
                <c:pt idx="1220">
                  <c:v>806</c:v>
                </c:pt>
                <c:pt idx="1221">
                  <c:v>797</c:v>
                </c:pt>
                <c:pt idx="1222">
                  <c:v>796</c:v>
                </c:pt>
                <c:pt idx="1223">
                  <c:v>809</c:v>
                </c:pt>
                <c:pt idx="1224">
                  <c:v>811</c:v>
                </c:pt>
                <c:pt idx="1225">
                  <c:v>800</c:v>
                </c:pt>
                <c:pt idx="1226">
                  <c:v>840</c:v>
                </c:pt>
                <c:pt idx="1227">
                  <c:v>833</c:v>
                </c:pt>
                <c:pt idx="1228">
                  <c:v>826</c:v>
                </c:pt>
                <c:pt idx="1229">
                  <c:v>813</c:v>
                </c:pt>
                <c:pt idx="1230">
                  <c:v>807</c:v>
                </c:pt>
                <c:pt idx="1231">
                  <c:v>825</c:v>
                </c:pt>
                <c:pt idx="1232">
                  <c:v>840</c:v>
                </c:pt>
                <c:pt idx="1233">
                  <c:v>853</c:v>
                </c:pt>
                <c:pt idx="1234">
                  <c:v>851</c:v>
                </c:pt>
                <c:pt idx="1235">
                  <c:v>848</c:v>
                </c:pt>
                <c:pt idx="1236">
                  <c:v>860</c:v>
                </c:pt>
                <c:pt idx="1237">
                  <c:v>843</c:v>
                </c:pt>
                <c:pt idx="1238">
                  <c:v>833</c:v>
                </c:pt>
                <c:pt idx="1239">
                  <c:v>831</c:v>
                </c:pt>
                <c:pt idx="1240">
                  <c:v>850</c:v>
                </c:pt>
                <c:pt idx="1241">
                  <c:v>845</c:v>
                </c:pt>
                <c:pt idx="1242">
                  <c:v>846</c:v>
                </c:pt>
                <c:pt idx="1243">
                  <c:v>828</c:v>
                </c:pt>
                <c:pt idx="1244">
                  <c:v>830</c:v>
                </c:pt>
                <c:pt idx="1245">
                  <c:v>828</c:v>
                </c:pt>
                <c:pt idx="1246">
                  <c:v>839</c:v>
                </c:pt>
                <c:pt idx="1247">
                  <c:v>847</c:v>
                </c:pt>
                <c:pt idx="1248">
                  <c:v>860</c:v>
                </c:pt>
                <c:pt idx="1249">
                  <c:v>832</c:v>
                </c:pt>
                <c:pt idx="1250">
                  <c:v>845</c:v>
                </c:pt>
                <c:pt idx="1251">
                  <c:v>847</c:v>
                </c:pt>
                <c:pt idx="1252">
                  <c:v>848</c:v>
                </c:pt>
                <c:pt idx="1253">
                  <c:v>864</c:v>
                </c:pt>
                <c:pt idx="1254">
                  <c:v>858</c:v>
                </c:pt>
                <c:pt idx="1255">
                  <c:v>860</c:v>
                </c:pt>
                <c:pt idx="1256">
                  <c:v>855</c:v>
                </c:pt>
                <c:pt idx="1257">
                  <c:v>834</c:v>
                </c:pt>
                <c:pt idx="1258">
                  <c:v>835</c:v>
                </c:pt>
                <c:pt idx="1259">
                  <c:v>837</c:v>
                </c:pt>
                <c:pt idx="1260">
                  <c:v>836</c:v>
                </c:pt>
                <c:pt idx="1261">
                  <c:v>852</c:v>
                </c:pt>
                <c:pt idx="1262">
                  <c:v>863</c:v>
                </c:pt>
                <c:pt idx="1263">
                  <c:v>851</c:v>
                </c:pt>
                <c:pt idx="1264">
                  <c:v>843</c:v>
                </c:pt>
                <c:pt idx="1265">
                  <c:v>834</c:v>
                </c:pt>
                <c:pt idx="1266">
                  <c:v>828</c:v>
                </c:pt>
                <c:pt idx="1267">
                  <c:v>828</c:v>
                </c:pt>
                <c:pt idx="1268">
                  <c:v>834</c:v>
                </c:pt>
                <c:pt idx="1269">
                  <c:v>830</c:v>
                </c:pt>
                <c:pt idx="1270">
                  <c:v>831</c:v>
                </c:pt>
                <c:pt idx="1271">
                  <c:v>832</c:v>
                </c:pt>
                <c:pt idx="1272">
                  <c:v>830</c:v>
                </c:pt>
                <c:pt idx="1273">
                  <c:v>825</c:v>
                </c:pt>
                <c:pt idx="1274">
                  <c:v>823</c:v>
                </c:pt>
                <c:pt idx="1275">
                  <c:v>838</c:v>
                </c:pt>
                <c:pt idx="1276">
                  <c:v>837</c:v>
                </c:pt>
                <c:pt idx="1277">
                  <c:v>836</c:v>
                </c:pt>
                <c:pt idx="1278">
                  <c:v>841</c:v>
                </c:pt>
                <c:pt idx="1279">
                  <c:v>820</c:v>
                </c:pt>
                <c:pt idx="1280">
                  <c:v>831</c:v>
                </c:pt>
                <c:pt idx="1281">
                  <c:v>814</c:v>
                </c:pt>
                <c:pt idx="1282">
                  <c:v>810</c:v>
                </c:pt>
                <c:pt idx="1283">
                  <c:v>823</c:v>
                </c:pt>
                <c:pt idx="1284">
                  <c:v>813</c:v>
                </c:pt>
                <c:pt idx="1285">
                  <c:v>805</c:v>
                </c:pt>
                <c:pt idx="1286">
                  <c:v>801</c:v>
                </c:pt>
                <c:pt idx="1287">
                  <c:v>796</c:v>
                </c:pt>
                <c:pt idx="1288">
                  <c:v>797</c:v>
                </c:pt>
                <c:pt idx="1289">
                  <c:v>814</c:v>
                </c:pt>
                <c:pt idx="1290">
                  <c:v>824</c:v>
                </c:pt>
                <c:pt idx="1291">
                  <c:v>821</c:v>
                </c:pt>
                <c:pt idx="1292">
                  <c:v>807</c:v>
                </c:pt>
                <c:pt idx="1293">
                  <c:v>814</c:v>
                </c:pt>
                <c:pt idx="1294">
                  <c:v>815</c:v>
                </c:pt>
                <c:pt idx="1295">
                  <c:v>824</c:v>
                </c:pt>
                <c:pt idx="1296">
                  <c:v>839</c:v>
                </c:pt>
                <c:pt idx="1297">
                  <c:v>842</c:v>
                </c:pt>
                <c:pt idx="1298">
                  <c:v>823</c:v>
                </c:pt>
                <c:pt idx="1299">
                  <c:v>824</c:v>
                </c:pt>
                <c:pt idx="1300">
                  <c:v>808</c:v>
                </c:pt>
                <c:pt idx="1301">
                  <c:v>817</c:v>
                </c:pt>
                <c:pt idx="1302">
                  <c:v>808</c:v>
                </c:pt>
                <c:pt idx="1303">
                  <c:v>809</c:v>
                </c:pt>
                <c:pt idx="1304">
                  <c:v>823</c:v>
                </c:pt>
                <c:pt idx="1305">
                  <c:v>804</c:v>
                </c:pt>
                <c:pt idx="1306">
                  <c:v>797</c:v>
                </c:pt>
                <c:pt idx="1307">
                  <c:v>792</c:v>
                </c:pt>
                <c:pt idx="1308">
                  <c:v>787</c:v>
                </c:pt>
                <c:pt idx="1309">
                  <c:v>789</c:v>
                </c:pt>
                <c:pt idx="1310">
                  <c:v>785</c:v>
                </c:pt>
                <c:pt idx="1311">
                  <c:v>783</c:v>
                </c:pt>
                <c:pt idx="1312">
                  <c:v>787</c:v>
                </c:pt>
                <c:pt idx="1313">
                  <c:v>790</c:v>
                </c:pt>
                <c:pt idx="1314">
                  <c:v>774</c:v>
                </c:pt>
                <c:pt idx="1315">
                  <c:v>787</c:v>
                </c:pt>
                <c:pt idx="1316">
                  <c:v>806</c:v>
                </c:pt>
                <c:pt idx="1317">
                  <c:v>802</c:v>
                </c:pt>
                <c:pt idx="1318">
                  <c:v>798</c:v>
                </c:pt>
                <c:pt idx="1319">
                  <c:v>798</c:v>
                </c:pt>
                <c:pt idx="1320">
                  <c:v>788</c:v>
                </c:pt>
                <c:pt idx="1321">
                  <c:v>801</c:v>
                </c:pt>
                <c:pt idx="1322">
                  <c:v>801</c:v>
                </c:pt>
                <c:pt idx="1323">
                  <c:v>809</c:v>
                </c:pt>
                <c:pt idx="1324">
                  <c:v>812</c:v>
                </c:pt>
                <c:pt idx="1325">
                  <c:v>811</c:v>
                </c:pt>
                <c:pt idx="1326">
                  <c:v>809</c:v>
                </c:pt>
                <c:pt idx="1327">
                  <c:v>817</c:v>
                </c:pt>
                <c:pt idx="1328">
                  <c:v>807</c:v>
                </c:pt>
                <c:pt idx="1329">
                  <c:v>800</c:v>
                </c:pt>
                <c:pt idx="1330">
                  <c:v>808</c:v>
                </c:pt>
                <c:pt idx="1331">
                  <c:v>824</c:v>
                </c:pt>
                <c:pt idx="1332">
                  <c:v>830</c:v>
                </c:pt>
                <c:pt idx="1333">
                  <c:v>838</c:v>
                </c:pt>
                <c:pt idx="1334">
                  <c:v>840</c:v>
                </c:pt>
                <c:pt idx="1335">
                  <c:v>827</c:v>
                </c:pt>
                <c:pt idx="1336">
                  <c:v>831</c:v>
                </c:pt>
                <c:pt idx="1337">
                  <c:v>832</c:v>
                </c:pt>
                <c:pt idx="1338">
                  <c:v>833</c:v>
                </c:pt>
                <c:pt idx="1339">
                  <c:v>828</c:v>
                </c:pt>
                <c:pt idx="1340">
                  <c:v>831</c:v>
                </c:pt>
                <c:pt idx="1341">
                  <c:v>817</c:v>
                </c:pt>
                <c:pt idx="1342">
                  <c:v>784</c:v>
                </c:pt>
                <c:pt idx="1343">
                  <c:v>775</c:v>
                </c:pt>
                <c:pt idx="1344">
                  <c:v>786</c:v>
                </c:pt>
                <c:pt idx="1345">
                  <c:v>784</c:v>
                </c:pt>
                <c:pt idx="1346">
                  <c:v>803</c:v>
                </c:pt>
                <c:pt idx="1347">
                  <c:v>787</c:v>
                </c:pt>
                <c:pt idx="1348">
                  <c:v>790</c:v>
                </c:pt>
                <c:pt idx="1349">
                  <c:v>786</c:v>
                </c:pt>
                <c:pt idx="1350">
                  <c:v>778</c:v>
                </c:pt>
                <c:pt idx="1351">
                  <c:v>761</c:v>
                </c:pt>
                <c:pt idx="1352">
                  <c:v>781</c:v>
                </c:pt>
                <c:pt idx="1353">
                  <c:v>788</c:v>
                </c:pt>
                <c:pt idx="1354">
                  <c:v>775</c:v>
                </c:pt>
                <c:pt idx="1355">
                  <c:v>762</c:v>
                </c:pt>
                <c:pt idx="1356">
                  <c:v>777</c:v>
                </c:pt>
                <c:pt idx="1357">
                  <c:v>793</c:v>
                </c:pt>
                <c:pt idx="1358">
                  <c:v>785</c:v>
                </c:pt>
                <c:pt idx="1359">
                  <c:v>785</c:v>
                </c:pt>
                <c:pt idx="1360">
                  <c:v>780</c:v>
                </c:pt>
                <c:pt idx="1361">
                  <c:v>767</c:v>
                </c:pt>
                <c:pt idx="1362">
                  <c:v>765</c:v>
                </c:pt>
                <c:pt idx="1363">
                  <c:v>775</c:v>
                </c:pt>
                <c:pt idx="1364">
                  <c:v>767</c:v>
                </c:pt>
                <c:pt idx="1365">
                  <c:v>763</c:v>
                </c:pt>
                <c:pt idx="1366">
                  <c:v>770</c:v>
                </c:pt>
                <c:pt idx="1367">
                  <c:v>778</c:v>
                </c:pt>
                <c:pt idx="1368">
                  <c:v>773</c:v>
                </c:pt>
                <c:pt idx="1369">
                  <c:v>763</c:v>
                </c:pt>
                <c:pt idx="1370">
                  <c:v>760</c:v>
                </c:pt>
                <c:pt idx="1371">
                  <c:v>759</c:v>
                </c:pt>
                <c:pt idx="1372">
                  <c:v>777</c:v>
                </c:pt>
                <c:pt idx="1373">
                  <c:v>786</c:v>
                </c:pt>
                <c:pt idx="1374">
                  <c:v>783</c:v>
                </c:pt>
                <c:pt idx="1375">
                  <c:v>769</c:v>
                </c:pt>
                <c:pt idx="1376">
                  <c:v>756</c:v>
                </c:pt>
                <c:pt idx="1377">
                  <c:v>764</c:v>
                </c:pt>
                <c:pt idx="1378">
                  <c:v>763</c:v>
                </c:pt>
                <c:pt idx="1379">
                  <c:v>770</c:v>
                </c:pt>
                <c:pt idx="1380">
                  <c:v>782</c:v>
                </c:pt>
                <c:pt idx="1381">
                  <c:v>792</c:v>
                </c:pt>
                <c:pt idx="1382">
                  <c:v>781</c:v>
                </c:pt>
                <c:pt idx="1383">
                  <c:v>766</c:v>
                </c:pt>
                <c:pt idx="1384">
                  <c:v>780</c:v>
                </c:pt>
                <c:pt idx="1385">
                  <c:v>771</c:v>
                </c:pt>
                <c:pt idx="1386">
                  <c:v>753</c:v>
                </c:pt>
                <c:pt idx="1387">
                  <c:v>765</c:v>
                </c:pt>
                <c:pt idx="1388">
                  <c:v>772</c:v>
                </c:pt>
                <c:pt idx="1389">
                  <c:v>764</c:v>
                </c:pt>
                <c:pt idx="1390">
                  <c:v>768</c:v>
                </c:pt>
                <c:pt idx="1391">
                  <c:v>762</c:v>
                </c:pt>
                <c:pt idx="1392">
                  <c:v>766</c:v>
                </c:pt>
                <c:pt idx="1393">
                  <c:v>784</c:v>
                </c:pt>
                <c:pt idx="1394">
                  <c:v>790</c:v>
                </c:pt>
                <c:pt idx="1395">
                  <c:v>791</c:v>
                </c:pt>
                <c:pt idx="1396">
                  <c:v>782</c:v>
                </c:pt>
                <c:pt idx="1397">
                  <c:v>772</c:v>
                </c:pt>
                <c:pt idx="1398">
                  <c:v>773</c:v>
                </c:pt>
                <c:pt idx="1399">
                  <c:v>778</c:v>
                </c:pt>
                <c:pt idx="1400">
                  <c:v>774</c:v>
                </c:pt>
                <c:pt idx="1401">
                  <c:v>779</c:v>
                </c:pt>
                <c:pt idx="1402">
                  <c:v>800</c:v>
                </c:pt>
                <c:pt idx="1403">
                  <c:v>816</c:v>
                </c:pt>
                <c:pt idx="1404">
                  <c:v>795</c:v>
                </c:pt>
                <c:pt idx="1405">
                  <c:v>791</c:v>
                </c:pt>
                <c:pt idx="1406">
                  <c:v>800</c:v>
                </c:pt>
                <c:pt idx="1407">
                  <c:v>801</c:v>
                </c:pt>
                <c:pt idx="1408">
                  <c:v>804</c:v>
                </c:pt>
                <c:pt idx="1409">
                  <c:v>809</c:v>
                </c:pt>
                <c:pt idx="1410">
                  <c:v>797</c:v>
                </c:pt>
                <c:pt idx="1411">
                  <c:v>775</c:v>
                </c:pt>
                <c:pt idx="1412">
                  <c:v>770</c:v>
                </c:pt>
                <c:pt idx="1413">
                  <c:v>788</c:v>
                </c:pt>
                <c:pt idx="1414">
                  <c:v>788</c:v>
                </c:pt>
                <c:pt idx="1415">
                  <c:v>793</c:v>
                </c:pt>
                <c:pt idx="1416">
                  <c:v>785</c:v>
                </c:pt>
                <c:pt idx="1417">
                  <c:v>770</c:v>
                </c:pt>
                <c:pt idx="1418">
                  <c:v>773</c:v>
                </c:pt>
                <c:pt idx="1419">
                  <c:v>775</c:v>
                </c:pt>
                <c:pt idx="1420">
                  <c:v>774</c:v>
                </c:pt>
                <c:pt idx="1421">
                  <c:v>779</c:v>
                </c:pt>
                <c:pt idx="1422">
                  <c:v>808</c:v>
                </c:pt>
                <c:pt idx="1423">
                  <c:v>809</c:v>
                </c:pt>
                <c:pt idx="1424">
                  <c:v>804</c:v>
                </c:pt>
                <c:pt idx="1425">
                  <c:v>792</c:v>
                </c:pt>
                <c:pt idx="1426">
                  <c:v>812</c:v>
                </c:pt>
                <c:pt idx="1427">
                  <c:v>824</c:v>
                </c:pt>
                <c:pt idx="1428">
                  <c:v>810</c:v>
                </c:pt>
                <c:pt idx="1429">
                  <c:v>816</c:v>
                </c:pt>
                <c:pt idx="1430">
                  <c:v>819</c:v>
                </c:pt>
                <c:pt idx="1431">
                  <c:v>812</c:v>
                </c:pt>
                <c:pt idx="1432">
                  <c:v>807</c:v>
                </c:pt>
                <c:pt idx="1433">
                  <c:v>789</c:v>
                </c:pt>
                <c:pt idx="1434">
                  <c:v>790</c:v>
                </c:pt>
                <c:pt idx="1435">
                  <c:v>788</c:v>
                </c:pt>
                <c:pt idx="1436">
                  <c:v>807</c:v>
                </c:pt>
                <c:pt idx="1437">
                  <c:v>809</c:v>
                </c:pt>
                <c:pt idx="1438">
                  <c:v>809</c:v>
                </c:pt>
                <c:pt idx="1439">
                  <c:v>800</c:v>
                </c:pt>
                <c:pt idx="1440">
                  <c:v>790</c:v>
                </c:pt>
                <c:pt idx="1441">
                  <c:v>792</c:v>
                </c:pt>
                <c:pt idx="1442">
                  <c:v>798</c:v>
                </c:pt>
                <c:pt idx="1443">
                  <c:v>808</c:v>
                </c:pt>
                <c:pt idx="1444">
                  <c:v>810</c:v>
                </c:pt>
                <c:pt idx="1445">
                  <c:v>806</c:v>
                </c:pt>
                <c:pt idx="1446">
                  <c:v>806</c:v>
                </c:pt>
                <c:pt idx="1447">
                  <c:v>808</c:v>
                </c:pt>
                <c:pt idx="1448">
                  <c:v>818</c:v>
                </c:pt>
                <c:pt idx="1449">
                  <c:v>796</c:v>
                </c:pt>
                <c:pt idx="1450">
                  <c:v>808</c:v>
                </c:pt>
                <c:pt idx="1451">
                  <c:v>804</c:v>
                </c:pt>
                <c:pt idx="1452">
                  <c:v>807</c:v>
                </c:pt>
                <c:pt idx="1453">
                  <c:v>788</c:v>
                </c:pt>
                <c:pt idx="1454">
                  <c:v>781</c:v>
                </c:pt>
                <c:pt idx="1455">
                  <c:v>785</c:v>
                </c:pt>
                <c:pt idx="1456">
                  <c:v>787</c:v>
                </c:pt>
                <c:pt idx="1457">
                  <c:v>796</c:v>
                </c:pt>
                <c:pt idx="1458">
                  <c:v>790</c:v>
                </c:pt>
                <c:pt idx="1459">
                  <c:v>788</c:v>
                </c:pt>
                <c:pt idx="1460">
                  <c:v>775</c:v>
                </c:pt>
                <c:pt idx="1461">
                  <c:v>767</c:v>
                </c:pt>
                <c:pt idx="1462">
                  <c:v>775</c:v>
                </c:pt>
                <c:pt idx="1463">
                  <c:v>781</c:v>
                </c:pt>
                <c:pt idx="1464">
                  <c:v>799</c:v>
                </c:pt>
                <c:pt idx="1465">
                  <c:v>785</c:v>
                </c:pt>
                <c:pt idx="1466">
                  <c:v>775</c:v>
                </c:pt>
                <c:pt idx="1467">
                  <c:v>766</c:v>
                </c:pt>
                <c:pt idx="1468">
                  <c:v>760</c:v>
                </c:pt>
                <c:pt idx="1469">
                  <c:v>773</c:v>
                </c:pt>
                <c:pt idx="1470">
                  <c:v>777</c:v>
                </c:pt>
                <c:pt idx="1471">
                  <c:v>788</c:v>
                </c:pt>
                <c:pt idx="1472">
                  <c:v>798</c:v>
                </c:pt>
                <c:pt idx="1473">
                  <c:v>809</c:v>
                </c:pt>
                <c:pt idx="1474">
                  <c:v>798</c:v>
                </c:pt>
                <c:pt idx="1475">
                  <c:v>784</c:v>
                </c:pt>
                <c:pt idx="1476">
                  <c:v>814</c:v>
                </c:pt>
                <c:pt idx="1477">
                  <c:v>823</c:v>
                </c:pt>
                <c:pt idx="1478">
                  <c:v>834</c:v>
                </c:pt>
                <c:pt idx="1479">
                  <c:v>843</c:v>
                </c:pt>
                <c:pt idx="1480">
                  <c:v>821</c:v>
                </c:pt>
                <c:pt idx="1481">
                  <c:v>818</c:v>
                </c:pt>
                <c:pt idx="1482">
                  <c:v>805</c:v>
                </c:pt>
                <c:pt idx="1483">
                  <c:v>813</c:v>
                </c:pt>
                <c:pt idx="1484">
                  <c:v>823</c:v>
                </c:pt>
                <c:pt idx="1485">
                  <c:v>838</c:v>
                </c:pt>
                <c:pt idx="1486">
                  <c:v>841</c:v>
                </c:pt>
                <c:pt idx="1487">
                  <c:v>845</c:v>
                </c:pt>
                <c:pt idx="1488">
                  <c:v>836</c:v>
                </c:pt>
                <c:pt idx="1489">
                  <c:v>849</c:v>
                </c:pt>
                <c:pt idx="1490">
                  <c:v>846.33333333333303</c:v>
                </c:pt>
                <c:pt idx="1491">
                  <c:v>848.33333333333303</c:v>
                </c:pt>
                <c:pt idx="1492">
                  <c:v>871</c:v>
                </c:pt>
                <c:pt idx="1493">
                  <c:v>858</c:v>
                </c:pt>
                <c:pt idx="1494">
                  <c:v>836</c:v>
                </c:pt>
                <c:pt idx="1495">
                  <c:v>834</c:v>
                </c:pt>
                <c:pt idx="1496">
                  <c:v>850</c:v>
                </c:pt>
                <c:pt idx="1497">
                  <c:v>835</c:v>
                </c:pt>
                <c:pt idx="1498">
                  <c:v>839</c:v>
                </c:pt>
                <c:pt idx="1499">
                  <c:v>852</c:v>
                </c:pt>
                <c:pt idx="1500">
                  <c:v>861</c:v>
                </c:pt>
                <c:pt idx="1501">
                  <c:v>840</c:v>
                </c:pt>
                <c:pt idx="1502">
                  <c:v>833</c:v>
                </c:pt>
                <c:pt idx="1503">
                  <c:v>859</c:v>
                </c:pt>
                <c:pt idx="1504">
                  <c:v>868</c:v>
                </c:pt>
                <c:pt idx="1505">
                  <c:v>875</c:v>
                </c:pt>
                <c:pt idx="1506">
                  <c:v>869</c:v>
                </c:pt>
                <c:pt idx="1507">
                  <c:v>876</c:v>
                </c:pt>
                <c:pt idx="1508">
                  <c:v>855</c:v>
                </c:pt>
                <c:pt idx="1509">
                  <c:v>852</c:v>
                </c:pt>
                <c:pt idx="1510">
                  <c:v>861</c:v>
                </c:pt>
                <c:pt idx="1511">
                  <c:v>861</c:v>
                </c:pt>
                <c:pt idx="1512">
                  <c:v>860</c:v>
                </c:pt>
                <c:pt idx="1513">
                  <c:v>868</c:v>
                </c:pt>
                <c:pt idx="1514">
                  <c:v>878</c:v>
                </c:pt>
                <c:pt idx="1515">
                  <c:v>839</c:v>
                </c:pt>
                <c:pt idx="1516">
                  <c:v>829</c:v>
                </c:pt>
                <c:pt idx="1517">
                  <c:v>835</c:v>
                </c:pt>
                <c:pt idx="1518">
                  <c:v>838</c:v>
                </c:pt>
                <c:pt idx="1519">
                  <c:v>837</c:v>
                </c:pt>
                <c:pt idx="1520">
                  <c:v>856</c:v>
                </c:pt>
                <c:pt idx="1521">
                  <c:v>850</c:v>
                </c:pt>
                <c:pt idx="1522">
                  <c:v>835</c:v>
                </c:pt>
                <c:pt idx="1523">
                  <c:v>818</c:v>
                </c:pt>
                <c:pt idx="1524">
                  <c:v>826</c:v>
                </c:pt>
                <c:pt idx="1525">
                  <c:v>825</c:v>
                </c:pt>
                <c:pt idx="1526">
                  <c:v>836</c:v>
                </c:pt>
                <c:pt idx="1527">
                  <c:v>839</c:v>
                </c:pt>
                <c:pt idx="1528">
                  <c:v>849</c:v>
                </c:pt>
                <c:pt idx="1529">
                  <c:v>841</c:v>
                </c:pt>
                <c:pt idx="1530">
                  <c:v>824</c:v>
                </c:pt>
                <c:pt idx="1531">
                  <c:v>818</c:v>
                </c:pt>
                <c:pt idx="1532">
                  <c:v>833</c:v>
                </c:pt>
                <c:pt idx="1533">
                  <c:v>843</c:v>
                </c:pt>
                <c:pt idx="1534">
                  <c:v>847</c:v>
                </c:pt>
                <c:pt idx="1535">
                  <c:v>836</c:v>
                </c:pt>
                <c:pt idx="1536">
                  <c:v>815</c:v>
                </c:pt>
                <c:pt idx="1537">
                  <c:v>832</c:v>
                </c:pt>
                <c:pt idx="1538">
                  <c:v>813</c:v>
                </c:pt>
                <c:pt idx="1539">
                  <c:v>805</c:v>
                </c:pt>
                <c:pt idx="1540">
                  <c:v>816</c:v>
                </c:pt>
                <c:pt idx="1541">
                  <c:v>845</c:v>
                </c:pt>
                <c:pt idx="1542">
                  <c:v>839</c:v>
                </c:pt>
                <c:pt idx="1543">
                  <c:v>813</c:v>
                </c:pt>
                <c:pt idx="1544">
                  <c:v>802</c:v>
                </c:pt>
                <c:pt idx="1545">
                  <c:v>813</c:v>
                </c:pt>
                <c:pt idx="1546">
                  <c:v>842</c:v>
                </c:pt>
                <c:pt idx="1547">
                  <c:v>800</c:v>
                </c:pt>
                <c:pt idx="1548">
                  <c:v>809</c:v>
                </c:pt>
                <c:pt idx="1549">
                  <c:v>821</c:v>
                </c:pt>
                <c:pt idx="1550">
                  <c:v>815</c:v>
                </c:pt>
                <c:pt idx="1551">
                  <c:v>806</c:v>
                </c:pt>
                <c:pt idx="1552">
                  <c:v>805</c:v>
                </c:pt>
                <c:pt idx="1553">
                  <c:v>806</c:v>
                </c:pt>
                <c:pt idx="1554">
                  <c:v>802</c:v>
                </c:pt>
                <c:pt idx="1555">
                  <c:v>810</c:v>
                </c:pt>
                <c:pt idx="1556">
                  <c:v>811</c:v>
                </c:pt>
                <c:pt idx="1557">
                  <c:v>811</c:v>
                </c:pt>
                <c:pt idx="1558">
                  <c:v>815</c:v>
                </c:pt>
                <c:pt idx="1559">
                  <c:v>789</c:v>
                </c:pt>
                <c:pt idx="1560">
                  <c:v>803</c:v>
                </c:pt>
                <c:pt idx="1561">
                  <c:v>814</c:v>
                </c:pt>
                <c:pt idx="1562">
                  <c:v>825</c:v>
                </c:pt>
                <c:pt idx="1563">
                  <c:v>832</c:v>
                </c:pt>
                <c:pt idx="1564">
                  <c:v>822</c:v>
                </c:pt>
                <c:pt idx="1565">
                  <c:v>819</c:v>
                </c:pt>
                <c:pt idx="1566">
                  <c:v>824</c:v>
                </c:pt>
                <c:pt idx="1567">
                  <c:v>823</c:v>
                </c:pt>
                <c:pt idx="1568">
                  <c:v>832</c:v>
                </c:pt>
                <c:pt idx="1569">
                  <c:v>840</c:v>
                </c:pt>
                <c:pt idx="1570">
                  <c:v>855</c:v>
                </c:pt>
                <c:pt idx="1571">
                  <c:v>873</c:v>
                </c:pt>
                <c:pt idx="1572">
                  <c:v>859</c:v>
                </c:pt>
                <c:pt idx="1573">
                  <c:v>845</c:v>
                </c:pt>
                <c:pt idx="1574">
                  <c:v>848</c:v>
                </c:pt>
                <c:pt idx="1575">
                  <c:v>846</c:v>
                </c:pt>
                <c:pt idx="1576">
                  <c:v>856</c:v>
                </c:pt>
                <c:pt idx="1577">
                  <c:v>851</c:v>
                </c:pt>
                <c:pt idx="1578">
                  <c:v>864</c:v>
                </c:pt>
                <c:pt idx="1579">
                  <c:v>853</c:v>
                </c:pt>
                <c:pt idx="1580">
                  <c:v>848</c:v>
                </c:pt>
                <c:pt idx="1581">
                  <c:v>845</c:v>
                </c:pt>
                <c:pt idx="1582">
                  <c:v>834</c:v>
                </c:pt>
                <c:pt idx="1583">
                  <c:v>855</c:v>
                </c:pt>
                <c:pt idx="1584">
                  <c:v>857</c:v>
                </c:pt>
                <c:pt idx="1585">
                  <c:v>848</c:v>
                </c:pt>
                <c:pt idx="1586">
                  <c:v>836</c:v>
                </c:pt>
                <c:pt idx="1587">
                  <c:v>829</c:v>
                </c:pt>
                <c:pt idx="1588">
                  <c:v>842</c:v>
                </c:pt>
                <c:pt idx="1589">
                  <c:v>854</c:v>
                </c:pt>
                <c:pt idx="1590">
                  <c:v>849</c:v>
                </c:pt>
                <c:pt idx="1591">
                  <c:v>844</c:v>
                </c:pt>
                <c:pt idx="1592">
                  <c:v>832</c:v>
                </c:pt>
                <c:pt idx="1593">
                  <c:v>836</c:v>
                </c:pt>
                <c:pt idx="1594">
                  <c:v>874</c:v>
                </c:pt>
                <c:pt idx="1595">
                  <c:v>829</c:v>
                </c:pt>
                <c:pt idx="1596">
                  <c:v>840</c:v>
                </c:pt>
                <c:pt idx="1597">
                  <c:v>855</c:v>
                </c:pt>
                <c:pt idx="1598">
                  <c:v>857</c:v>
                </c:pt>
                <c:pt idx="1599">
                  <c:v>870</c:v>
                </c:pt>
                <c:pt idx="1600">
                  <c:v>859</c:v>
                </c:pt>
                <c:pt idx="1601">
                  <c:v>851</c:v>
                </c:pt>
                <c:pt idx="1602">
                  <c:v>870</c:v>
                </c:pt>
                <c:pt idx="1603">
                  <c:v>866</c:v>
                </c:pt>
                <c:pt idx="1604">
                  <c:v>880</c:v>
                </c:pt>
                <c:pt idx="1605">
                  <c:v>882</c:v>
                </c:pt>
                <c:pt idx="1606">
                  <c:v>884</c:v>
                </c:pt>
                <c:pt idx="1607">
                  <c:v>868</c:v>
                </c:pt>
                <c:pt idx="1608">
                  <c:v>864</c:v>
                </c:pt>
                <c:pt idx="1609">
                  <c:v>856</c:v>
                </c:pt>
                <c:pt idx="1610">
                  <c:v>872</c:v>
                </c:pt>
                <c:pt idx="1611">
                  <c:v>883</c:v>
                </c:pt>
                <c:pt idx="1612">
                  <c:v>897</c:v>
                </c:pt>
                <c:pt idx="1613">
                  <c:v>894</c:v>
                </c:pt>
                <c:pt idx="1614">
                  <c:v>889</c:v>
                </c:pt>
                <c:pt idx="1615">
                  <c:v>883</c:v>
                </c:pt>
                <c:pt idx="1616">
                  <c:v>870</c:v>
                </c:pt>
                <c:pt idx="1617">
                  <c:v>864</c:v>
                </c:pt>
                <c:pt idx="1618">
                  <c:v>884</c:v>
                </c:pt>
                <c:pt idx="1619">
                  <c:v>878</c:v>
                </c:pt>
                <c:pt idx="1620">
                  <c:v>870</c:v>
                </c:pt>
                <c:pt idx="1621">
                  <c:v>890</c:v>
                </c:pt>
                <c:pt idx="1622">
                  <c:v>878</c:v>
                </c:pt>
                <c:pt idx="1623">
                  <c:v>889</c:v>
                </c:pt>
                <c:pt idx="1624">
                  <c:v>893</c:v>
                </c:pt>
                <c:pt idx="1625">
                  <c:v>893</c:v>
                </c:pt>
                <c:pt idx="1626">
                  <c:v>903</c:v>
                </c:pt>
                <c:pt idx="1627">
                  <c:v>878</c:v>
                </c:pt>
                <c:pt idx="1628">
                  <c:v>878</c:v>
                </c:pt>
                <c:pt idx="1629">
                  <c:v>872</c:v>
                </c:pt>
                <c:pt idx="1630">
                  <c:v>882</c:v>
                </c:pt>
                <c:pt idx="1631">
                  <c:v>883</c:v>
                </c:pt>
                <c:pt idx="1632">
                  <c:v>885</c:v>
                </c:pt>
                <c:pt idx="1633">
                  <c:v>898</c:v>
                </c:pt>
                <c:pt idx="1634">
                  <c:v>903</c:v>
                </c:pt>
                <c:pt idx="1635">
                  <c:v>879</c:v>
                </c:pt>
                <c:pt idx="1636">
                  <c:v>875</c:v>
                </c:pt>
                <c:pt idx="1637">
                  <c:v>873</c:v>
                </c:pt>
                <c:pt idx="1638">
                  <c:v>880</c:v>
                </c:pt>
                <c:pt idx="1639">
                  <c:v>879</c:v>
                </c:pt>
                <c:pt idx="1640">
                  <c:v>880</c:v>
                </c:pt>
                <c:pt idx="1641">
                  <c:v>880</c:v>
                </c:pt>
                <c:pt idx="1642">
                  <c:v>875</c:v>
                </c:pt>
                <c:pt idx="1643">
                  <c:v>874</c:v>
                </c:pt>
                <c:pt idx="1644">
                  <c:v>888</c:v>
                </c:pt>
                <c:pt idx="1645">
                  <c:v>877</c:v>
                </c:pt>
                <c:pt idx="1646">
                  <c:v>873</c:v>
                </c:pt>
                <c:pt idx="1647">
                  <c:v>884</c:v>
                </c:pt>
                <c:pt idx="1648">
                  <c:v>853</c:v>
                </c:pt>
                <c:pt idx="1649">
                  <c:v>850</c:v>
                </c:pt>
                <c:pt idx="1650">
                  <c:v>852</c:v>
                </c:pt>
                <c:pt idx="1651">
                  <c:v>847</c:v>
                </c:pt>
                <c:pt idx="1652">
                  <c:v>852</c:v>
                </c:pt>
                <c:pt idx="1653">
                  <c:v>861</c:v>
                </c:pt>
                <c:pt idx="1654">
                  <c:v>868</c:v>
                </c:pt>
                <c:pt idx="1655">
                  <c:v>860</c:v>
                </c:pt>
                <c:pt idx="1656">
                  <c:v>868</c:v>
                </c:pt>
                <c:pt idx="1657">
                  <c:v>855</c:v>
                </c:pt>
                <c:pt idx="1658">
                  <c:v>845</c:v>
                </c:pt>
                <c:pt idx="1659">
                  <c:v>878</c:v>
                </c:pt>
                <c:pt idx="1660">
                  <c:v>880</c:v>
                </c:pt>
                <c:pt idx="1661">
                  <c:v>879</c:v>
                </c:pt>
                <c:pt idx="1662">
                  <c:v>877</c:v>
                </c:pt>
                <c:pt idx="1663">
                  <c:v>877</c:v>
                </c:pt>
                <c:pt idx="1664">
                  <c:v>870</c:v>
                </c:pt>
                <c:pt idx="1665">
                  <c:v>902</c:v>
                </c:pt>
                <c:pt idx="1666">
                  <c:v>894</c:v>
                </c:pt>
                <c:pt idx="1667">
                  <c:v>906</c:v>
                </c:pt>
                <c:pt idx="1668">
                  <c:v>910</c:v>
                </c:pt>
                <c:pt idx="1669">
                  <c:v>900</c:v>
                </c:pt>
                <c:pt idx="1670">
                  <c:v>884</c:v>
                </c:pt>
                <c:pt idx="1671">
                  <c:v>876</c:v>
                </c:pt>
                <c:pt idx="1672">
                  <c:v>881</c:v>
                </c:pt>
                <c:pt idx="1673">
                  <c:v>896</c:v>
                </c:pt>
                <c:pt idx="1674">
                  <c:v>892</c:v>
                </c:pt>
                <c:pt idx="1675">
                  <c:v>896</c:v>
                </c:pt>
                <c:pt idx="1676">
                  <c:v>887</c:v>
                </c:pt>
                <c:pt idx="1677">
                  <c:v>883</c:v>
                </c:pt>
                <c:pt idx="1678">
                  <c:v>885</c:v>
                </c:pt>
                <c:pt idx="1679">
                  <c:v>889</c:v>
                </c:pt>
                <c:pt idx="1680">
                  <c:v>908</c:v>
                </c:pt>
                <c:pt idx="1681">
                  <c:v>932</c:v>
                </c:pt>
                <c:pt idx="1682">
                  <c:v>927</c:v>
                </c:pt>
                <c:pt idx="1683">
                  <c:v>901</c:v>
                </c:pt>
                <c:pt idx="1684">
                  <c:v>896</c:v>
                </c:pt>
                <c:pt idx="1685">
                  <c:v>895</c:v>
                </c:pt>
                <c:pt idx="1686">
                  <c:v>905</c:v>
                </c:pt>
                <c:pt idx="1687">
                  <c:v>904</c:v>
                </c:pt>
                <c:pt idx="1688">
                  <c:v>914</c:v>
                </c:pt>
                <c:pt idx="1689">
                  <c:v>911</c:v>
                </c:pt>
                <c:pt idx="1690">
                  <c:v>887</c:v>
                </c:pt>
                <c:pt idx="1691">
                  <c:v>881</c:v>
                </c:pt>
                <c:pt idx="1692">
                  <c:v>885</c:v>
                </c:pt>
                <c:pt idx="1693">
                  <c:v>895</c:v>
                </c:pt>
                <c:pt idx="1694">
                  <c:v>886</c:v>
                </c:pt>
                <c:pt idx="1695">
                  <c:v>911</c:v>
                </c:pt>
                <c:pt idx="1696">
                  <c:v>920</c:v>
                </c:pt>
                <c:pt idx="1697">
                  <c:v>910</c:v>
                </c:pt>
                <c:pt idx="1698">
                  <c:v>891</c:v>
                </c:pt>
                <c:pt idx="1699">
                  <c:v>903</c:v>
                </c:pt>
                <c:pt idx="1700">
                  <c:v>906</c:v>
                </c:pt>
                <c:pt idx="1701">
                  <c:v>928</c:v>
                </c:pt>
                <c:pt idx="1702">
                  <c:v>933</c:v>
                </c:pt>
                <c:pt idx="1703">
                  <c:v>937</c:v>
                </c:pt>
                <c:pt idx="1704">
                  <c:v>931</c:v>
                </c:pt>
                <c:pt idx="1705">
                  <c:v>910</c:v>
                </c:pt>
                <c:pt idx="1706">
                  <c:v>910</c:v>
                </c:pt>
                <c:pt idx="1707">
                  <c:v>906</c:v>
                </c:pt>
                <c:pt idx="1708">
                  <c:v>934</c:v>
                </c:pt>
                <c:pt idx="1709">
                  <c:v>946</c:v>
                </c:pt>
                <c:pt idx="1710">
                  <c:v>943</c:v>
                </c:pt>
                <c:pt idx="1711">
                  <c:v>924</c:v>
                </c:pt>
                <c:pt idx="1712">
                  <c:v>922</c:v>
                </c:pt>
                <c:pt idx="1713">
                  <c:v>931</c:v>
                </c:pt>
                <c:pt idx="1714">
                  <c:v>933</c:v>
                </c:pt>
                <c:pt idx="1715">
                  <c:v>946</c:v>
                </c:pt>
                <c:pt idx="1716">
                  <c:v>968</c:v>
                </c:pt>
                <c:pt idx="1717">
                  <c:v>956</c:v>
                </c:pt>
                <c:pt idx="1718">
                  <c:v>967</c:v>
                </c:pt>
                <c:pt idx="1719">
                  <c:v>968</c:v>
                </c:pt>
                <c:pt idx="1720">
                  <c:v>972</c:v>
                </c:pt>
                <c:pt idx="1721">
                  <c:v>985</c:v>
                </c:pt>
                <c:pt idx="1722">
                  <c:v>999</c:v>
                </c:pt>
                <c:pt idx="1723">
                  <c:v>1001</c:v>
                </c:pt>
                <c:pt idx="1724">
                  <c:v>1013</c:v>
                </c:pt>
                <c:pt idx="1725">
                  <c:v>1004</c:v>
                </c:pt>
                <c:pt idx="1726">
                  <c:v>977</c:v>
                </c:pt>
                <c:pt idx="1727">
                  <c:v>975</c:v>
                </c:pt>
                <c:pt idx="1728">
                  <c:v>967</c:v>
                </c:pt>
                <c:pt idx="1729">
                  <c:v>974</c:v>
                </c:pt>
                <c:pt idx="1730">
                  <c:v>997</c:v>
                </c:pt>
                <c:pt idx="1731">
                  <c:v>996</c:v>
                </c:pt>
                <c:pt idx="1732">
                  <c:v>979</c:v>
                </c:pt>
                <c:pt idx="1733">
                  <c:v>956</c:v>
                </c:pt>
                <c:pt idx="1734">
                  <c:v>953</c:v>
                </c:pt>
                <c:pt idx="1735">
                  <c:v>905</c:v>
                </c:pt>
                <c:pt idx="1736">
                  <c:v>940</c:v>
                </c:pt>
                <c:pt idx="1737">
                  <c:v>961</c:v>
                </c:pt>
                <c:pt idx="1738">
                  <c:v>957</c:v>
                </c:pt>
                <c:pt idx="1739">
                  <c:v>959</c:v>
                </c:pt>
                <c:pt idx="1740">
                  <c:v>926</c:v>
                </c:pt>
                <c:pt idx="1741">
                  <c:v>897</c:v>
                </c:pt>
                <c:pt idx="1742">
                  <c:v>891</c:v>
                </c:pt>
                <c:pt idx="1743">
                  <c:v>901</c:v>
                </c:pt>
                <c:pt idx="1744">
                  <c:v>910</c:v>
                </c:pt>
                <c:pt idx="1745">
                  <c:v>908</c:v>
                </c:pt>
                <c:pt idx="1746">
                  <c:v>907</c:v>
                </c:pt>
                <c:pt idx="1747">
                  <c:v>898</c:v>
                </c:pt>
                <c:pt idx="1748">
                  <c:v>894</c:v>
                </c:pt>
                <c:pt idx="1749">
                  <c:v>896</c:v>
                </c:pt>
                <c:pt idx="1750">
                  <c:v>903</c:v>
                </c:pt>
                <c:pt idx="1751">
                  <c:v>910</c:v>
                </c:pt>
                <c:pt idx="1752">
                  <c:v>913</c:v>
                </c:pt>
                <c:pt idx="1753">
                  <c:v>913</c:v>
                </c:pt>
                <c:pt idx="1754">
                  <c:v>914</c:v>
                </c:pt>
                <c:pt idx="1755">
                  <c:v>912</c:v>
                </c:pt>
                <c:pt idx="1756">
                  <c:v>918</c:v>
                </c:pt>
                <c:pt idx="1757">
                  <c:v>916</c:v>
                </c:pt>
                <c:pt idx="1758">
                  <c:v>920</c:v>
                </c:pt>
                <c:pt idx="1759">
                  <c:v>942</c:v>
                </c:pt>
                <c:pt idx="1760">
                  <c:v>921</c:v>
                </c:pt>
                <c:pt idx="1761">
                  <c:v>918</c:v>
                </c:pt>
                <c:pt idx="1762">
                  <c:v>920</c:v>
                </c:pt>
                <c:pt idx="1763">
                  <c:v>912</c:v>
                </c:pt>
                <c:pt idx="1764">
                  <c:v>927</c:v>
                </c:pt>
                <c:pt idx="1765">
                  <c:v>937</c:v>
                </c:pt>
                <c:pt idx="1766">
                  <c:v>932</c:v>
                </c:pt>
                <c:pt idx="1767">
                  <c:v>908</c:v>
                </c:pt>
                <c:pt idx="1768">
                  <c:v>890</c:v>
                </c:pt>
                <c:pt idx="1769">
                  <c:v>902</c:v>
                </c:pt>
                <c:pt idx="1770">
                  <c:v>905</c:v>
                </c:pt>
                <c:pt idx="1771">
                  <c:v>930</c:v>
                </c:pt>
                <c:pt idx="1772">
                  <c:v>917</c:v>
                </c:pt>
                <c:pt idx="1773">
                  <c:v>925</c:v>
                </c:pt>
                <c:pt idx="1774">
                  <c:v>906</c:v>
                </c:pt>
                <c:pt idx="1775">
                  <c:v>890</c:v>
                </c:pt>
                <c:pt idx="1776">
                  <c:v>885</c:v>
                </c:pt>
                <c:pt idx="1777">
                  <c:v>897</c:v>
                </c:pt>
                <c:pt idx="1778">
                  <c:v>917</c:v>
                </c:pt>
                <c:pt idx="1779">
                  <c:v>933</c:v>
                </c:pt>
                <c:pt idx="1780">
                  <c:v>943</c:v>
                </c:pt>
                <c:pt idx="1781">
                  <c:v>922</c:v>
                </c:pt>
                <c:pt idx="1782">
                  <c:v>917</c:v>
                </c:pt>
                <c:pt idx="1783">
                  <c:v>922</c:v>
                </c:pt>
                <c:pt idx="1784">
                  <c:v>925</c:v>
                </c:pt>
                <c:pt idx="1785">
                  <c:v>927</c:v>
                </c:pt>
                <c:pt idx="1786">
                  <c:v>934</c:v>
                </c:pt>
                <c:pt idx="1787">
                  <c:v>942</c:v>
                </c:pt>
                <c:pt idx="1788">
                  <c:v>922</c:v>
                </c:pt>
                <c:pt idx="1789">
                  <c:v>925</c:v>
                </c:pt>
                <c:pt idx="1790">
                  <c:v>897</c:v>
                </c:pt>
                <c:pt idx="1791">
                  <c:v>911</c:v>
                </c:pt>
                <c:pt idx="1792">
                  <c:v>934</c:v>
                </c:pt>
                <c:pt idx="1793">
                  <c:v>933</c:v>
                </c:pt>
                <c:pt idx="1794">
                  <c:v>937</c:v>
                </c:pt>
                <c:pt idx="1795">
                  <c:v>922</c:v>
                </c:pt>
                <c:pt idx="1796">
                  <c:v>905</c:v>
                </c:pt>
                <c:pt idx="1797">
                  <c:v>916</c:v>
                </c:pt>
                <c:pt idx="1798">
                  <c:v>913</c:v>
                </c:pt>
                <c:pt idx="1799">
                  <c:v>924</c:v>
                </c:pt>
                <c:pt idx="1800">
                  <c:v>933</c:v>
                </c:pt>
                <c:pt idx="1801">
                  <c:v>934</c:v>
                </c:pt>
                <c:pt idx="1802">
                  <c:v>939</c:v>
                </c:pt>
                <c:pt idx="1803">
                  <c:v>929</c:v>
                </c:pt>
                <c:pt idx="1804">
                  <c:v>905</c:v>
                </c:pt>
                <c:pt idx="1805">
                  <c:v>912</c:v>
                </c:pt>
                <c:pt idx="1806">
                  <c:v>921</c:v>
                </c:pt>
                <c:pt idx="1807">
                  <c:v>923</c:v>
                </c:pt>
                <c:pt idx="1808">
                  <c:v>938</c:v>
                </c:pt>
                <c:pt idx="1809">
                  <c:v>928</c:v>
                </c:pt>
                <c:pt idx="1810">
                  <c:v>926</c:v>
                </c:pt>
                <c:pt idx="1811">
                  <c:v>922</c:v>
                </c:pt>
                <c:pt idx="1812">
                  <c:v>923</c:v>
                </c:pt>
                <c:pt idx="1813">
                  <c:v>920</c:v>
                </c:pt>
                <c:pt idx="1814">
                  <c:v>924</c:v>
                </c:pt>
                <c:pt idx="1815">
                  <c:v>946</c:v>
                </c:pt>
                <c:pt idx="1816">
                  <c:v>926</c:v>
                </c:pt>
                <c:pt idx="1817">
                  <c:v>926</c:v>
                </c:pt>
                <c:pt idx="1818">
                  <c:v>916</c:v>
                </c:pt>
                <c:pt idx="1819">
                  <c:v>924</c:v>
                </c:pt>
                <c:pt idx="1820">
                  <c:v>933</c:v>
                </c:pt>
                <c:pt idx="1821">
                  <c:v>953</c:v>
                </c:pt>
                <c:pt idx="1822">
                  <c:v>948</c:v>
                </c:pt>
                <c:pt idx="1823">
                  <c:v>925</c:v>
                </c:pt>
                <c:pt idx="1824">
                  <c:v>920</c:v>
                </c:pt>
                <c:pt idx="1825">
                  <c:v>926</c:v>
                </c:pt>
                <c:pt idx="1826">
                  <c:v>931</c:v>
                </c:pt>
                <c:pt idx="1827">
                  <c:v>904</c:v>
                </c:pt>
                <c:pt idx="1828">
                  <c:v>905</c:v>
                </c:pt>
                <c:pt idx="1829">
                  <c:v>926</c:v>
                </c:pt>
                <c:pt idx="1830">
                  <c:v>894</c:v>
                </c:pt>
                <c:pt idx="1831">
                  <c:v>897</c:v>
                </c:pt>
                <c:pt idx="1832">
                  <c:v>917</c:v>
                </c:pt>
                <c:pt idx="1833">
                  <c:v>906</c:v>
                </c:pt>
                <c:pt idx="1834">
                  <c:v>912</c:v>
                </c:pt>
                <c:pt idx="1835">
                  <c:v>920</c:v>
                </c:pt>
                <c:pt idx="1836">
                  <c:v>925</c:v>
                </c:pt>
                <c:pt idx="1837">
                  <c:v>930</c:v>
                </c:pt>
                <c:pt idx="1838">
                  <c:v>938</c:v>
                </c:pt>
                <c:pt idx="1839">
                  <c:v>940</c:v>
                </c:pt>
                <c:pt idx="1840">
                  <c:v>930</c:v>
                </c:pt>
                <c:pt idx="1841">
                  <c:v>929</c:v>
                </c:pt>
                <c:pt idx="1842">
                  <c:v>938</c:v>
                </c:pt>
                <c:pt idx="1843">
                  <c:v>946</c:v>
                </c:pt>
                <c:pt idx="1844">
                  <c:v>949</c:v>
                </c:pt>
                <c:pt idx="1845">
                  <c:v>940</c:v>
                </c:pt>
                <c:pt idx="1846">
                  <c:v>941</c:v>
                </c:pt>
                <c:pt idx="1847">
                  <c:v>942</c:v>
                </c:pt>
                <c:pt idx="1848">
                  <c:v>955</c:v>
                </c:pt>
                <c:pt idx="1849">
                  <c:v>972</c:v>
                </c:pt>
                <c:pt idx="1850">
                  <c:v>971</c:v>
                </c:pt>
                <c:pt idx="1851">
                  <c:v>957</c:v>
                </c:pt>
                <c:pt idx="1852">
                  <c:v>947</c:v>
                </c:pt>
                <c:pt idx="1853">
                  <c:v>959</c:v>
                </c:pt>
                <c:pt idx="1854">
                  <c:v>959</c:v>
                </c:pt>
                <c:pt idx="1855">
                  <c:v>973</c:v>
                </c:pt>
                <c:pt idx="1856">
                  <c:v>975</c:v>
                </c:pt>
                <c:pt idx="1857">
                  <c:v>978</c:v>
                </c:pt>
                <c:pt idx="1858">
                  <c:v>960</c:v>
                </c:pt>
                <c:pt idx="1859">
                  <c:v>952</c:v>
                </c:pt>
                <c:pt idx="1860">
                  <c:v>956</c:v>
                </c:pt>
                <c:pt idx="1861">
                  <c:v>969</c:v>
                </c:pt>
                <c:pt idx="1862">
                  <c:v>959</c:v>
                </c:pt>
                <c:pt idx="1863">
                  <c:v>976</c:v>
                </c:pt>
                <c:pt idx="1864">
                  <c:v>1000</c:v>
                </c:pt>
                <c:pt idx="1865">
                  <c:v>981</c:v>
                </c:pt>
                <c:pt idx="1866">
                  <c:v>981</c:v>
                </c:pt>
                <c:pt idx="1867">
                  <c:v>976</c:v>
                </c:pt>
                <c:pt idx="1868">
                  <c:v>967</c:v>
                </c:pt>
                <c:pt idx="1869">
                  <c:v>982</c:v>
                </c:pt>
                <c:pt idx="1870">
                  <c:v>999</c:v>
                </c:pt>
                <c:pt idx="1871">
                  <c:v>997</c:v>
                </c:pt>
                <c:pt idx="1872">
                  <c:v>986</c:v>
                </c:pt>
                <c:pt idx="1873">
                  <c:v>982</c:v>
                </c:pt>
                <c:pt idx="1874">
                  <c:v>985</c:v>
                </c:pt>
                <c:pt idx="1875">
                  <c:v>976</c:v>
                </c:pt>
                <c:pt idx="1876">
                  <c:v>991</c:v>
                </c:pt>
                <c:pt idx="1877">
                  <c:v>991</c:v>
                </c:pt>
                <c:pt idx="1878">
                  <c:v>987</c:v>
                </c:pt>
                <c:pt idx="1879">
                  <c:v>982</c:v>
                </c:pt>
                <c:pt idx="1880">
                  <c:v>963</c:v>
                </c:pt>
                <c:pt idx="1881">
                  <c:v>959</c:v>
                </c:pt>
                <c:pt idx="1882">
                  <c:v>954</c:v>
                </c:pt>
                <c:pt idx="1883">
                  <c:v>971</c:v>
                </c:pt>
                <c:pt idx="1884">
                  <c:v>970</c:v>
                </c:pt>
                <c:pt idx="1885">
                  <c:v>981</c:v>
                </c:pt>
                <c:pt idx="1886">
                  <c:v>962</c:v>
                </c:pt>
                <c:pt idx="1887">
                  <c:v>961</c:v>
                </c:pt>
                <c:pt idx="1888">
                  <c:v>960</c:v>
                </c:pt>
                <c:pt idx="1889">
                  <c:v>965</c:v>
                </c:pt>
                <c:pt idx="1890">
                  <c:v>965</c:v>
                </c:pt>
                <c:pt idx="1891">
                  <c:v>965</c:v>
                </c:pt>
                <c:pt idx="1892">
                  <c:v>976</c:v>
                </c:pt>
                <c:pt idx="1893">
                  <c:v>957</c:v>
                </c:pt>
                <c:pt idx="1894">
                  <c:v>942</c:v>
                </c:pt>
                <c:pt idx="1895">
                  <c:v>934</c:v>
                </c:pt>
                <c:pt idx="1896">
                  <c:v>927</c:v>
                </c:pt>
                <c:pt idx="1897">
                  <c:v>929</c:v>
                </c:pt>
                <c:pt idx="1898">
                  <c:v>936</c:v>
                </c:pt>
                <c:pt idx="1899">
                  <c:v>933</c:v>
                </c:pt>
                <c:pt idx="1900">
                  <c:v>917</c:v>
                </c:pt>
                <c:pt idx="1901">
                  <c:v>940</c:v>
                </c:pt>
                <c:pt idx="1902">
                  <c:v>912</c:v>
                </c:pt>
                <c:pt idx="1903">
                  <c:v>918</c:v>
                </c:pt>
                <c:pt idx="1904">
                  <c:v>930</c:v>
                </c:pt>
                <c:pt idx="1905">
                  <c:v>916</c:v>
                </c:pt>
                <c:pt idx="1906">
                  <c:v>923</c:v>
                </c:pt>
                <c:pt idx="1907">
                  <c:v>910</c:v>
                </c:pt>
                <c:pt idx="1908">
                  <c:v>904</c:v>
                </c:pt>
                <c:pt idx="1909">
                  <c:v>895</c:v>
                </c:pt>
                <c:pt idx="1910">
                  <c:v>900</c:v>
                </c:pt>
                <c:pt idx="1911">
                  <c:v>890</c:v>
                </c:pt>
                <c:pt idx="1912">
                  <c:v>900</c:v>
                </c:pt>
                <c:pt idx="1913">
                  <c:v>903</c:v>
                </c:pt>
                <c:pt idx="1914">
                  <c:v>907</c:v>
                </c:pt>
                <c:pt idx="1915">
                  <c:v>907</c:v>
                </c:pt>
                <c:pt idx="1916">
                  <c:v>908</c:v>
                </c:pt>
                <c:pt idx="1917">
                  <c:v>911</c:v>
                </c:pt>
                <c:pt idx="1918">
                  <c:v>922</c:v>
                </c:pt>
                <c:pt idx="1919">
                  <c:v>933</c:v>
                </c:pt>
                <c:pt idx="1920">
                  <c:v>925</c:v>
                </c:pt>
                <c:pt idx="1921">
                  <c:v>924</c:v>
                </c:pt>
                <c:pt idx="1922">
                  <c:v>919</c:v>
                </c:pt>
                <c:pt idx="1923">
                  <c:v>914</c:v>
                </c:pt>
                <c:pt idx="1924">
                  <c:v>904</c:v>
                </c:pt>
                <c:pt idx="1925">
                  <c:v>905</c:v>
                </c:pt>
                <c:pt idx="1926">
                  <c:v>917</c:v>
                </c:pt>
                <c:pt idx="1927">
                  <c:v>915</c:v>
                </c:pt>
                <c:pt idx="1928">
                  <c:v>903</c:v>
                </c:pt>
                <c:pt idx="1929">
                  <c:v>894</c:v>
                </c:pt>
                <c:pt idx="1930">
                  <c:v>893</c:v>
                </c:pt>
                <c:pt idx="1931">
                  <c:v>901</c:v>
                </c:pt>
                <c:pt idx="1932">
                  <c:v>918</c:v>
                </c:pt>
                <c:pt idx="1933">
                  <c:v>918</c:v>
                </c:pt>
                <c:pt idx="1934">
                  <c:v>931</c:v>
                </c:pt>
                <c:pt idx="1935">
                  <c:v>939</c:v>
                </c:pt>
                <c:pt idx="1936">
                  <c:v>930</c:v>
                </c:pt>
                <c:pt idx="1937">
                  <c:v>916</c:v>
                </c:pt>
                <c:pt idx="1938">
                  <c:v>924</c:v>
                </c:pt>
                <c:pt idx="1939">
                  <c:v>932</c:v>
                </c:pt>
                <c:pt idx="1940">
                  <c:v>930</c:v>
                </c:pt>
                <c:pt idx="1941">
                  <c:v>950</c:v>
                </c:pt>
                <c:pt idx="1942">
                  <c:v>948</c:v>
                </c:pt>
                <c:pt idx="1943">
                  <c:v>963</c:v>
                </c:pt>
                <c:pt idx="1944">
                  <c:v>959</c:v>
                </c:pt>
                <c:pt idx="1945">
                  <c:v>960</c:v>
                </c:pt>
                <c:pt idx="1946">
                  <c:v>955</c:v>
                </c:pt>
                <c:pt idx="1947">
                  <c:v>981</c:v>
                </c:pt>
                <c:pt idx="1948">
                  <c:v>990</c:v>
                </c:pt>
                <c:pt idx="1949">
                  <c:v>976</c:v>
                </c:pt>
                <c:pt idx="1950">
                  <c:v>977</c:v>
                </c:pt>
                <c:pt idx="1951">
                  <c:v>971</c:v>
                </c:pt>
                <c:pt idx="1952">
                  <c:v>970</c:v>
                </c:pt>
                <c:pt idx="1953">
                  <c:v>973</c:v>
                </c:pt>
                <c:pt idx="1954">
                  <c:v>978</c:v>
                </c:pt>
                <c:pt idx="1955">
                  <c:v>979</c:v>
                </c:pt>
                <c:pt idx="1956">
                  <c:v>975</c:v>
                </c:pt>
                <c:pt idx="1957">
                  <c:v>962</c:v>
                </c:pt>
                <c:pt idx="1958">
                  <c:v>966</c:v>
                </c:pt>
                <c:pt idx="1959">
                  <c:v>972</c:v>
                </c:pt>
                <c:pt idx="1960">
                  <c:v>968</c:v>
                </c:pt>
                <c:pt idx="1961">
                  <c:v>974</c:v>
                </c:pt>
                <c:pt idx="1962">
                  <c:v>984</c:v>
                </c:pt>
                <c:pt idx="1963">
                  <c:v>981</c:v>
                </c:pt>
                <c:pt idx="1964">
                  <c:v>956</c:v>
                </c:pt>
                <c:pt idx="1965">
                  <c:v>958</c:v>
                </c:pt>
                <c:pt idx="1966">
                  <c:v>981</c:v>
                </c:pt>
                <c:pt idx="1967">
                  <c:v>982</c:v>
                </c:pt>
                <c:pt idx="1968">
                  <c:v>988</c:v>
                </c:pt>
                <c:pt idx="1969">
                  <c:v>993</c:v>
                </c:pt>
                <c:pt idx="1970">
                  <c:v>997</c:v>
                </c:pt>
                <c:pt idx="1971">
                  <c:v>987</c:v>
                </c:pt>
                <c:pt idx="1972">
                  <c:v>975</c:v>
                </c:pt>
                <c:pt idx="1973">
                  <c:v>975</c:v>
                </c:pt>
                <c:pt idx="1974">
                  <c:v>978</c:v>
                </c:pt>
                <c:pt idx="1975">
                  <c:v>988</c:v>
                </c:pt>
                <c:pt idx="1976">
                  <c:v>980</c:v>
                </c:pt>
                <c:pt idx="1977">
                  <c:v>975</c:v>
                </c:pt>
                <c:pt idx="1978">
                  <c:v>956</c:v>
                </c:pt>
                <c:pt idx="1979">
                  <c:v>947</c:v>
                </c:pt>
                <c:pt idx="1980">
                  <c:v>953</c:v>
                </c:pt>
                <c:pt idx="1981">
                  <c:v>944</c:v>
                </c:pt>
                <c:pt idx="1982">
                  <c:v>951</c:v>
                </c:pt>
                <c:pt idx="1983">
                  <c:v>937</c:v>
                </c:pt>
                <c:pt idx="1984">
                  <c:v>942</c:v>
                </c:pt>
                <c:pt idx="1985">
                  <c:v>940</c:v>
                </c:pt>
                <c:pt idx="1986">
                  <c:v>931</c:v>
                </c:pt>
                <c:pt idx="1987">
                  <c:v>931</c:v>
                </c:pt>
                <c:pt idx="1988">
                  <c:v>946</c:v>
                </c:pt>
                <c:pt idx="1989">
                  <c:v>954</c:v>
                </c:pt>
                <c:pt idx="1990">
                  <c:v>937</c:v>
                </c:pt>
                <c:pt idx="1991">
                  <c:v>950</c:v>
                </c:pt>
                <c:pt idx="1992">
                  <c:v>950</c:v>
                </c:pt>
                <c:pt idx="1993">
                  <c:v>935</c:v>
                </c:pt>
                <c:pt idx="1994">
                  <c:v>942</c:v>
                </c:pt>
                <c:pt idx="1995">
                  <c:v>957</c:v>
                </c:pt>
                <c:pt idx="1996">
                  <c:v>959</c:v>
                </c:pt>
                <c:pt idx="1997">
                  <c:v>968</c:v>
                </c:pt>
                <c:pt idx="1998">
                  <c:v>937</c:v>
                </c:pt>
                <c:pt idx="1999">
                  <c:v>938</c:v>
                </c:pt>
                <c:pt idx="2000">
                  <c:v>942</c:v>
                </c:pt>
                <c:pt idx="2001">
                  <c:v>963</c:v>
                </c:pt>
                <c:pt idx="2002">
                  <c:v>967</c:v>
                </c:pt>
                <c:pt idx="2003">
                  <c:v>968</c:v>
                </c:pt>
                <c:pt idx="2004">
                  <c:v>964</c:v>
                </c:pt>
                <c:pt idx="2005">
                  <c:v>967</c:v>
                </c:pt>
                <c:pt idx="2006">
                  <c:v>958</c:v>
                </c:pt>
                <c:pt idx="2007">
                  <c:v>959</c:v>
                </c:pt>
                <c:pt idx="2008">
                  <c:v>960</c:v>
                </c:pt>
                <c:pt idx="2009">
                  <c:v>986</c:v>
                </c:pt>
                <c:pt idx="2010">
                  <c:v>994</c:v>
                </c:pt>
                <c:pt idx="2011">
                  <c:v>1005</c:v>
                </c:pt>
                <c:pt idx="2012">
                  <c:v>971</c:v>
                </c:pt>
                <c:pt idx="2013">
                  <c:v>962</c:v>
                </c:pt>
                <c:pt idx="2014">
                  <c:v>958</c:v>
                </c:pt>
                <c:pt idx="2015">
                  <c:v>961</c:v>
                </c:pt>
                <c:pt idx="2016">
                  <c:v>965</c:v>
                </c:pt>
                <c:pt idx="2017">
                  <c:v>978</c:v>
                </c:pt>
                <c:pt idx="2018">
                  <c:v>974</c:v>
                </c:pt>
                <c:pt idx="2019">
                  <c:v>978</c:v>
                </c:pt>
                <c:pt idx="2020">
                  <c:v>947</c:v>
                </c:pt>
                <c:pt idx="2021">
                  <c:v>955</c:v>
                </c:pt>
                <c:pt idx="2022">
                  <c:v>958</c:v>
                </c:pt>
                <c:pt idx="2023">
                  <c:v>956</c:v>
                </c:pt>
                <c:pt idx="2024">
                  <c:v>966</c:v>
                </c:pt>
                <c:pt idx="2025">
                  <c:v>987</c:v>
                </c:pt>
                <c:pt idx="2026">
                  <c:v>936</c:v>
                </c:pt>
                <c:pt idx="2027">
                  <c:v>910</c:v>
                </c:pt>
                <c:pt idx="2028">
                  <c:v>927</c:v>
                </c:pt>
                <c:pt idx="2029">
                  <c:v>927</c:v>
                </c:pt>
                <c:pt idx="2030">
                  <c:v>933</c:v>
                </c:pt>
                <c:pt idx="2031">
                  <c:v>944</c:v>
                </c:pt>
                <c:pt idx="2032">
                  <c:v>937</c:v>
                </c:pt>
                <c:pt idx="2033">
                  <c:v>930</c:v>
                </c:pt>
                <c:pt idx="2034">
                  <c:v>935</c:v>
                </c:pt>
                <c:pt idx="2035">
                  <c:v>941</c:v>
                </c:pt>
                <c:pt idx="2036">
                  <c:v>947</c:v>
                </c:pt>
                <c:pt idx="2037">
                  <c:v>962</c:v>
                </c:pt>
                <c:pt idx="2038">
                  <c:v>973</c:v>
                </c:pt>
                <c:pt idx="2039">
                  <c:v>977</c:v>
                </c:pt>
                <c:pt idx="2040">
                  <c:v>953</c:v>
                </c:pt>
                <c:pt idx="2041">
                  <c:v>955</c:v>
                </c:pt>
                <c:pt idx="2042">
                  <c:v>944</c:v>
                </c:pt>
                <c:pt idx="2043">
                  <c:v>947</c:v>
                </c:pt>
                <c:pt idx="2044">
                  <c:v>966</c:v>
                </c:pt>
                <c:pt idx="2045">
                  <c:v>975</c:v>
                </c:pt>
                <c:pt idx="2046">
                  <c:v>974</c:v>
                </c:pt>
                <c:pt idx="2047">
                  <c:v>955</c:v>
                </c:pt>
                <c:pt idx="2048">
                  <c:v>946</c:v>
                </c:pt>
                <c:pt idx="2049">
                  <c:v>955</c:v>
                </c:pt>
                <c:pt idx="2050">
                  <c:v>944</c:v>
                </c:pt>
                <c:pt idx="2051">
                  <c:v>954</c:v>
                </c:pt>
                <c:pt idx="2052">
                  <c:v>953</c:v>
                </c:pt>
                <c:pt idx="2053">
                  <c:v>957</c:v>
                </c:pt>
                <c:pt idx="2054">
                  <c:v>947</c:v>
                </c:pt>
                <c:pt idx="2055">
                  <c:v>945</c:v>
                </c:pt>
                <c:pt idx="2056">
                  <c:v>939</c:v>
                </c:pt>
                <c:pt idx="2057">
                  <c:v>942</c:v>
                </c:pt>
                <c:pt idx="2058">
                  <c:v>950</c:v>
                </c:pt>
                <c:pt idx="2059">
                  <c:v>965</c:v>
                </c:pt>
                <c:pt idx="2060">
                  <c:v>978</c:v>
                </c:pt>
                <c:pt idx="2061">
                  <c:v>958</c:v>
                </c:pt>
                <c:pt idx="2062">
                  <c:v>954</c:v>
                </c:pt>
                <c:pt idx="2063">
                  <c:v>960</c:v>
                </c:pt>
                <c:pt idx="2064">
                  <c:v>969</c:v>
                </c:pt>
                <c:pt idx="2065">
                  <c:v>964</c:v>
                </c:pt>
                <c:pt idx="2066">
                  <c:v>964</c:v>
                </c:pt>
                <c:pt idx="2067">
                  <c:v>975</c:v>
                </c:pt>
                <c:pt idx="2068">
                  <c:v>980</c:v>
                </c:pt>
                <c:pt idx="2069">
                  <c:v>959</c:v>
                </c:pt>
                <c:pt idx="2070">
                  <c:v>946</c:v>
                </c:pt>
                <c:pt idx="2071">
                  <c:v>947</c:v>
                </c:pt>
                <c:pt idx="2072">
                  <c:v>960</c:v>
                </c:pt>
                <c:pt idx="2073">
                  <c:v>957</c:v>
                </c:pt>
                <c:pt idx="2074">
                  <c:v>965</c:v>
                </c:pt>
                <c:pt idx="2075">
                  <c:v>960</c:v>
                </c:pt>
                <c:pt idx="2076">
                  <c:v>942</c:v>
                </c:pt>
                <c:pt idx="2077">
                  <c:v>952</c:v>
                </c:pt>
                <c:pt idx="2078">
                  <c:v>959</c:v>
                </c:pt>
                <c:pt idx="2079">
                  <c:v>948</c:v>
                </c:pt>
                <c:pt idx="2080">
                  <c:v>953</c:v>
                </c:pt>
                <c:pt idx="2081">
                  <c:v>948</c:v>
                </c:pt>
                <c:pt idx="2082">
                  <c:v>944</c:v>
                </c:pt>
                <c:pt idx="2083">
                  <c:v>920</c:v>
                </c:pt>
                <c:pt idx="2084">
                  <c:v>919</c:v>
                </c:pt>
                <c:pt idx="2085">
                  <c:v>936</c:v>
                </c:pt>
                <c:pt idx="2086">
                  <c:v>954</c:v>
                </c:pt>
                <c:pt idx="2087">
                  <c:v>961</c:v>
                </c:pt>
                <c:pt idx="2088">
                  <c:v>965</c:v>
                </c:pt>
                <c:pt idx="2089">
                  <c:v>932</c:v>
                </c:pt>
                <c:pt idx="2090">
                  <c:v>924</c:v>
                </c:pt>
                <c:pt idx="2091">
                  <c:v>929</c:v>
                </c:pt>
                <c:pt idx="2092">
                  <c:v>920</c:v>
                </c:pt>
                <c:pt idx="2093">
                  <c:v>924</c:v>
                </c:pt>
                <c:pt idx="2094">
                  <c:v>928</c:v>
                </c:pt>
                <c:pt idx="2095">
                  <c:v>933</c:v>
                </c:pt>
                <c:pt idx="2096">
                  <c:v>919</c:v>
                </c:pt>
                <c:pt idx="2097">
                  <c:v>897</c:v>
                </c:pt>
                <c:pt idx="2098">
                  <c:v>894</c:v>
                </c:pt>
                <c:pt idx="2099">
                  <c:v>891</c:v>
                </c:pt>
                <c:pt idx="2100">
                  <c:v>892</c:v>
                </c:pt>
                <c:pt idx="2101">
                  <c:v>893</c:v>
                </c:pt>
                <c:pt idx="2102">
                  <c:v>898</c:v>
                </c:pt>
                <c:pt idx="2103">
                  <c:v>893</c:v>
                </c:pt>
                <c:pt idx="2104">
                  <c:v>903</c:v>
                </c:pt>
                <c:pt idx="2105">
                  <c:v>892</c:v>
                </c:pt>
                <c:pt idx="2106">
                  <c:v>888</c:v>
                </c:pt>
                <c:pt idx="2107">
                  <c:v>882</c:v>
                </c:pt>
                <c:pt idx="2108">
                  <c:v>894</c:v>
                </c:pt>
                <c:pt idx="2109">
                  <c:v>896</c:v>
                </c:pt>
                <c:pt idx="2110">
                  <c:v>899</c:v>
                </c:pt>
                <c:pt idx="2111">
                  <c:v>889</c:v>
                </c:pt>
                <c:pt idx="2112">
                  <c:v>877</c:v>
                </c:pt>
                <c:pt idx="2113">
                  <c:v>885</c:v>
                </c:pt>
                <c:pt idx="2114">
                  <c:v>897</c:v>
                </c:pt>
                <c:pt idx="2115">
                  <c:v>915</c:v>
                </c:pt>
                <c:pt idx="2116">
                  <c:v>914</c:v>
                </c:pt>
                <c:pt idx="2117">
                  <c:v>897</c:v>
                </c:pt>
                <c:pt idx="2118">
                  <c:v>888</c:v>
                </c:pt>
                <c:pt idx="2119">
                  <c:v>883</c:v>
                </c:pt>
                <c:pt idx="2120">
                  <c:v>897</c:v>
                </c:pt>
                <c:pt idx="2121">
                  <c:v>905</c:v>
                </c:pt>
                <c:pt idx="2122">
                  <c:v>913</c:v>
                </c:pt>
                <c:pt idx="2123">
                  <c:v>919</c:v>
                </c:pt>
                <c:pt idx="2124">
                  <c:v>897</c:v>
                </c:pt>
                <c:pt idx="2125">
                  <c:v>879</c:v>
                </c:pt>
                <c:pt idx="2126">
                  <c:v>881</c:v>
                </c:pt>
                <c:pt idx="2127">
                  <c:v>883</c:v>
                </c:pt>
                <c:pt idx="2128">
                  <c:v>882</c:v>
                </c:pt>
                <c:pt idx="2129">
                  <c:v>877</c:v>
                </c:pt>
                <c:pt idx="2130">
                  <c:v>877</c:v>
                </c:pt>
                <c:pt idx="2131">
                  <c:v>874</c:v>
                </c:pt>
                <c:pt idx="2132">
                  <c:v>871</c:v>
                </c:pt>
                <c:pt idx="2133">
                  <c:v>874</c:v>
                </c:pt>
                <c:pt idx="2134">
                  <c:v>888</c:v>
                </c:pt>
                <c:pt idx="2135">
                  <c:v>879</c:v>
                </c:pt>
                <c:pt idx="2136">
                  <c:v>898</c:v>
                </c:pt>
                <c:pt idx="2137">
                  <c:v>896</c:v>
                </c:pt>
                <c:pt idx="2138">
                  <c:v>889</c:v>
                </c:pt>
                <c:pt idx="2139">
                  <c:v>876</c:v>
                </c:pt>
                <c:pt idx="2140">
                  <c:v>889</c:v>
                </c:pt>
                <c:pt idx="2141">
                  <c:v>891</c:v>
                </c:pt>
                <c:pt idx="2142">
                  <c:v>897</c:v>
                </c:pt>
                <c:pt idx="2143">
                  <c:v>914</c:v>
                </c:pt>
                <c:pt idx="2144">
                  <c:v>895</c:v>
                </c:pt>
                <c:pt idx="2145">
                  <c:v>894</c:v>
                </c:pt>
                <c:pt idx="2146">
                  <c:v>866</c:v>
                </c:pt>
                <c:pt idx="2147">
                  <c:v>854</c:v>
                </c:pt>
                <c:pt idx="2148">
                  <c:v>866</c:v>
                </c:pt>
                <c:pt idx="2149">
                  <c:v>883</c:v>
                </c:pt>
                <c:pt idx="2150">
                  <c:v>891</c:v>
                </c:pt>
                <c:pt idx="2151">
                  <c:v>907</c:v>
                </c:pt>
                <c:pt idx="2152">
                  <c:v>889</c:v>
                </c:pt>
                <c:pt idx="2153">
                  <c:v>887</c:v>
                </c:pt>
                <c:pt idx="2154">
                  <c:v>881</c:v>
                </c:pt>
                <c:pt idx="2155">
                  <c:v>882</c:v>
                </c:pt>
                <c:pt idx="2156">
                  <c:v>902</c:v>
                </c:pt>
                <c:pt idx="2157">
                  <c:v>923</c:v>
                </c:pt>
                <c:pt idx="2158">
                  <c:v>914</c:v>
                </c:pt>
                <c:pt idx="2159">
                  <c:v>911</c:v>
                </c:pt>
                <c:pt idx="2160">
                  <c:v>904</c:v>
                </c:pt>
                <c:pt idx="2161">
                  <c:v>906</c:v>
                </c:pt>
                <c:pt idx="2162">
                  <c:v>920</c:v>
                </c:pt>
                <c:pt idx="2163">
                  <c:v>926</c:v>
                </c:pt>
                <c:pt idx="2164">
                  <c:v>932</c:v>
                </c:pt>
                <c:pt idx="2165">
                  <c:v>946</c:v>
                </c:pt>
                <c:pt idx="2166">
                  <c:v>949</c:v>
                </c:pt>
                <c:pt idx="2167">
                  <c:v>916</c:v>
                </c:pt>
                <c:pt idx="2168">
                  <c:v>896</c:v>
                </c:pt>
                <c:pt idx="2169">
                  <c:v>897</c:v>
                </c:pt>
                <c:pt idx="2170">
                  <c:v>913</c:v>
                </c:pt>
                <c:pt idx="2171">
                  <c:v>935</c:v>
                </c:pt>
                <c:pt idx="2172">
                  <c:v>942</c:v>
                </c:pt>
                <c:pt idx="2173">
                  <c:v>901</c:v>
                </c:pt>
                <c:pt idx="2174">
                  <c:v>907</c:v>
                </c:pt>
                <c:pt idx="2175">
                  <c:v>898</c:v>
                </c:pt>
                <c:pt idx="2176">
                  <c:v>916</c:v>
                </c:pt>
                <c:pt idx="2177">
                  <c:v>933</c:v>
                </c:pt>
                <c:pt idx="2178">
                  <c:v>941</c:v>
                </c:pt>
                <c:pt idx="2179">
                  <c:v>943</c:v>
                </c:pt>
                <c:pt idx="2180">
                  <c:v>949</c:v>
                </c:pt>
                <c:pt idx="2181">
                  <c:v>927</c:v>
                </c:pt>
                <c:pt idx="2182">
                  <c:v>921</c:v>
                </c:pt>
                <c:pt idx="2183">
                  <c:v>932</c:v>
                </c:pt>
                <c:pt idx="2184">
                  <c:v>925</c:v>
                </c:pt>
                <c:pt idx="2185">
                  <c:v>945</c:v>
                </c:pt>
                <c:pt idx="2186">
                  <c:v>943</c:v>
                </c:pt>
                <c:pt idx="2187">
                  <c:v>935</c:v>
                </c:pt>
                <c:pt idx="2188">
                  <c:v>935</c:v>
                </c:pt>
                <c:pt idx="2189">
                  <c:v>939</c:v>
                </c:pt>
                <c:pt idx="2190">
                  <c:v>959</c:v>
                </c:pt>
                <c:pt idx="2191">
                  <c:v>961</c:v>
                </c:pt>
                <c:pt idx="2192">
                  <c:v>965</c:v>
                </c:pt>
                <c:pt idx="2193">
                  <c:v>977</c:v>
                </c:pt>
                <c:pt idx="2194">
                  <c:v>955</c:v>
                </c:pt>
                <c:pt idx="2195">
                  <c:v>951</c:v>
                </c:pt>
                <c:pt idx="2196">
                  <c:v>952</c:v>
                </c:pt>
                <c:pt idx="2197">
                  <c:v>961</c:v>
                </c:pt>
                <c:pt idx="2198">
                  <c:v>957</c:v>
                </c:pt>
                <c:pt idx="2199">
                  <c:v>954</c:v>
                </c:pt>
                <c:pt idx="2200">
                  <c:v>959</c:v>
                </c:pt>
                <c:pt idx="2201">
                  <c:v>945</c:v>
                </c:pt>
                <c:pt idx="2202">
                  <c:v>929</c:v>
                </c:pt>
                <c:pt idx="2203">
                  <c:v>908</c:v>
                </c:pt>
                <c:pt idx="2204">
                  <c:v>909</c:v>
                </c:pt>
                <c:pt idx="2205">
                  <c:v>905</c:v>
                </c:pt>
                <c:pt idx="2206">
                  <c:v>909</c:v>
                </c:pt>
                <c:pt idx="2207">
                  <c:v>914</c:v>
                </c:pt>
                <c:pt idx="2208">
                  <c:v>883</c:v>
                </c:pt>
                <c:pt idx="2209">
                  <c:v>890</c:v>
                </c:pt>
                <c:pt idx="2210">
                  <c:v>906</c:v>
                </c:pt>
                <c:pt idx="2211">
                  <c:v>899</c:v>
                </c:pt>
                <c:pt idx="2212">
                  <c:v>884</c:v>
                </c:pt>
                <c:pt idx="2213">
                  <c:v>908</c:v>
                </c:pt>
                <c:pt idx="2214">
                  <c:v>904</c:v>
                </c:pt>
                <c:pt idx="2215">
                  <c:v>880</c:v>
                </c:pt>
                <c:pt idx="2216">
                  <c:v>890</c:v>
                </c:pt>
                <c:pt idx="2217">
                  <c:v>880</c:v>
                </c:pt>
                <c:pt idx="2218">
                  <c:v>884</c:v>
                </c:pt>
                <c:pt idx="2219">
                  <c:v>896</c:v>
                </c:pt>
                <c:pt idx="2220">
                  <c:v>901</c:v>
                </c:pt>
                <c:pt idx="2221">
                  <c:v>908</c:v>
                </c:pt>
                <c:pt idx="2222">
                  <c:v>908</c:v>
                </c:pt>
                <c:pt idx="2223">
                  <c:v>895</c:v>
                </c:pt>
                <c:pt idx="2224">
                  <c:v>879</c:v>
                </c:pt>
                <c:pt idx="2225">
                  <c:v>888</c:v>
                </c:pt>
                <c:pt idx="2226">
                  <c:v>883</c:v>
                </c:pt>
                <c:pt idx="2227">
                  <c:v>895</c:v>
                </c:pt>
                <c:pt idx="2228">
                  <c:v>893</c:v>
                </c:pt>
                <c:pt idx="2229">
                  <c:v>878</c:v>
                </c:pt>
                <c:pt idx="2230">
                  <c:v>870</c:v>
                </c:pt>
                <c:pt idx="2231">
                  <c:v>863</c:v>
                </c:pt>
                <c:pt idx="2232">
                  <c:v>860</c:v>
                </c:pt>
                <c:pt idx="2233">
                  <c:v>876</c:v>
                </c:pt>
                <c:pt idx="2234">
                  <c:v>885</c:v>
                </c:pt>
                <c:pt idx="2235">
                  <c:v>877</c:v>
                </c:pt>
                <c:pt idx="2236">
                  <c:v>866</c:v>
                </c:pt>
                <c:pt idx="2237">
                  <c:v>848</c:v>
                </c:pt>
                <c:pt idx="2238">
                  <c:v>851</c:v>
                </c:pt>
                <c:pt idx="2239">
                  <c:v>841</c:v>
                </c:pt>
                <c:pt idx="2240">
                  <c:v>862</c:v>
                </c:pt>
                <c:pt idx="2241">
                  <c:v>860</c:v>
                </c:pt>
                <c:pt idx="2242">
                  <c:v>861</c:v>
                </c:pt>
                <c:pt idx="2243">
                  <c:v>863</c:v>
                </c:pt>
                <c:pt idx="2244">
                  <c:v>858</c:v>
                </c:pt>
                <c:pt idx="2245">
                  <c:v>847</c:v>
                </c:pt>
                <c:pt idx="2246">
                  <c:v>867</c:v>
                </c:pt>
                <c:pt idx="2247">
                  <c:v>888</c:v>
                </c:pt>
                <c:pt idx="2248">
                  <c:v>897</c:v>
                </c:pt>
                <c:pt idx="2249">
                  <c:v>898</c:v>
                </c:pt>
                <c:pt idx="2250">
                  <c:v>891</c:v>
                </c:pt>
                <c:pt idx="2251">
                  <c:v>872</c:v>
                </c:pt>
                <c:pt idx="2252">
                  <c:v>864</c:v>
                </c:pt>
                <c:pt idx="2253">
                  <c:v>875</c:v>
                </c:pt>
                <c:pt idx="2254">
                  <c:v>877</c:v>
                </c:pt>
                <c:pt idx="2255">
                  <c:v>879</c:v>
                </c:pt>
                <c:pt idx="2256">
                  <c:v>895</c:v>
                </c:pt>
                <c:pt idx="2257">
                  <c:v>880</c:v>
                </c:pt>
                <c:pt idx="2258">
                  <c:v>867</c:v>
                </c:pt>
                <c:pt idx="2259">
                  <c:v>862</c:v>
                </c:pt>
                <c:pt idx="2260">
                  <c:v>857</c:v>
                </c:pt>
                <c:pt idx="2261">
                  <c:v>862</c:v>
                </c:pt>
                <c:pt idx="2262">
                  <c:v>867</c:v>
                </c:pt>
                <c:pt idx="2263">
                  <c:v>862</c:v>
                </c:pt>
                <c:pt idx="2264">
                  <c:v>845</c:v>
                </c:pt>
                <c:pt idx="2265">
                  <c:v>832</c:v>
                </c:pt>
                <c:pt idx="2266">
                  <c:v>835</c:v>
                </c:pt>
                <c:pt idx="2267">
                  <c:v>827</c:v>
                </c:pt>
                <c:pt idx="2268">
                  <c:v>843</c:v>
                </c:pt>
                <c:pt idx="2269">
                  <c:v>849</c:v>
                </c:pt>
                <c:pt idx="2270">
                  <c:v>842</c:v>
                </c:pt>
                <c:pt idx="2271">
                  <c:v>821</c:v>
                </c:pt>
                <c:pt idx="2272">
                  <c:v>816</c:v>
                </c:pt>
                <c:pt idx="2273">
                  <c:v>812</c:v>
                </c:pt>
                <c:pt idx="2274">
                  <c:v>812</c:v>
                </c:pt>
                <c:pt idx="2275">
                  <c:v>819</c:v>
                </c:pt>
                <c:pt idx="2276">
                  <c:v>819</c:v>
                </c:pt>
                <c:pt idx="2277">
                  <c:v>823</c:v>
                </c:pt>
                <c:pt idx="2278">
                  <c:v>834</c:v>
                </c:pt>
                <c:pt idx="2279">
                  <c:v>810</c:v>
                </c:pt>
                <c:pt idx="2280">
                  <c:v>817</c:v>
                </c:pt>
                <c:pt idx="2281">
                  <c:v>823</c:v>
                </c:pt>
                <c:pt idx="2282">
                  <c:v>818</c:v>
                </c:pt>
                <c:pt idx="2283">
                  <c:v>824</c:v>
                </c:pt>
                <c:pt idx="2284">
                  <c:v>842</c:v>
                </c:pt>
                <c:pt idx="2285">
                  <c:v>843</c:v>
                </c:pt>
                <c:pt idx="2286">
                  <c:v>825</c:v>
                </c:pt>
                <c:pt idx="2287">
                  <c:v>814</c:v>
                </c:pt>
                <c:pt idx="2288">
                  <c:v>809</c:v>
                </c:pt>
                <c:pt idx="2289">
                  <c:v>815</c:v>
                </c:pt>
                <c:pt idx="2290">
                  <c:v>829</c:v>
                </c:pt>
                <c:pt idx="2291">
                  <c:v>824</c:v>
                </c:pt>
                <c:pt idx="2292">
                  <c:v>807</c:v>
                </c:pt>
                <c:pt idx="2293">
                  <c:v>801</c:v>
                </c:pt>
                <c:pt idx="2294">
                  <c:v>805</c:v>
                </c:pt>
                <c:pt idx="2295">
                  <c:v>812</c:v>
                </c:pt>
                <c:pt idx="2296">
                  <c:v>806</c:v>
                </c:pt>
                <c:pt idx="2297">
                  <c:v>810</c:v>
                </c:pt>
                <c:pt idx="2298">
                  <c:v>812</c:v>
                </c:pt>
                <c:pt idx="2299">
                  <c:v>816</c:v>
                </c:pt>
                <c:pt idx="2300">
                  <c:v>801</c:v>
                </c:pt>
                <c:pt idx="2301">
                  <c:v>785</c:v>
                </c:pt>
                <c:pt idx="2302">
                  <c:v>799</c:v>
                </c:pt>
                <c:pt idx="2303">
                  <c:v>808</c:v>
                </c:pt>
                <c:pt idx="2304">
                  <c:v>827</c:v>
                </c:pt>
                <c:pt idx="2305">
                  <c:v>832</c:v>
                </c:pt>
                <c:pt idx="2306">
                  <c:v>821</c:v>
                </c:pt>
                <c:pt idx="2307">
                  <c:v>817</c:v>
                </c:pt>
                <c:pt idx="2308">
                  <c:v>811</c:v>
                </c:pt>
                <c:pt idx="2309">
                  <c:v>830</c:v>
                </c:pt>
                <c:pt idx="2310">
                  <c:v>836</c:v>
                </c:pt>
                <c:pt idx="2311">
                  <c:v>866</c:v>
                </c:pt>
                <c:pt idx="2312">
                  <c:v>862</c:v>
                </c:pt>
                <c:pt idx="2313">
                  <c:v>844</c:v>
                </c:pt>
                <c:pt idx="2314">
                  <c:v>821</c:v>
                </c:pt>
                <c:pt idx="2315">
                  <c:v>863</c:v>
                </c:pt>
                <c:pt idx="2316">
                  <c:v>818</c:v>
                </c:pt>
                <c:pt idx="2317">
                  <c:v>803</c:v>
                </c:pt>
                <c:pt idx="2318">
                  <c:v>814</c:v>
                </c:pt>
                <c:pt idx="2319">
                  <c:v>816</c:v>
                </c:pt>
                <c:pt idx="2320">
                  <c:v>803</c:v>
                </c:pt>
                <c:pt idx="2321">
                  <c:v>782</c:v>
                </c:pt>
                <c:pt idx="2322">
                  <c:v>781</c:v>
                </c:pt>
                <c:pt idx="2323">
                  <c:v>781</c:v>
                </c:pt>
                <c:pt idx="2324">
                  <c:v>777</c:v>
                </c:pt>
                <c:pt idx="2325">
                  <c:v>792</c:v>
                </c:pt>
                <c:pt idx="2326">
                  <c:v>788</c:v>
                </c:pt>
                <c:pt idx="2327">
                  <c:v>794</c:v>
                </c:pt>
                <c:pt idx="2328">
                  <c:v>779</c:v>
                </c:pt>
                <c:pt idx="2329">
                  <c:v>770</c:v>
                </c:pt>
                <c:pt idx="2330">
                  <c:v>769</c:v>
                </c:pt>
                <c:pt idx="2331">
                  <c:v>789</c:v>
                </c:pt>
                <c:pt idx="2332">
                  <c:v>800</c:v>
                </c:pt>
                <c:pt idx="2333">
                  <c:v>804</c:v>
                </c:pt>
                <c:pt idx="2334">
                  <c:v>794</c:v>
                </c:pt>
                <c:pt idx="2335">
                  <c:v>779</c:v>
                </c:pt>
                <c:pt idx="2336">
                  <c:v>756</c:v>
                </c:pt>
                <c:pt idx="2337">
                  <c:v>780</c:v>
                </c:pt>
                <c:pt idx="2338">
                  <c:v>778</c:v>
                </c:pt>
                <c:pt idx="2339">
                  <c:v>801</c:v>
                </c:pt>
                <c:pt idx="2340">
                  <c:v>808</c:v>
                </c:pt>
                <c:pt idx="2341">
                  <c:v>768</c:v>
                </c:pt>
                <c:pt idx="2342">
                  <c:v>751</c:v>
                </c:pt>
                <c:pt idx="2343">
                  <c:v>761</c:v>
                </c:pt>
                <c:pt idx="2344">
                  <c:v>763</c:v>
                </c:pt>
                <c:pt idx="2345">
                  <c:v>753</c:v>
                </c:pt>
                <c:pt idx="2346">
                  <c:v>768</c:v>
                </c:pt>
                <c:pt idx="2347">
                  <c:v>765</c:v>
                </c:pt>
                <c:pt idx="2348">
                  <c:v>760</c:v>
                </c:pt>
                <c:pt idx="2349">
                  <c:v>736</c:v>
                </c:pt>
                <c:pt idx="2350">
                  <c:v>747</c:v>
                </c:pt>
                <c:pt idx="2351">
                  <c:v>767</c:v>
                </c:pt>
                <c:pt idx="2352">
                  <c:v>762</c:v>
                </c:pt>
                <c:pt idx="2353">
                  <c:v>776</c:v>
                </c:pt>
                <c:pt idx="2354">
                  <c:v>772</c:v>
                </c:pt>
                <c:pt idx="2355">
                  <c:v>772</c:v>
                </c:pt>
                <c:pt idx="2356">
                  <c:v>753</c:v>
                </c:pt>
                <c:pt idx="2357">
                  <c:v>741</c:v>
                </c:pt>
                <c:pt idx="2358">
                  <c:v>742</c:v>
                </c:pt>
                <c:pt idx="2359">
                  <c:v>763</c:v>
                </c:pt>
                <c:pt idx="2360">
                  <c:v>756</c:v>
                </c:pt>
                <c:pt idx="2361">
                  <c:v>772</c:v>
                </c:pt>
                <c:pt idx="2362">
                  <c:v>750</c:v>
                </c:pt>
                <c:pt idx="2363">
                  <c:v>722</c:v>
                </c:pt>
                <c:pt idx="2364">
                  <c:v>733</c:v>
                </c:pt>
                <c:pt idx="2365">
                  <c:v>730</c:v>
                </c:pt>
                <c:pt idx="2366">
                  <c:v>729</c:v>
                </c:pt>
                <c:pt idx="2367">
                  <c:v>754</c:v>
                </c:pt>
                <c:pt idx="2368">
                  <c:v>745</c:v>
                </c:pt>
                <c:pt idx="2369">
                  <c:v>721</c:v>
                </c:pt>
                <c:pt idx="2370">
                  <c:v>726</c:v>
                </c:pt>
                <c:pt idx="2371">
                  <c:v>728</c:v>
                </c:pt>
                <c:pt idx="2372">
                  <c:v>741</c:v>
                </c:pt>
                <c:pt idx="2373">
                  <c:v>755</c:v>
                </c:pt>
                <c:pt idx="2374">
                  <c:v>758</c:v>
                </c:pt>
                <c:pt idx="2375">
                  <c:v>758</c:v>
                </c:pt>
                <c:pt idx="2376">
                  <c:v>744</c:v>
                </c:pt>
                <c:pt idx="2377">
                  <c:v>732</c:v>
                </c:pt>
                <c:pt idx="2378">
                  <c:v>728</c:v>
                </c:pt>
                <c:pt idx="2379">
                  <c:v>714</c:v>
                </c:pt>
                <c:pt idx="2380">
                  <c:v>716</c:v>
                </c:pt>
                <c:pt idx="2381">
                  <c:v>741</c:v>
                </c:pt>
                <c:pt idx="2382">
                  <c:v>750</c:v>
                </c:pt>
                <c:pt idx="2383">
                  <c:v>722</c:v>
                </c:pt>
                <c:pt idx="2384">
                  <c:v>717</c:v>
                </c:pt>
                <c:pt idx="2385">
                  <c:v>726</c:v>
                </c:pt>
                <c:pt idx="2386">
                  <c:v>720</c:v>
                </c:pt>
                <c:pt idx="2387">
                  <c:v>733</c:v>
                </c:pt>
                <c:pt idx="2388">
                  <c:v>737</c:v>
                </c:pt>
                <c:pt idx="2389">
                  <c:v>732</c:v>
                </c:pt>
                <c:pt idx="2390">
                  <c:v>723</c:v>
                </c:pt>
                <c:pt idx="2391">
                  <c:v>728</c:v>
                </c:pt>
                <c:pt idx="2392">
                  <c:v>725</c:v>
                </c:pt>
                <c:pt idx="2393">
                  <c:v>730</c:v>
                </c:pt>
                <c:pt idx="2394">
                  <c:v>732</c:v>
                </c:pt>
                <c:pt idx="2395">
                  <c:v>725</c:v>
                </c:pt>
                <c:pt idx="2396">
                  <c:v>746</c:v>
                </c:pt>
                <c:pt idx="2397">
                  <c:v>723</c:v>
                </c:pt>
                <c:pt idx="2398">
                  <c:v>719</c:v>
                </c:pt>
                <c:pt idx="2399">
                  <c:v>722</c:v>
                </c:pt>
                <c:pt idx="2400">
                  <c:v>731</c:v>
                </c:pt>
                <c:pt idx="2401">
                  <c:v>733</c:v>
                </c:pt>
                <c:pt idx="2402">
                  <c:v>750</c:v>
                </c:pt>
                <c:pt idx="2403">
                  <c:v>751</c:v>
                </c:pt>
                <c:pt idx="2404">
                  <c:v>735</c:v>
                </c:pt>
                <c:pt idx="2405">
                  <c:v>709</c:v>
                </c:pt>
                <c:pt idx="2406">
                  <c:v>712</c:v>
                </c:pt>
                <c:pt idx="2407">
                  <c:v>723</c:v>
                </c:pt>
                <c:pt idx="2408">
                  <c:v>713</c:v>
                </c:pt>
                <c:pt idx="2409">
                  <c:v>731</c:v>
                </c:pt>
                <c:pt idx="2410">
                  <c:v>730</c:v>
                </c:pt>
                <c:pt idx="2411">
                  <c:v>719</c:v>
                </c:pt>
                <c:pt idx="2412">
                  <c:v>722</c:v>
                </c:pt>
                <c:pt idx="2413">
                  <c:v>728</c:v>
                </c:pt>
                <c:pt idx="2414">
                  <c:v>730</c:v>
                </c:pt>
                <c:pt idx="2415">
                  <c:v>729</c:v>
                </c:pt>
                <c:pt idx="2416">
                  <c:v>718</c:v>
                </c:pt>
                <c:pt idx="2417">
                  <c:v>727</c:v>
                </c:pt>
                <c:pt idx="2418">
                  <c:v>728</c:v>
                </c:pt>
                <c:pt idx="2419">
                  <c:v>720</c:v>
                </c:pt>
                <c:pt idx="2420">
                  <c:v>738</c:v>
                </c:pt>
                <c:pt idx="2421">
                  <c:v>732</c:v>
                </c:pt>
                <c:pt idx="2422">
                  <c:v>728</c:v>
                </c:pt>
                <c:pt idx="2423">
                  <c:v>747</c:v>
                </c:pt>
                <c:pt idx="2424">
                  <c:v>751</c:v>
                </c:pt>
                <c:pt idx="2425">
                  <c:v>740</c:v>
                </c:pt>
                <c:pt idx="2426">
                  <c:v>731</c:v>
                </c:pt>
                <c:pt idx="2427">
                  <c:v>734</c:v>
                </c:pt>
                <c:pt idx="2428">
                  <c:v>736</c:v>
                </c:pt>
                <c:pt idx="2429">
                  <c:v>749</c:v>
                </c:pt>
                <c:pt idx="2430">
                  <c:v>774</c:v>
                </c:pt>
                <c:pt idx="2431">
                  <c:v>770</c:v>
                </c:pt>
                <c:pt idx="2432">
                  <c:v>784</c:v>
                </c:pt>
                <c:pt idx="2433">
                  <c:v>761</c:v>
                </c:pt>
                <c:pt idx="2434">
                  <c:v>744</c:v>
                </c:pt>
                <c:pt idx="2435">
                  <c:v>758</c:v>
                </c:pt>
                <c:pt idx="2436">
                  <c:v>763</c:v>
                </c:pt>
                <c:pt idx="2437">
                  <c:v>781</c:v>
                </c:pt>
                <c:pt idx="2438">
                  <c:v>777</c:v>
                </c:pt>
                <c:pt idx="2439">
                  <c:v>778</c:v>
                </c:pt>
                <c:pt idx="2440">
                  <c:v>757</c:v>
                </c:pt>
                <c:pt idx="2441">
                  <c:v>763</c:v>
                </c:pt>
                <c:pt idx="2442">
                  <c:v>770</c:v>
                </c:pt>
                <c:pt idx="2443">
                  <c:v>783</c:v>
                </c:pt>
                <c:pt idx="2444">
                  <c:v>782</c:v>
                </c:pt>
                <c:pt idx="2445">
                  <c:v>774</c:v>
                </c:pt>
                <c:pt idx="2446">
                  <c:v>751</c:v>
                </c:pt>
                <c:pt idx="2447">
                  <c:v>743</c:v>
                </c:pt>
                <c:pt idx="2448">
                  <c:v>752</c:v>
                </c:pt>
                <c:pt idx="2449">
                  <c:v>739</c:v>
                </c:pt>
                <c:pt idx="2450">
                  <c:v>758</c:v>
                </c:pt>
                <c:pt idx="2451">
                  <c:v>757</c:v>
                </c:pt>
                <c:pt idx="2452">
                  <c:v>763</c:v>
                </c:pt>
                <c:pt idx="2453">
                  <c:v>746</c:v>
                </c:pt>
                <c:pt idx="2454">
                  <c:v>740</c:v>
                </c:pt>
                <c:pt idx="2455">
                  <c:v>734</c:v>
                </c:pt>
                <c:pt idx="2456">
                  <c:v>737</c:v>
                </c:pt>
                <c:pt idx="2457">
                  <c:v>742</c:v>
                </c:pt>
                <c:pt idx="2458">
                  <c:v>738</c:v>
                </c:pt>
                <c:pt idx="2459">
                  <c:v>743</c:v>
                </c:pt>
                <c:pt idx="2460">
                  <c:v>749</c:v>
                </c:pt>
                <c:pt idx="2461">
                  <c:v>735</c:v>
                </c:pt>
                <c:pt idx="2462">
                  <c:v>740</c:v>
                </c:pt>
                <c:pt idx="2463">
                  <c:v>727</c:v>
                </c:pt>
                <c:pt idx="2464">
                  <c:v>743</c:v>
                </c:pt>
              </c:numCache>
            </c:numRef>
          </c:val>
          <c:smooth val="0"/>
          <c:extLst>
            <c:ext xmlns:c16="http://schemas.microsoft.com/office/drawing/2014/chart" uri="{C3380CC4-5D6E-409C-BE32-E72D297353CC}">
              <c16:uniqueId val="{00000000-657D-4484-935B-0AA2783F2B99}"/>
            </c:ext>
          </c:extLst>
        </c:ser>
        <c:dLbls>
          <c:showLegendKey val="0"/>
          <c:showVal val="0"/>
          <c:showCatName val="0"/>
          <c:showSerName val="0"/>
          <c:showPercent val="0"/>
          <c:showBubbleSize val="0"/>
        </c:dLbls>
        <c:smooth val="0"/>
        <c:axId val="49790336"/>
        <c:axId val="52982912"/>
      </c:lineChart>
      <c:dateAx>
        <c:axId val="49790336"/>
        <c:scaling>
          <c:orientation val="minMax"/>
        </c:scaling>
        <c:delete val="0"/>
        <c:axPos val="b"/>
        <c:numFmt formatCode="m/d/yyyy" sourceLinked="1"/>
        <c:majorTickMark val="out"/>
        <c:minorTickMark val="none"/>
        <c:tickLblPos val="nextTo"/>
        <c:txPr>
          <a:bodyPr/>
          <a:lstStyle/>
          <a:p>
            <a:pPr>
              <a:defRPr sz="600" b="1"/>
            </a:pPr>
            <a:endParaRPr lang="en-US"/>
          </a:p>
        </c:txPr>
        <c:crossAx val="52982912"/>
        <c:crosses val="autoZero"/>
        <c:auto val="1"/>
        <c:lblOffset val="100"/>
        <c:baseTimeUnit val="days"/>
      </c:dateAx>
      <c:valAx>
        <c:axId val="52982912"/>
        <c:scaling>
          <c:orientation val="minMax"/>
          <c:min val="600"/>
        </c:scaling>
        <c:delete val="0"/>
        <c:axPos val="l"/>
        <c:majorGridlines/>
        <c:numFmt formatCode="#,##0" sourceLinked="1"/>
        <c:majorTickMark val="out"/>
        <c:minorTickMark val="none"/>
        <c:tickLblPos val="nextTo"/>
        <c:txPr>
          <a:bodyPr/>
          <a:lstStyle/>
          <a:p>
            <a:pPr>
              <a:defRPr sz="1400" b="1"/>
            </a:pPr>
            <a:endParaRPr lang="en-US"/>
          </a:p>
        </c:txPr>
        <c:crossAx val="49790336"/>
        <c:crosses val="autoZero"/>
        <c:crossBetween val="between"/>
      </c:valAx>
      <c:spPr>
        <a:solidFill>
          <a:schemeClr val="tx2">
            <a:lumMod val="40000"/>
            <a:lumOff val="60000"/>
          </a:schemeClr>
        </a:solidFill>
        <a:scene3d>
          <a:camera prst="orthographicFront"/>
          <a:lightRig rig="threePt" dir="t"/>
        </a:scene3d>
        <a:sp3d>
          <a:bevelT/>
        </a:sp3d>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Column1</c:v>
                </c:pt>
              </c:strCache>
            </c:strRef>
          </c:tx>
          <c:dPt>
            <c:idx val="3"/>
            <c:bubble3D val="0"/>
            <c:spPr>
              <a:solidFill>
                <a:schemeClr val="bg1">
                  <a:lumMod val="65000"/>
                </a:schemeClr>
              </a:solidFill>
            </c:spPr>
            <c:extLst>
              <c:ext xmlns:c16="http://schemas.microsoft.com/office/drawing/2014/chart" uri="{C3380CC4-5D6E-409C-BE32-E72D297353CC}">
                <c16:uniqueId val="{00000001-B4B9-4B86-9B36-2A19FB51467D}"/>
              </c:ext>
            </c:extLst>
          </c:dPt>
          <c:dLbls>
            <c:dLbl>
              <c:idx val="0"/>
              <c:layout>
                <c:manualLayout>
                  <c:x val="-4.0871235193817808E-2"/>
                  <c:y val="0.14282935027858359"/>
                </c:manualLayout>
              </c:layout>
              <c:tx>
                <c:rich>
                  <a:bodyPr/>
                  <a:lstStyle/>
                  <a:p>
                    <a:fld id="{3067D85C-FF37-466B-AEE9-1D6530A61106}" type="VALUE">
                      <a:rPr lang="en-US" smtClean="0"/>
                      <a:pPr/>
                      <a:t>[VALUE]</a:t>
                    </a:fld>
                    <a:endParaRPr lang="en-US" dirty="0"/>
                  </a:p>
                  <a:p>
                    <a:r>
                      <a:rPr lang="en-US" dirty="0"/>
                      <a:t>31</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C86-45E3-8F96-AD11CB089724}"/>
                </c:ext>
              </c:extLst>
            </c:dLbl>
            <c:dLbl>
              <c:idx val="1"/>
              <c:layout>
                <c:manualLayout>
                  <c:x val="-0.13726498204048643"/>
                  <c:y val="0.12995602523368785"/>
                </c:manualLayout>
              </c:layout>
              <c:tx>
                <c:rich>
                  <a:bodyPr/>
                  <a:lstStyle/>
                  <a:p>
                    <a:fld id="{C7CC1A54-155B-4A95-8DF5-934E2A08E884}" type="VALUE">
                      <a:rPr lang="en-US" smtClean="0"/>
                      <a:pPr/>
                      <a:t>[VALUE]</a:t>
                    </a:fld>
                    <a:endParaRPr lang="en-US" dirty="0"/>
                  </a:p>
                  <a:p>
                    <a:r>
                      <a:rPr lang="en-US" dirty="0"/>
                      <a:t>77</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C86-45E3-8F96-AD11CB089724}"/>
                </c:ext>
              </c:extLst>
            </c:dLbl>
            <c:dLbl>
              <c:idx val="2"/>
              <c:layout>
                <c:manualLayout>
                  <c:x val="-0.1234865501234351"/>
                  <c:y val="5.0362158677533728E-2"/>
                </c:manualLayout>
              </c:layout>
              <c:tx>
                <c:rich>
                  <a:bodyPr/>
                  <a:lstStyle/>
                  <a:p>
                    <a:fld id="{EEE4263C-CB40-414B-A191-562E0B9A4539}" type="VALUE">
                      <a:rPr lang="en-US" smtClean="0"/>
                      <a:pPr/>
                      <a:t>[VALUE]</a:t>
                    </a:fld>
                    <a:endParaRPr lang="en-US" dirty="0"/>
                  </a:p>
                  <a:p>
                    <a:r>
                      <a:rPr lang="en-US" dirty="0"/>
                      <a:t>49</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10351284410263438"/>
                      <c:h val="0.10871345029239766"/>
                    </c:manualLayout>
                  </c15:layout>
                  <c15:dlblFieldTable/>
                  <c15:showDataLabelsRange val="0"/>
                </c:ext>
                <c:ext xmlns:c16="http://schemas.microsoft.com/office/drawing/2014/chart" uri="{C3380CC4-5D6E-409C-BE32-E72D297353CC}">
                  <c16:uniqueId val="{00000004-EC86-45E3-8F96-AD11CB089724}"/>
                </c:ext>
              </c:extLst>
            </c:dLbl>
            <c:dLbl>
              <c:idx val="3"/>
              <c:tx>
                <c:rich>
                  <a:bodyPr/>
                  <a:lstStyle/>
                  <a:p>
                    <a:fld id="{83BE20E0-1DE1-4B30-AF26-D9EA3F3566C1}" type="VALUE">
                      <a:rPr lang="en-US" smtClean="0"/>
                      <a:pPr/>
                      <a:t>[VALUE]</a:t>
                    </a:fld>
                    <a:endParaRPr lang="en-US" dirty="0"/>
                  </a:p>
                  <a:p>
                    <a:r>
                      <a:rPr lang="en-US" dirty="0"/>
                      <a:t>586</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B9-4B86-9B36-2A19FB51467D}"/>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3056 - Parolee</c:v>
                </c:pt>
                <c:pt idx="1">
                  <c:v>1170h PC - Non-Non-Non</c:v>
                </c:pt>
                <c:pt idx="2">
                  <c:v>PRCS - Post Release Community Supervision</c:v>
                </c:pt>
                <c:pt idx="3">
                  <c:v>Other</c:v>
                </c:pt>
              </c:strCache>
            </c:strRef>
          </c:cat>
          <c:val>
            <c:numRef>
              <c:f>Sheet1!$B$2:$B$5</c:f>
              <c:numCache>
                <c:formatCode>0.0%</c:formatCode>
                <c:ptCount val="4"/>
                <c:pt idx="0">
                  <c:v>4.2000000000000003E-2</c:v>
                </c:pt>
                <c:pt idx="1">
                  <c:v>0.104</c:v>
                </c:pt>
                <c:pt idx="2">
                  <c:v>6.6000000000000003E-2</c:v>
                </c:pt>
                <c:pt idx="3">
                  <c:v>0.78800000000000003</c:v>
                </c:pt>
              </c:numCache>
            </c:numRef>
          </c:val>
          <c:extLst>
            <c:ext xmlns:c16="http://schemas.microsoft.com/office/drawing/2014/chart" uri="{C3380CC4-5D6E-409C-BE32-E72D297353CC}">
              <c16:uniqueId val="{00000005-B4B9-4B86-9B36-2A19FB51467D}"/>
            </c:ext>
          </c:extLst>
        </c:ser>
        <c:dLbls>
          <c:dLblPos val="ctr"/>
          <c:showLegendKey val="0"/>
          <c:showVal val="1"/>
          <c:showCatName val="0"/>
          <c:showSerName val="0"/>
          <c:showPercent val="0"/>
          <c:showBubbleSize val="0"/>
          <c:showLeaderLines val="1"/>
        </c:dLbls>
        <c:firstSliceAng val="0"/>
      </c:pieChart>
    </c:plotArea>
    <c:legend>
      <c:legendPos val="t"/>
      <c:layout>
        <c:manualLayout>
          <c:xMode val="edge"/>
          <c:yMode val="edge"/>
          <c:x val="2.0916901896696878E-2"/>
          <c:y val="1.7543859649122806E-2"/>
          <c:w val="0.95816619620660626"/>
          <c:h val="0.26367223833862874"/>
        </c:manualLayout>
      </c:layout>
      <c:overlay val="0"/>
    </c:legend>
    <c:plotVisOnly val="1"/>
    <c:dispBlanksAs val="gap"/>
    <c:showDLblsOverMax val="0"/>
  </c:chart>
  <c:txPr>
    <a:bodyPr/>
    <a:lstStyle/>
    <a:p>
      <a:pPr>
        <a:defRPr sz="1400" b="1"/>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3056 - Parolee</c:v>
                </c:pt>
              </c:strCache>
            </c:strRef>
          </c:tx>
          <c:spPr>
            <a:ln w="63500"/>
          </c:spPr>
          <c:marker>
            <c:symbol val="none"/>
          </c:marker>
          <c:cat>
            <c:numRef>
              <c:f>Sheet1!$A$2:$A$85</c:f>
              <c:numCache>
                <c:formatCode>mmm\-yy</c:formatCode>
                <c:ptCount val="84"/>
                <c:pt idx="0">
                  <c:v>40725</c:v>
                </c:pt>
                <c:pt idx="1">
                  <c:v>40756</c:v>
                </c:pt>
                <c:pt idx="2">
                  <c:v>40787</c:v>
                </c:pt>
                <c:pt idx="3">
                  <c:v>40817</c:v>
                </c:pt>
                <c:pt idx="4">
                  <c:v>40848</c:v>
                </c:pt>
                <c:pt idx="5">
                  <c:v>40878</c:v>
                </c:pt>
                <c:pt idx="6">
                  <c:v>40909</c:v>
                </c:pt>
                <c:pt idx="7">
                  <c:v>40940</c:v>
                </c:pt>
                <c:pt idx="8">
                  <c:v>40969</c:v>
                </c:pt>
                <c:pt idx="9">
                  <c:v>41000</c:v>
                </c:pt>
                <c:pt idx="10">
                  <c:v>41030</c:v>
                </c:pt>
                <c:pt idx="11">
                  <c:v>41061</c:v>
                </c:pt>
                <c:pt idx="12">
                  <c:v>41091</c:v>
                </c:pt>
                <c:pt idx="13">
                  <c:v>41122</c:v>
                </c:pt>
                <c:pt idx="14">
                  <c:v>41153</c:v>
                </c:pt>
                <c:pt idx="15">
                  <c:v>41183</c:v>
                </c:pt>
                <c:pt idx="16">
                  <c:v>41214</c:v>
                </c:pt>
                <c:pt idx="17">
                  <c:v>41244</c:v>
                </c:pt>
                <c:pt idx="18">
                  <c:v>41275</c:v>
                </c:pt>
                <c:pt idx="19">
                  <c:v>41306</c:v>
                </c:pt>
                <c:pt idx="20">
                  <c:v>41334</c:v>
                </c:pt>
                <c:pt idx="21">
                  <c:v>41365</c:v>
                </c:pt>
                <c:pt idx="22">
                  <c:v>41395</c:v>
                </c:pt>
                <c:pt idx="23">
                  <c:v>41426</c:v>
                </c:pt>
                <c:pt idx="24">
                  <c:v>41456</c:v>
                </c:pt>
                <c:pt idx="25">
                  <c:v>41487</c:v>
                </c:pt>
                <c:pt idx="26">
                  <c:v>41518</c:v>
                </c:pt>
                <c:pt idx="27">
                  <c:v>41548</c:v>
                </c:pt>
                <c:pt idx="28">
                  <c:v>41579</c:v>
                </c:pt>
                <c:pt idx="29">
                  <c:v>41609</c:v>
                </c:pt>
                <c:pt idx="30">
                  <c:v>41640</c:v>
                </c:pt>
                <c:pt idx="31">
                  <c:v>41671</c:v>
                </c:pt>
                <c:pt idx="32">
                  <c:v>41699</c:v>
                </c:pt>
                <c:pt idx="33">
                  <c:v>41730</c:v>
                </c:pt>
                <c:pt idx="34">
                  <c:v>41760</c:v>
                </c:pt>
                <c:pt idx="35">
                  <c:v>41791</c:v>
                </c:pt>
                <c:pt idx="36">
                  <c:v>41821</c:v>
                </c:pt>
                <c:pt idx="37">
                  <c:v>41852</c:v>
                </c:pt>
                <c:pt idx="38">
                  <c:v>41883</c:v>
                </c:pt>
                <c:pt idx="39">
                  <c:v>41913</c:v>
                </c:pt>
                <c:pt idx="40">
                  <c:v>41944</c:v>
                </c:pt>
                <c:pt idx="41">
                  <c:v>41974</c:v>
                </c:pt>
                <c:pt idx="42">
                  <c:v>42005</c:v>
                </c:pt>
                <c:pt idx="43">
                  <c:v>42036</c:v>
                </c:pt>
                <c:pt idx="44">
                  <c:v>42064</c:v>
                </c:pt>
                <c:pt idx="45">
                  <c:v>42095</c:v>
                </c:pt>
                <c:pt idx="46">
                  <c:v>42125</c:v>
                </c:pt>
                <c:pt idx="47">
                  <c:v>42156</c:v>
                </c:pt>
                <c:pt idx="48">
                  <c:v>42186</c:v>
                </c:pt>
                <c:pt idx="49">
                  <c:v>42217</c:v>
                </c:pt>
                <c:pt idx="50">
                  <c:v>42248</c:v>
                </c:pt>
                <c:pt idx="51">
                  <c:v>42278</c:v>
                </c:pt>
                <c:pt idx="52">
                  <c:v>42309</c:v>
                </c:pt>
                <c:pt idx="53">
                  <c:v>42339</c:v>
                </c:pt>
                <c:pt idx="54">
                  <c:v>42370</c:v>
                </c:pt>
                <c:pt idx="55">
                  <c:v>42401</c:v>
                </c:pt>
                <c:pt idx="56">
                  <c:v>42430</c:v>
                </c:pt>
                <c:pt idx="57">
                  <c:v>42461</c:v>
                </c:pt>
                <c:pt idx="58">
                  <c:v>42491</c:v>
                </c:pt>
                <c:pt idx="59">
                  <c:v>42522</c:v>
                </c:pt>
                <c:pt idx="60">
                  <c:v>42552</c:v>
                </c:pt>
                <c:pt idx="61">
                  <c:v>42583</c:v>
                </c:pt>
                <c:pt idx="62">
                  <c:v>42614</c:v>
                </c:pt>
                <c:pt idx="63">
                  <c:v>42644</c:v>
                </c:pt>
                <c:pt idx="64">
                  <c:v>42675</c:v>
                </c:pt>
                <c:pt idx="65">
                  <c:v>42705</c:v>
                </c:pt>
                <c:pt idx="66">
                  <c:v>42736</c:v>
                </c:pt>
                <c:pt idx="67">
                  <c:v>42767</c:v>
                </c:pt>
                <c:pt idx="68">
                  <c:v>42795</c:v>
                </c:pt>
                <c:pt idx="69">
                  <c:v>42826</c:v>
                </c:pt>
                <c:pt idx="70">
                  <c:v>42856</c:v>
                </c:pt>
                <c:pt idx="71">
                  <c:v>42887</c:v>
                </c:pt>
                <c:pt idx="72">
                  <c:v>42917</c:v>
                </c:pt>
                <c:pt idx="73">
                  <c:v>42948</c:v>
                </c:pt>
                <c:pt idx="74">
                  <c:v>42979</c:v>
                </c:pt>
                <c:pt idx="75">
                  <c:v>43009</c:v>
                </c:pt>
                <c:pt idx="76">
                  <c:v>43040</c:v>
                </c:pt>
                <c:pt idx="77">
                  <c:v>43070</c:v>
                </c:pt>
                <c:pt idx="78">
                  <c:v>43101</c:v>
                </c:pt>
                <c:pt idx="79">
                  <c:v>43132</c:v>
                </c:pt>
                <c:pt idx="80">
                  <c:v>43160</c:v>
                </c:pt>
                <c:pt idx="81">
                  <c:v>43191</c:v>
                </c:pt>
                <c:pt idx="82">
                  <c:v>43221</c:v>
                </c:pt>
                <c:pt idx="83">
                  <c:v>43252</c:v>
                </c:pt>
              </c:numCache>
            </c:numRef>
          </c:cat>
          <c:val>
            <c:numRef>
              <c:f>Sheet1!$B$2:$B$85</c:f>
              <c:numCache>
                <c:formatCode>General</c:formatCode>
                <c:ptCount val="84"/>
                <c:pt idx="0">
                  <c:v>13</c:v>
                </c:pt>
                <c:pt idx="1">
                  <c:v>14</c:v>
                </c:pt>
                <c:pt idx="2">
                  <c:v>12</c:v>
                </c:pt>
                <c:pt idx="3">
                  <c:v>31</c:v>
                </c:pt>
                <c:pt idx="4">
                  <c:v>76</c:v>
                </c:pt>
                <c:pt idx="5">
                  <c:v>114</c:v>
                </c:pt>
                <c:pt idx="6">
                  <c:v>148</c:v>
                </c:pt>
                <c:pt idx="7">
                  <c:v>161</c:v>
                </c:pt>
                <c:pt idx="8">
                  <c:v>177</c:v>
                </c:pt>
                <c:pt idx="9">
                  <c:v>183</c:v>
                </c:pt>
                <c:pt idx="10">
                  <c:v>174</c:v>
                </c:pt>
                <c:pt idx="11">
                  <c:v>159</c:v>
                </c:pt>
                <c:pt idx="12">
                  <c:v>161</c:v>
                </c:pt>
                <c:pt idx="13">
                  <c:v>179</c:v>
                </c:pt>
                <c:pt idx="14">
                  <c:v>179</c:v>
                </c:pt>
                <c:pt idx="15">
                  <c:v>162</c:v>
                </c:pt>
                <c:pt idx="16">
                  <c:v>164</c:v>
                </c:pt>
                <c:pt idx="17">
                  <c:v>159</c:v>
                </c:pt>
                <c:pt idx="18">
                  <c:v>159</c:v>
                </c:pt>
                <c:pt idx="19">
                  <c:v>131</c:v>
                </c:pt>
                <c:pt idx="20">
                  <c:v>136</c:v>
                </c:pt>
                <c:pt idx="21">
                  <c:v>135</c:v>
                </c:pt>
                <c:pt idx="22">
                  <c:v>146</c:v>
                </c:pt>
                <c:pt idx="23">
                  <c:v>126</c:v>
                </c:pt>
                <c:pt idx="24">
                  <c:v>102</c:v>
                </c:pt>
                <c:pt idx="25">
                  <c:v>93</c:v>
                </c:pt>
                <c:pt idx="26">
                  <c:v>58</c:v>
                </c:pt>
                <c:pt idx="27">
                  <c:v>60</c:v>
                </c:pt>
                <c:pt idx="28">
                  <c:v>61</c:v>
                </c:pt>
                <c:pt idx="29">
                  <c:v>54</c:v>
                </c:pt>
                <c:pt idx="30">
                  <c:v>59</c:v>
                </c:pt>
                <c:pt idx="31">
                  <c:v>57</c:v>
                </c:pt>
                <c:pt idx="32">
                  <c:v>66</c:v>
                </c:pt>
                <c:pt idx="33">
                  <c:v>60</c:v>
                </c:pt>
                <c:pt idx="34">
                  <c:v>62</c:v>
                </c:pt>
                <c:pt idx="35">
                  <c:v>72</c:v>
                </c:pt>
                <c:pt idx="36">
                  <c:v>69</c:v>
                </c:pt>
                <c:pt idx="37">
                  <c:v>60</c:v>
                </c:pt>
                <c:pt idx="38">
                  <c:v>61</c:v>
                </c:pt>
                <c:pt idx="39">
                  <c:v>62</c:v>
                </c:pt>
                <c:pt idx="40">
                  <c:v>56</c:v>
                </c:pt>
                <c:pt idx="41">
                  <c:v>40</c:v>
                </c:pt>
                <c:pt idx="42">
                  <c:v>47</c:v>
                </c:pt>
                <c:pt idx="43">
                  <c:v>68</c:v>
                </c:pt>
                <c:pt idx="44">
                  <c:v>62</c:v>
                </c:pt>
                <c:pt idx="45">
                  <c:v>58</c:v>
                </c:pt>
                <c:pt idx="46">
                  <c:v>58</c:v>
                </c:pt>
                <c:pt idx="47">
                  <c:v>47</c:v>
                </c:pt>
                <c:pt idx="48">
                  <c:v>46</c:v>
                </c:pt>
                <c:pt idx="49">
                  <c:v>31</c:v>
                </c:pt>
                <c:pt idx="50">
                  <c:v>50</c:v>
                </c:pt>
                <c:pt idx="51">
                  <c:v>37</c:v>
                </c:pt>
                <c:pt idx="52">
                  <c:v>44</c:v>
                </c:pt>
                <c:pt idx="53">
                  <c:v>44</c:v>
                </c:pt>
                <c:pt idx="54">
                  <c:v>47</c:v>
                </c:pt>
                <c:pt idx="55">
                  <c:v>58</c:v>
                </c:pt>
                <c:pt idx="56">
                  <c:v>65</c:v>
                </c:pt>
                <c:pt idx="57">
                  <c:v>47</c:v>
                </c:pt>
                <c:pt idx="58">
                  <c:v>45</c:v>
                </c:pt>
                <c:pt idx="59">
                  <c:v>48</c:v>
                </c:pt>
                <c:pt idx="60">
                  <c:v>40</c:v>
                </c:pt>
                <c:pt idx="61">
                  <c:v>38</c:v>
                </c:pt>
                <c:pt idx="62">
                  <c:v>39</c:v>
                </c:pt>
                <c:pt idx="63">
                  <c:v>40</c:v>
                </c:pt>
                <c:pt idx="64">
                  <c:v>38</c:v>
                </c:pt>
                <c:pt idx="65">
                  <c:v>37</c:v>
                </c:pt>
                <c:pt idx="66">
                  <c:v>41</c:v>
                </c:pt>
                <c:pt idx="67">
                  <c:v>44</c:v>
                </c:pt>
                <c:pt idx="68">
                  <c:v>38</c:v>
                </c:pt>
                <c:pt idx="69">
                  <c:v>37</c:v>
                </c:pt>
                <c:pt idx="70">
                  <c:v>44</c:v>
                </c:pt>
                <c:pt idx="71">
                  <c:v>41</c:v>
                </c:pt>
                <c:pt idx="72">
                  <c:v>39</c:v>
                </c:pt>
                <c:pt idx="73">
                  <c:v>41</c:v>
                </c:pt>
                <c:pt idx="74">
                  <c:v>42</c:v>
                </c:pt>
                <c:pt idx="75">
                  <c:v>38</c:v>
                </c:pt>
                <c:pt idx="76">
                  <c:v>39</c:v>
                </c:pt>
                <c:pt idx="77">
                  <c:v>40</c:v>
                </c:pt>
                <c:pt idx="78">
                  <c:v>38</c:v>
                </c:pt>
                <c:pt idx="79">
                  <c:v>40</c:v>
                </c:pt>
                <c:pt idx="80">
                  <c:v>37</c:v>
                </c:pt>
                <c:pt idx="81">
                  <c:v>31</c:v>
                </c:pt>
                <c:pt idx="82">
                  <c:v>29</c:v>
                </c:pt>
                <c:pt idx="83">
                  <c:v>31</c:v>
                </c:pt>
              </c:numCache>
            </c:numRef>
          </c:val>
          <c:smooth val="0"/>
          <c:extLst>
            <c:ext xmlns:c16="http://schemas.microsoft.com/office/drawing/2014/chart" uri="{C3380CC4-5D6E-409C-BE32-E72D297353CC}">
              <c16:uniqueId val="{00000000-2979-41B0-9368-424E4F87063D}"/>
            </c:ext>
          </c:extLst>
        </c:ser>
        <c:ser>
          <c:idx val="1"/>
          <c:order val="1"/>
          <c:tx>
            <c:strRef>
              <c:f>Sheet1!$C$1</c:f>
              <c:strCache>
                <c:ptCount val="1"/>
                <c:pt idx="0">
                  <c:v>1170h PC - Non-Non-Non</c:v>
                </c:pt>
              </c:strCache>
            </c:strRef>
          </c:tx>
          <c:spPr>
            <a:ln w="63500"/>
          </c:spPr>
          <c:marker>
            <c:symbol val="none"/>
          </c:marker>
          <c:cat>
            <c:numRef>
              <c:f>Sheet1!$A$2:$A$85</c:f>
              <c:numCache>
                <c:formatCode>mmm\-yy</c:formatCode>
                <c:ptCount val="84"/>
                <c:pt idx="0">
                  <c:v>40725</c:v>
                </c:pt>
                <c:pt idx="1">
                  <c:v>40756</c:v>
                </c:pt>
                <c:pt idx="2">
                  <c:v>40787</c:v>
                </c:pt>
                <c:pt idx="3">
                  <c:v>40817</c:v>
                </c:pt>
                <c:pt idx="4">
                  <c:v>40848</c:v>
                </c:pt>
                <c:pt idx="5">
                  <c:v>40878</c:v>
                </c:pt>
                <c:pt idx="6">
                  <c:v>40909</c:v>
                </c:pt>
                <c:pt idx="7">
                  <c:v>40940</c:v>
                </c:pt>
                <c:pt idx="8">
                  <c:v>40969</c:v>
                </c:pt>
                <c:pt idx="9">
                  <c:v>41000</c:v>
                </c:pt>
                <c:pt idx="10">
                  <c:v>41030</c:v>
                </c:pt>
                <c:pt idx="11">
                  <c:v>41061</c:v>
                </c:pt>
                <c:pt idx="12">
                  <c:v>41091</c:v>
                </c:pt>
                <c:pt idx="13">
                  <c:v>41122</c:v>
                </c:pt>
                <c:pt idx="14">
                  <c:v>41153</c:v>
                </c:pt>
                <c:pt idx="15">
                  <c:v>41183</c:v>
                </c:pt>
                <c:pt idx="16">
                  <c:v>41214</c:v>
                </c:pt>
                <c:pt idx="17">
                  <c:v>41244</c:v>
                </c:pt>
                <c:pt idx="18">
                  <c:v>41275</c:v>
                </c:pt>
                <c:pt idx="19">
                  <c:v>41306</c:v>
                </c:pt>
                <c:pt idx="20">
                  <c:v>41334</c:v>
                </c:pt>
                <c:pt idx="21">
                  <c:v>41365</c:v>
                </c:pt>
                <c:pt idx="22">
                  <c:v>41395</c:v>
                </c:pt>
                <c:pt idx="23">
                  <c:v>41426</c:v>
                </c:pt>
                <c:pt idx="24">
                  <c:v>41456</c:v>
                </c:pt>
                <c:pt idx="25">
                  <c:v>41487</c:v>
                </c:pt>
                <c:pt idx="26">
                  <c:v>41518</c:v>
                </c:pt>
                <c:pt idx="27">
                  <c:v>41548</c:v>
                </c:pt>
                <c:pt idx="28">
                  <c:v>41579</c:v>
                </c:pt>
                <c:pt idx="29">
                  <c:v>41609</c:v>
                </c:pt>
                <c:pt idx="30">
                  <c:v>41640</c:v>
                </c:pt>
                <c:pt idx="31">
                  <c:v>41671</c:v>
                </c:pt>
                <c:pt idx="32">
                  <c:v>41699</c:v>
                </c:pt>
                <c:pt idx="33">
                  <c:v>41730</c:v>
                </c:pt>
                <c:pt idx="34">
                  <c:v>41760</c:v>
                </c:pt>
                <c:pt idx="35">
                  <c:v>41791</c:v>
                </c:pt>
                <c:pt idx="36">
                  <c:v>41821</c:v>
                </c:pt>
                <c:pt idx="37">
                  <c:v>41852</c:v>
                </c:pt>
                <c:pt idx="38">
                  <c:v>41883</c:v>
                </c:pt>
                <c:pt idx="39">
                  <c:v>41913</c:v>
                </c:pt>
                <c:pt idx="40">
                  <c:v>41944</c:v>
                </c:pt>
                <c:pt idx="41">
                  <c:v>41974</c:v>
                </c:pt>
                <c:pt idx="42">
                  <c:v>42005</c:v>
                </c:pt>
                <c:pt idx="43">
                  <c:v>42036</c:v>
                </c:pt>
                <c:pt idx="44">
                  <c:v>42064</c:v>
                </c:pt>
                <c:pt idx="45">
                  <c:v>42095</c:v>
                </c:pt>
                <c:pt idx="46">
                  <c:v>42125</c:v>
                </c:pt>
                <c:pt idx="47">
                  <c:v>42156</c:v>
                </c:pt>
                <c:pt idx="48">
                  <c:v>42186</c:v>
                </c:pt>
                <c:pt idx="49">
                  <c:v>42217</c:v>
                </c:pt>
                <c:pt idx="50">
                  <c:v>42248</c:v>
                </c:pt>
                <c:pt idx="51">
                  <c:v>42278</c:v>
                </c:pt>
                <c:pt idx="52">
                  <c:v>42309</c:v>
                </c:pt>
                <c:pt idx="53">
                  <c:v>42339</c:v>
                </c:pt>
                <c:pt idx="54">
                  <c:v>42370</c:v>
                </c:pt>
                <c:pt idx="55">
                  <c:v>42401</c:v>
                </c:pt>
                <c:pt idx="56">
                  <c:v>42430</c:v>
                </c:pt>
                <c:pt idx="57">
                  <c:v>42461</c:v>
                </c:pt>
                <c:pt idx="58">
                  <c:v>42491</c:v>
                </c:pt>
                <c:pt idx="59">
                  <c:v>42522</c:v>
                </c:pt>
                <c:pt idx="60">
                  <c:v>42552</c:v>
                </c:pt>
                <c:pt idx="61">
                  <c:v>42583</c:v>
                </c:pt>
                <c:pt idx="62">
                  <c:v>42614</c:v>
                </c:pt>
                <c:pt idx="63">
                  <c:v>42644</c:v>
                </c:pt>
                <c:pt idx="64">
                  <c:v>42675</c:v>
                </c:pt>
                <c:pt idx="65">
                  <c:v>42705</c:v>
                </c:pt>
                <c:pt idx="66">
                  <c:v>42736</c:v>
                </c:pt>
                <c:pt idx="67">
                  <c:v>42767</c:v>
                </c:pt>
                <c:pt idx="68">
                  <c:v>42795</c:v>
                </c:pt>
                <c:pt idx="69">
                  <c:v>42826</c:v>
                </c:pt>
                <c:pt idx="70">
                  <c:v>42856</c:v>
                </c:pt>
                <c:pt idx="71">
                  <c:v>42887</c:v>
                </c:pt>
                <c:pt idx="72">
                  <c:v>42917</c:v>
                </c:pt>
                <c:pt idx="73">
                  <c:v>42948</c:v>
                </c:pt>
                <c:pt idx="74">
                  <c:v>42979</c:v>
                </c:pt>
                <c:pt idx="75">
                  <c:v>43009</c:v>
                </c:pt>
                <c:pt idx="76">
                  <c:v>43040</c:v>
                </c:pt>
                <c:pt idx="77">
                  <c:v>43070</c:v>
                </c:pt>
                <c:pt idx="78">
                  <c:v>43101</c:v>
                </c:pt>
                <c:pt idx="79">
                  <c:v>43132</c:v>
                </c:pt>
                <c:pt idx="80">
                  <c:v>43160</c:v>
                </c:pt>
                <c:pt idx="81">
                  <c:v>43191</c:v>
                </c:pt>
                <c:pt idx="82">
                  <c:v>43221</c:v>
                </c:pt>
                <c:pt idx="83">
                  <c:v>43252</c:v>
                </c:pt>
              </c:numCache>
            </c:numRef>
          </c:cat>
          <c:val>
            <c:numRef>
              <c:f>Sheet1!$C$2:$C$85</c:f>
              <c:numCache>
                <c:formatCode>General</c:formatCode>
                <c:ptCount val="84"/>
                <c:pt idx="0">
                  <c:v>0</c:v>
                </c:pt>
                <c:pt idx="1">
                  <c:v>0</c:v>
                </c:pt>
                <c:pt idx="2">
                  <c:v>0</c:v>
                </c:pt>
                <c:pt idx="3">
                  <c:v>34</c:v>
                </c:pt>
                <c:pt idx="4">
                  <c:v>53</c:v>
                </c:pt>
                <c:pt idx="5">
                  <c:v>74</c:v>
                </c:pt>
                <c:pt idx="6">
                  <c:v>74</c:v>
                </c:pt>
                <c:pt idx="7">
                  <c:v>92</c:v>
                </c:pt>
                <c:pt idx="8">
                  <c:v>96</c:v>
                </c:pt>
                <c:pt idx="9">
                  <c:v>113</c:v>
                </c:pt>
                <c:pt idx="10">
                  <c:v>137</c:v>
                </c:pt>
                <c:pt idx="11">
                  <c:v>148</c:v>
                </c:pt>
                <c:pt idx="12">
                  <c:v>153</c:v>
                </c:pt>
                <c:pt idx="13">
                  <c:v>161</c:v>
                </c:pt>
                <c:pt idx="14">
                  <c:v>166</c:v>
                </c:pt>
                <c:pt idx="15">
                  <c:v>166</c:v>
                </c:pt>
                <c:pt idx="16">
                  <c:v>192</c:v>
                </c:pt>
                <c:pt idx="17">
                  <c:v>198</c:v>
                </c:pt>
                <c:pt idx="18">
                  <c:v>201</c:v>
                </c:pt>
                <c:pt idx="19">
                  <c:v>202</c:v>
                </c:pt>
                <c:pt idx="20">
                  <c:v>200</c:v>
                </c:pt>
                <c:pt idx="21">
                  <c:v>186</c:v>
                </c:pt>
                <c:pt idx="22">
                  <c:v>189</c:v>
                </c:pt>
                <c:pt idx="23">
                  <c:v>180</c:v>
                </c:pt>
                <c:pt idx="24">
                  <c:v>186</c:v>
                </c:pt>
                <c:pt idx="25">
                  <c:v>187</c:v>
                </c:pt>
                <c:pt idx="26">
                  <c:v>170</c:v>
                </c:pt>
                <c:pt idx="27">
                  <c:v>171</c:v>
                </c:pt>
                <c:pt idx="28">
                  <c:v>176</c:v>
                </c:pt>
                <c:pt idx="29">
                  <c:v>182</c:v>
                </c:pt>
                <c:pt idx="30">
                  <c:v>177</c:v>
                </c:pt>
                <c:pt idx="31">
                  <c:v>177</c:v>
                </c:pt>
                <c:pt idx="32">
                  <c:v>170</c:v>
                </c:pt>
                <c:pt idx="33">
                  <c:v>164</c:v>
                </c:pt>
                <c:pt idx="34">
                  <c:v>165</c:v>
                </c:pt>
                <c:pt idx="35">
                  <c:v>162</c:v>
                </c:pt>
                <c:pt idx="36">
                  <c:v>159</c:v>
                </c:pt>
                <c:pt idx="37">
                  <c:v>165</c:v>
                </c:pt>
                <c:pt idx="38">
                  <c:v>151</c:v>
                </c:pt>
                <c:pt idx="39">
                  <c:v>145</c:v>
                </c:pt>
                <c:pt idx="40">
                  <c:v>130</c:v>
                </c:pt>
                <c:pt idx="41">
                  <c:v>109</c:v>
                </c:pt>
                <c:pt idx="42">
                  <c:v>108</c:v>
                </c:pt>
                <c:pt idx="43">
                  <c:v>99</c:v>
                </c:pt>
                <c:pt idx="44">
                  <c:v>94</c:v>
                </c:pt>
                <c:pt idx="45">
                  <c:v>86</c:v>
                </c:pt>
                <c:pt idx="46">
                  <c:v>84</c:v>
                </c:pt>
                <c:pt idx="47">
                  <c:v>73</c:v>
                </c:pt>
                <c:pt idx="48">
                  <c:v>85</c:v>
                </c:pt>
                <c:pt idx="49">
                  <c:v>78</c:v>
                </c:pt>
                <c:pt idx="50">
                  <c:v>64</c:v>
                </c:pt>
                <c:pt idx="51">
                  <c:v>57</c:v>
                </c:pt>
                <c:pt idx="52">
                  <c:v>62</c:v>
                </c:pt>
                <c:pt idx="53">
                  <c:v>64</c:v>
                </c:pt>
                <c:pt idx="54">
                  <c:v>68</c:v>
                </c:pt>
                <c:pt idx="55">
                  <c:v>87</c:v>
                </c:pt>
                <c:pt idx="56">
                  <c:v>90</c:v>
                </c:pt>
                <c:pt idx="57">
                  <c:v>92</c:v>
                </c:pt>
                <c:pt idx="58">
                  <c:v>92</c:v>
                </c:pt>
                <c:pt idx="59">
                  <c:v>100</c:v>
                </c:pt>
                <c:pt idx="60">
                  <c:v>104</c:v>
                </c:pt>
                <c:pt idx="61">
                  <c:v>102</c:v>
                </c:pt>
                <c:pt idx="62">
                  <c:v>101</c:v>
                </c:pt>
                <c:pt idx="63">
                  <c:v>109</c:v>
                </c:pt>
                <c:pt idx="64">
                  <c:v>113</c:v>
                </c:pt>
                <c:pt idx="65">
                  <c:v>114</c:v>
                </c:pt>
                <c:pt idx="66">
                  <c:v>114</c:v>
                </c:pt>
                <c:pt idx="67">
                  <c:v>123</c:v>
                </c:pt>
                <c:pt idx="68">
                  <c:v>119</c:v>
                </c:pt>
                <c:pt idx="69">
                  <c:v>115</c:v>
                </c:pt>
                <c:pt idx="70">
                  <c:v>120</c:v>
                </c:pt>
                <c:pt idx="71">
                  <c:v>122</c:v>
                </c:pt>
                <c:pt idx="72">
                  <c:v>125</c:v>
                </c:pt>
                <c:pt idx="73">
                  <c:v>120</c:v>
                </c:pt>
                <c:pt idx="74">
                  <c:v>114</c:v>
                </c:pt>
                <c:pt idx="75">
                  <c:v>112</c:v>
                </c:pt>
                <c:pt idx="76">
                  <c:v>114</c:v>
                </c:pt>
                <c:pt idx="77">
                  <c:v>104</c:v>
                </c:pt>
                <c:pt idx="78">
                  <c:v>102</c:v>
                </c:pt>
                <c:pt idx="79">
                  <c:v>105</c:v>
                </c:pt>
                <c:pt idx="80">
                  <c:v>97</c:v>
                </c:pt>
                <c:pt idx="81">
                  <c:v>92</c:v>
                </c:pt>
                <c:pt idx="82">
                  <c:v>84</c:v>
                </c:pt>
                <c:pt idx="83">
                  <c:v>76</c:v>
                </c:pt>
              </c:numCache>
            </c:numRef>
          </c:val>
          <c:smooth val="0"/>
          <c:extLst>
            <c:ext xmlns:c16="http://schemas.microsoft.com/office/drawing/2014/chart" uri="{C3380CC4-5D6E-409C-BE32-E72D297353CC}">
              <c16:uniqueId val="{00000001-2979-41B0-9368-424E4F87063D}"/>
            </c:ext>
          </c:extLst>
        </c:ser>
        <c:ser>
          <c:idx val="2"/>
          <c:order val="2"/>
          <c:tx>
            <c:strRef>
              <c:f>Sheet1!$D$1</c:f>
              <c:strCache>
                <c:ptCount val="1"/>
                <c:pt idx="0">
                  <c:v>PRCS - Post Release Community Supervision</c:v>
                </c:pt>
              </c:strCache>
            </c:strRef>
          </c:tx>
          <c:spPr>
            <a:ln w="57150"/>
          </c:spPr>
          <c:marker>
            <c:symbol val="none"/>
          </c:marker>
          <c:cat>
            <c:numRef>
              <c:f>Sheet1!$A$2:$A$85</c:f>
              <c:numCache>
                <c:formatCode>mmm\-yy</c:formatCode>
                <c:ptCount val="84"/>
                <c:pt idx="0">
                  <c:v>40725</c:v>
                </c:pt>
                <c:pt idx="1">
                  <c:v>40756</c:v>
                </c:pt>
                <c:pt idx="2">
                  <c:v>40787</c:v>
                </c:pt>
                <c:pt idx="3">
                  <c:v>40817</c:v>
                </c:pt>
                <c:pt idx="4">
                  <c:v>40848</c:v>
                </c:pt>
                <c:pt idx="5">
                  <c:v>40878</c:v>
                </c:pt>
                <c:pt idx="6">
                  <c:v>40909</c:v>
                </c:pt>
                <c:pt idx="7">
                  <c:v>40940</c:v>
                </c:pt>
                <c:pt idx="8">
                  <c:v>40969</c:v>
                </c:pt>
                <c:pt idx="9">
                  <c:v>41000</c:v>
                </c:pt>
                <c:pt idx="10">
                  <c:v>41030</c:v>
                </c:pt>
                <c:pt idx="11">
                  <c:v>41061</c:v>
                </c:pt>
                <c:pt idx="12">
                  <c:v>41091</c:v>
                </c:pt>
                <c:pt idx="13">
                  <c:v>41122</c:v>
                </c:pt>
                <c:pt idx="14">
                  <c:v>41153</c:v>
                </c:pt>
                <c:pt idx="15">
                  <c:v>41183</c:v>
                </c:pt>
                <c:pt idx="16">
                  <c:v>41214</c:v>
                </c:pt>
                <c:pt idx="17">
                  <c:v>41244</c:v>
                </c:pt>
                <c:pt idx="18">
                  <c:v>41275</c:v>
                </c:pt>
                <c:pt idx="19">
                  <c:v>41306</c:v>
                </c:pt>
                <c:pt idx="20">
                  <c:v>41334</c:v>
                </c:pt>
                <c:pt idx="21">
                  <c:v>41365</c:v>
                </c:pt>
                <c:pt idx="22">
                  <c:v>41395</c:v>
                </c:pt>
                <c:pt idx="23">
                  <c:v>41426</c:v>
                </c:pt>
                <c:pt idx="24">
                  <c:v>41456</c:v>
                </c:pt>
                <c:pt idx="25">
                  <c:v>41487</c:v>
                </c:pt>
                <c:pt idx="26">
                  <c:v>41518</c:v>
                </c:pt>
                <c:pt idx="27">
                  <c:v>41548</c:v>
                </c:pt>
                <c:pt idx="28">
                  <c:v>41579</c:v>
                </c:pt>
                <c:pt idx="29">
                  <c:v>41609</c:v>
                </c:pt>
                <c:pt idx="30">
                  <c:v>41640</c:v>
                </c:pt>
                <c:pt idx="31">
                  <c:v>41671</c:v>
                </c:pt>
                <c:pt idx="32">
                  <c:v>41699</c:v>
                </c:pt>
                <c:pt idx="33">
                  <c:v>41730</c:v>
                </c:pt>
                <c:pt idx="34">
                  <c:v>41760</c:v>
                </c:pt>
                <c:pt idx="35">
                  <c:v>41791</c:v>
                </c:pt>
                <c:pt idx="36">
                  <c:v>41821</c:v>
                </c:pt>
                <c:pt idx="37">
                  <c:v>41852</c:v>
                </c:pt>
                <c:pt idx="38">
                  <c:v>41883</c:v>
                </c:pt>
                <c:pt idx="39">
                  <c:v>41913</c:v>
                </c:pt>
                <c:pt idx="40">
                  <c:v>41944</c:v>
                </c:pt>
                <c:pt idx="41">
                  <c:v>41974</c:v>
                </c:pt>
                <c:pt idx="42">
                  <c:v>42005</c:v>
                </c:pt>
                <c:pt idx="43">
                  <c:v>42036</c:v>
                </c:pt>
                <c:pt idx="44">
                  <c:v>42064</c:v>
                </c:pt>
                <c:pt idx="45">
                  <c:v>42095</c:v>
                </c:pt>
                <c:pt idx="46">
                  <c:v>42125</c:v>
                </c:pt>
                <c:pt idx="47">
                  <c:v>42156</c:v>
                </c:pt>
                <c:pt idx="48">
                  <c:v>42186</c:v>
                </c:pt>
                <c:pt idx="49">
                  <c:v>42217</c:v>
                </c:pt>
                <c:pt idx="50">
                  <c:v>42248</c:v>
                </c:pt>
                <c:pt idx="51">
                  <c:v>42278</c:v>
                </c:pt>
                <c:pt idx="52">
                  <c:v>42309</c:v>
                </c:pt>
                <c:pt idx="53">
                  <c:v>42339</c:v>
                </c:pt>
                <c:pt idx="54">
                  <c:v>42370</c:v>
                </c:pt>
                <c:pt idx="55">
                  <c:v>42401</c:v>
                </c:pt>
                <c:pt idx="56">
                  <c:v>42430</c:v>
                </c:pt>
                <c:pt idx="57">
                  <c:v>42461</c:v>
                </c:pt>
                <c:pt idx="58">
                  <c:v>42491</c:v>
                </c:pt>
                <c:pt idx="59">
                  <c:v>42522</c:v>
                </c:pt>
                <c:pt idx="60">
                  <c:v>42552</c:v>
                </c:pt>
                <c:pt idx="61">
                  <c:v>42583</c:v>
                </c:pt>
                <c:pt idx="62">
                  <c:v>42614</c:v>
                </c:pt>
                <c:pt idx="63">
                  <c:v>42644</c:v>
                </c:pt>
                <c:pt idx="64">
                  <c:v>42675</c:v>
                </c:pt>
                <c:pt idx="65">
                  <c:v>42705</c:v>
                </c:pt>
                <c:pt idx="66">
                  <c:v>42736</c:v>
                </c:pt>
                <c:pt idx="67">
                  <c:v>42767</c:v>
                </c:pt>
                <c:pt idx="68">
                  <c:v>42795</c:v>
                </c:pt>
                <c:pt idx="69">
                  <c:v>42826</c:v>
                </c:pt>
                <c:pt idx="70">
                  <c:v>42856</c:v>
                </c:pt>
                <c:pt idx="71">
                  <c:v>42887</c:v>
                </c:pt>
                <c:pt idx="72">
                  <c:v>42917</c:v>
                </c:pt>
                <c:pt idx="73">
                  <c:v>42948</c:v>
                </c:pt>
                <c:pt idx="74">
                  <c:v>42979</c:v>
                </c:pt>
                <c:pt idx="75">
                  <c:v>43009</c:v>
                </c:pt>
                <c:pt idx="76">
                  <c:v>43040</c:v>
                </c:pt>
                <c:pt idx="77">
                  <c:v>43070</c:v>
                </c:pt>
                <c:pt idx="78">
                  <c:v>43101</c:v>
                </c:pt>
                <c:pt idx="79">
                  <c:v>43132</c:v>
                </c:pt>
                <c:pt idx="80">
                  <c:v>43160</c:v>
                </c:pt>
                <c:pt idx="81">
                  <c:v>43191</c:v>
                </c:pt>
                <c:pt idx="82">
                  <c:v>43221</c:v>
                </c:pt>
                <c:pt idx="83">
                  <c:v>43252</c:v>
                </c:pt>
              </c:numCache>
            </c:numRef>
          </c:cat>
          <c:val>
            <c:numRef>
              <c:f>Sheet1!$D$2:$D$85</c:f>
              <c:numCache>
                <c:formatCode>General</c:formatCode>
                <c:ptCount val="84"/>
                <c:pt idx="0">
                  <c:v>0</c:v>
                </c:pt>
                <c:pt idx="1">
                  <c:v>0</c:v>
                </c:pt>
                <c:pt idx="2">
                  <c:v>0</c:v>
                </c:pt>
                <c:pt idx="3">
                  <c:v>0</c:v>
                </c:pt>
                <c:pt idx="4">
                  <c:v>0</c:v>
                </c:pt>
                <c:pt idx="5">
                  <c:v>0</c:v>
                </c:pt>
                <c:pt idx="6">
                  <c:v>0</c:v>
                </c:pt>
                <c:pt idx="7">
                  <c:v>16</c:v>
                </c:pt>
                <c:pt idx="8">
                  <c:v>20</c:v>
                </c:pt>
                <c:pt idx="9">
                  <c:v>17</c:v>
                </c:pt>
                <c:pt idx="10">
                  <c:v>34</c:v>
                </c:pt>
                <c:pt idx="11">
                  <c:v>26</c:v>
                </c:pt>
                <c:pt idx="12">
                  <c:v>26</c:v>
                </c:pt>
                <c:pt idx="13">
                  <c:v>31</c:v>
                </c:pt>
                <c:pt idx="14">
                  <c:v>31</c:v>
                </c:pt>
                <c:pt idx="15">
                  <c:v>29</c:v>
                </c:pt>
                <c:pt idx="16">
                  <c:v>38</c:v>
                </c:pt>
                <c:pt idx="17">
                  <c:v>34</c:v>
                </c:pt>
                <c:pt idx="18">
                  <c:v>41</c:v>
                </c:pt>
                <c:pt idx="19">
                  <c:v>50</c:v>
                </c:pt>
                <c:pt idx="20">
                  <c:v>45</c:v>
                </c:pt>
                <c:pt idx="21">
                  <c:v>51</c:v>
                </c:pt>
                <c:pt idx="22">
                  <c:v>49</c:v>
                </c:pt>
                <c:pt idx="23">
                  <c:v>49</c:v>
                </c:pt>
                <c:pt idx="24">
                  <c:v>50</c:v>
                </c:pt>
                <c:pt idx="25">
                  <c:v>42</c:v>
                </c:pt>
                <c:pt idx="26">
                  <c:v>46</c:v>
                </c:pt>
                <c:pt idx="27">
                  <c:v>62</c:v>
                </c:pt>
                <c:pt idx="28">
                  <c:v>62</c:v>
                </c:pt>
                <c:pt idx="29">
                  <c:v>59</c:v>
                </c:pt>
                <c:pt idx="30">
                  <c:v>46</c:v>
                </c:pt>
                <c:pt idx="31">
                  <c:v>35</c:v>
                </c:pt>
                <c:pt idx="32">
                  <c:v>39</c:v>
                </c:pt>
                <c:pt idx="33">
                  <c:v>37</c:v>
                </c:pt>
                <c:pt idx="34">
                  <c:v>51</c:v>
                </c:pt>
                <c:pt idx="35">
                  <c:v>43</c:v>
                </c:pt>
                <c:pt idx="36">
                  <c:v>35</c:v>
                </c:pt>
                <c:pt idx="37">
                  <c:v>33</c:v>
                </c:pt>
                <c:pt idx="38">
                  <c:v>40</c:v>
                </c:pt>
                <c:pt idx="39">
                  <c:v>45</c:v>
                </c:pt>
                <c:pt idx="40">
                  <c:v>36</c:v>
                </c:pt>
                <c:pt idx="41">
                  <c:v>26</c:v>
                </c:pt>
                <c:pt idx="42">
                  <c:v>26</c:v>
                </c:pt>
                <c:pt idx="43">
                  <c:v>30</c:v>
                </c:pt>
                <c:pt idx="44">
                  <c:v>32</c:v>
                </c:pt>
                <c:pt idx="45">
                  <c:v>34</c:v>
                </c:pt>
                <c:pt idx="46">
                  <c:v>39</c:v>
                </c:pt>
                <c:pt idx="47">
                  <c:v>27</c:v>
                </c:pt>
                <c:pt idx="48">
                  <c:v>29</c:v>
                </c:pt>
                <c:pt idx="49">
                  <c:v>40</c:v>
                </c:pt>
                <c:pt idx="50">
                  <c:v>35</c:v>
                </c:pt>
                <c:pt idx="51">
                  <c:v>30</c:v>
                </c:pt>
                <c:pt idx="52">
                  <c:v>39</c:v>
                </c:pt>
                <c:pt idx="53">
                  <c:v>38</c:v>
                </c:pt>
                <c:pt idx="54">
                  <c:v>44</c:v>
                </c:pt>
                <c:pt idx="55">
                  <c:v>46</c:v>
                </c:pt>
                <c:pt idx="56">
                  <c:v>49</c:v>
                </c:pt>
                <c:pt idx="57">
                  <c:v>48</c:v>
                </c:pt>
                <c:pt idx="58">
                  <c:v>44</c:v>
                </c:pt>
                <c:pt idx="59">
                  <c:v>49</c:v>
                </c:pt>
                <c:pt idx="60">
                  <c:v>42</c:v>
                </c:pt>
                <c:pt idx="61">
                  <c:v>45</c:v>
                </c:pt>
                <c:pt idx="62">
                  <c:v>53</c:v>
                </c:pt>
                <c:pt idx="63">
                  <c:v>50</c:v>
                </c:pt>
                <c:pt idx="64">
                  <c:v>50</c:v>
                </c:pt>
                <c:pt idx="65">
                  <c:v>52</c:v>
                </c:pt>
                <c:pt idx="66">
                  <c:v>47</c:v>
                </c:pt>
                <c:pt idx="67">
                  <c:v>49</c:v>
                </c:pt>
                <c:pt idx="68">
                  <c:v>57</c:v>
                </c:pt>
                <c:pt idx="69">
                  <c:v>63</c:v>
                </c:pt>
                <c:pt idx="70">
                  <c:v>56</c:v>
                </c:pt>
                <c:pt idx="71">
                  <c:v>52</c:v>
                </c:pt>
                <c:pt idx="72">
                  <c:v>54</c:v>
                </c:pt>
                <c:pt idx="73">
                  <c:v>58</c:v>
                </c:pt>
                <c:pt idx="74">
                  <c:v>62</c:v>
                </c:pt>
                <c:pt idx="75">
                  <c:v>62</c:v>
                </c:pt>
                <c:pt idx="76">
                  <c:v>53</c:v>
                </c:pt>
                <c:pt idx="77">
                  <c:v>43</c:v>
                </c:pt>
                <c:pt idx="78">
                  <c:v>41</c:v>
                </c:pt>
                <c:pt idx="79">
                  <c:v>44</c:v>
                </c:pt>
                <c:pt idx="80">
                  <c:v>50</c:v>
                </c:pt>
                <c:pt idx="81">
                  <c:v>60</c:v>
                </c:pt>
                <c:pt idx="82">
                  <c:v>51</c:v>
                </c:pt>
                <c:pt idx="83">
                  <c:v>48</c:v>
                </c:pt>
              </c:numCache>
            </c:numRef>
          </c:val>
          <c:smooth val="0"/>
          <c:extLst>
            <c:ext xmlns:c16="http://schemas.microsoft.com/office/drawing/2014/chart" uri="{C3380CC4-5D6E-409C-BE32-E72D297353CC}">
              <c16:uniqueId val="{00000002-2979-41B0-9368-424E4F87063D}"/>
            </c:ext>
          </c:extLst>
        </c:ser>
        <c:dLbls>
          <c:showLegendKey val="0"/>
          <c:showVal val="0"/>
          <c:showCatName val="0"/>
          <c:showSerName val="0"/>
          <c:showPercent val="0"/>
          <c:showBubbleSize val="0"/>
        </c:dLbls>
        <c:smooth val="0"/>
        <c:axId val="63089664"/>
        <c:axId val="63091456"/>
      </c:lineChart>
      <c:dateAx>
        <c:axId val="63089664"/>
        <c:scaling>
          <c:orientation val="minMax"/>
        </c:scaling>
        <c:delete val="0"/>
        <c:axPos val="b"/>
        <c:numFmt formatCode="mmm\-yy" sourceLinked="1"/>
        <c:majorTickMark val="out"/>
        <c:minorTickMark val="none"/>
        <c:tickLblPos val="nextTo"/>
        <c:txPr>
          <a:bodyPr/>
          <a:lstStyle/>
          <a:p>
            <a:pPr>
              <a:defRPr sz="1200"/>
            </a:pPr>
            <a:endParaRPr lang="en-US"/>
          </a:p>
        </c:txPr>
        <c:crossAx val="63091456"/>
        <c:crosses val="autoZero"/>
        <c:auto val="1"/>
        <c:lblOffset val="100"/>
        <c:baseTimeUnit val="months"/>
      </c:dateAx>
      <c:valAx>
        <c:axId val="63091456"/>
        <c:scaling>
          <c:orientation val="minMax"/>
        </c:scaling>
        <c:delete val="0"/>
        <c:axPos val="l"/>
        <c:majorGridlines/>
        <c:numFmt formatCode="General" sourceLinked="1"/>
        <c:majorTickMark val="out"/>
        <c:minorTickMark val="none"/>
        <c:tickLblPos val="nextTo"/>
        <c:crossAx val="63089664"/>
        <c:crosses val="autoZero"/>
        <c:crossBetween val="between"/>
      </c:valAx>
    </c:plotArea>
    <c:legend>
      <c:legendPos val="t"/>
      <c:layout>
        <c:manualLayout>
          <c:xMode val="edge"/>
          <c:yMode val="edge"/>
          <c:x val="4.9128476436803035E-2"/>
          <c:y val="1.8749999999999999E-2"/>
          <c:w val="0.94601567284808818"/>
          <c:h val="0.21017790354330709"/>
        </c:manualLayout>
      </c:layout>
      <c:overlay val="0"/>
      <c:txPr>
        <a:bodyPr/>
        <a:lstStyle/>
        <a:p>
          <a:pPr>
            <a:defRPr b="1"/>
          </a:pPr>
          <a:endParaRPr lang="en-US"/>
        </a:p>
      </c:txPr>
    </c:legend>
    <c:plotVisOnly val="1"/>
    <c:dispBlanksAs val="gap"/>
    <c:showDLblsOverMax val="0"/>
  </c:chart>
  <c:txPr>
    <a:bodyPr/>
    <a:lstStyle/>
    <a:p>
      <a:pPr>
        <a:defRPr sz="1400" b="1"/>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Compliance Checks</c:v>
                </c:pt>
              </c:strCache>
            </c:strRef>
          </c:tx>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1.25.18                         Fairfield</c:v>
                </c:pt>
                <c:pt idx="1">
                  <c:v>2.27.18                           Vallejo</c:v>
                </c:pt>
                <c:pt idx="2">
                  <c:v>3.27.18                           Vacaville</c:v>
                </c:pt>
                <c:pt idx="3">
                  <c:v>4.16.18                         Farifield</c:v>
                </c:pt>
                <c:pt idx="4">
                  <c:v>5.29.18                           Vallejo</c:v>
                </c:pt>
                <c:pt idx="5">
                  <c:v>6.26.18                          Fairfield/Suisun</c:v>
                </c:pt>
              </c:strCache>
            </c:strRef>
          </c:cat>
          <c:val>
            <c:numRef>
              <c:f>Sheet1!$B$2:$B$7</c:f>
              <c:numCache>
                <c:formatCode>General</c:formatCode>
                <c:ptCount val="6"/>
                <c:pt idx="0">
                  <c:v>25</c:v>
                </c:pt>
                <c:pt idx="1">
                  <c:v>9</c:v>
                </c:pt>
                <c:pt idx="2">
                  <c:v>14</c:v>
                </c:pt>
                <c:pt idx="3">
                  <c:v>8</c:v>
                </c:pt>
                <c:pt idx="4">
                  <c:v>9</c:v>
                </c:pt>
                <c:pt idx="5">
                  <c:v>20</c:v>
                </c:pt>
              </c:numCache>
            </c:numRef>
          </c:val>
          <c:extLst>
            <c:ext xmlns:c16="http://schemas.microsoft.com/office/drawing/2014/chart" uri="{C3380CC4-5D6E-409C-BE32-E72D297353CC}">
              <c16:uniqueId val="{00000000-AC8A-4DC2-B5C5-7ACED1E94F36}"/>
            </c:ext>
          </c:extLst>
        </c:ser>
        <c:ser>
          <c:idx val="1"/>
          <c:order val="1"/>
          <c:tx>
            <c:strRef>
              <c:f>Sheet1!$C$1</c:f>
              <c:strCache>
                <c:ptCount val="1"/>
                <c:pt idx="0">
                  <c:v>IN Compliance</c:v>
                </c:pt>
              </c:strCache>
            </c:strRef>
          </c:tx>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1.25.18                         Fairfield</c:v>
                </c:pt>
                <c:pt idx="1">
                  <c:v>2.27.18                           Vallejo</c:v>
                </c:pt>
                <c:pt idx="2">
                  <c:v>3.27.18                           Vacaville</c:v>
                </c:pt>
                <c:pt idx="3">
                  <c:v>4.16.18                         Farifield</c:v>
                </c:pt>
                <c:pt idx="4">
                  <c:v>5.29.18                           Vallejo</c:v>
                </c:pt>
                <c:pt idx="5">
                  <c:v>6.26.18                          Fairfield/Suisun</c:v>
                </c:pt>
              </c:strCache>
            </c:strRef>
          </c:cat>
          <c:val>
            <c:numRef>
              <c:f>Sheet1!$C$2:$C$7</c:f>
              <c:numCache>
                <c:formatCode>General</c:formatCode>
                <c:ptCount val="6"/>
                <c:pt idx="0">
                  <c:v>8</c:v>
                </c:pt>
                <c:pt idx="1">
                  <c:v>4</c:v>
                </c:pt>
                <c:pt idx="2">
                  <c:v>7</c:v>
                </c:pt>
                <c:pt idx="3">
                  <c:v>3</c:v>
                </c:pt>
                <c:pt idx="4">
                  <c:v>4</c:v>
                </c:pt>
                <c:pt idx="5">
                  <c:v>19</c:v>
                </c:pt>
              </c:numCache>
            </c:numRef>
          </c:val>
          <c:extLst>
            <c:ext xmlns:c16="http://schemas.microsoft.com/office/drawing/2014/chart" uri="{C3380CC4-5D6E-409C-BE32-E72D297353CC}">
              <c16:uniqueId val="{00000001-AC8A-4DC2-B5C5-7ACED1E94F36}"/>
            </c:ext>
          </c:extLst>
        </c:ser>
        <c:ser>
          <c:idx val="2"/>
          <c:order val="2"/>
          <c:tx>
            <c:strRef>
              <c:f>Sheet1!$D$1</c:f>
              <c:strCache>
                <c:ptCount val="1"/>
                <c:pt idx="0">
                  <c:v>Post Release Community Supervision Arrests</c:v>
                </c:pt>
              </c:strCache>
            </c:strRef>
          </c:tx>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1.25.18                         Fairfield</c:v>
                </c:pt>
                <c:pt idx="1">
                  <c:v>2.27.18                           Vallejo</c:v>
                </c:pt>
                <c:pt idx="2">
                  <c:v>3.27.18                           Vacaville</c:v>
                </c:pt>
                <c:pt idx="3">
                  <c:v>4.16.18                         Farifield</c:v>
                </c:pt>
                <c:pt idx="4">
                  <c:v>5.29.18                           Vallejo</c:v>
                </c:pt>
                <c:pt idx="5">
                  <c:v>6.26.18                          Fairfield/Suisun</c:v>
                </c:pt>
              </c:strCache>
            </c:strRef>
          </c:cat>
          <c:val>
            <c:numRef>
              <c:f>Sheet1!$D$2:$D$7</c:f>
              <c:numCache>
                <c:formatCode>General</c:formatCode>
                <c:ptCount val="6"/>
                <c:pt idx="0">
                  <c:v>2</c:v>
                </c:pt>
                <c:pt idx="1">
                  <c:v>2</c:v>
                </c:pt>
                <c:pt idx="2">
                  <c:v>2</c:v>
                </c:pt>
                <c:pt idx="3">
                  <c:v>1</c:v>
                </c:pt>
                <c:pt idx="4">
                  <c:v>1</c:v>
                </c:pt>
                <c:pt idx="5">
                  <c:v>0</c:v>
                </c:pt>
              </c:numCache>
            </c:numRef>
          </c:val>
          <c:extLst>
            <c:ext xmlns:c16="http://schemas.microsoft.com/office/drawing/2014/chart" uri="{C3380CC4-5D6E-409C-BE32-E72D297353CC}">
              <c16:uniqueId val="{00000002-AC8A-4DC2-B5C5-7ACED1E94F36}"/>
            </c:ext>
          </c:extLst>
        </c:ser>
        <c:ser>
          <c:idx val="3"/>
          <c:order val="3"/>
          <c:tx>
            <c:strRef>
              <c:f>Sheet1!$E$1</c:f>
              <c:strCache>
                <c:ptCount val="1"/>
                <c:pt idx="0">
                  <c:v>Sanctions/Complaint (s) Req.</c:v>
                </c:pt>
              </c:strCache>
            </c:strRef>
          </c:tx>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1.25.18                         Fairfield</c:v>
                </c:pt>
                <c:pt idx="1">
                  <c:v>2.27.18                           Vallejo</c:v>
                </c:pt>
                <c:pt idx="2">
                  <c:v>3.27.18                           Vacaville</c:v>
                </c:pt>
                <c:pt idx="3">
                  <c:v>4.16.18                         Farifield</c:v>
                </c:pt>
                <c:pt idx="4">
                  <c:v>5.29.18                           Vallejo</c:v>
                </c:pt>
                <c:pt idx="5">
                  <c:v>6.26.18                          Fairfield/Suisun</c:v>
                </c:pt>
              </c:strCache>
            </c:strRef>
          </c:cat>
          <c:val>
            <c:numRef>
              <c:f>Sheet1!$E$2:$E$7</c:f>
              <c:numCache>
                <c:formatCode>0</c:formatCode>
                <c:ptCount val="6"/>
                <c:pt idx="0">
                  <c:v>4</c:v>
                </c:pt>
                <c:pt idx="1">
                  <c:v>0</c:v>
                </c:pt>
                <c:pt idx="2">
                  <c:v>1</c:v>
                </c:pt>
                <c:pt idx="3">
                  <c:v>0</c:v>
                </c:pt>
                <c:pt idx="4">
                  <c:v>0</c:v>
                </c:pt>
                <c:pt idx="5">
                  <c:v>1</c:v>
                </c:pt>
              </c:numCache>
            </c:numRef>
          </c:val>
          <c:extLst>
            <c:ext xmlns:c16="http://schemas.microsoft.com/office/drawing/2014/chart" uri="{C3380CC4-5D6E-409C-BE32-E72D297353CC}">
              <c16:uniqueId val="{00000003-AC8A-4DC2-B5C5-7ACED1E94F36}"/>
            </c:ext>
          </c:extLst>
        </c:ser>
        <c:ser>
          <c:idx val="4"/>
          <c:order val="4"/>
          <c:tx>
            <c:strRef>
              <c:f>Sheet1!$F$1</c:f>
              <c:strCache>
                <c:ptCount val="1"/>
                <c:pt idx="0">
                  <c:v>Bad Address</c:v>
                </c:pt>
              </c:strCache>
            </c:strRef>
          </c:tx>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1.25.18                         Fairfield</c:v>
                </c:pt>
                <c:pt idx="1">
                  <c:v>2.27.18                           Vallejo</c:v>
                </c:pt>
                <c:pt idx="2">
                  <c:v>3.27.18                           Vacaville</c:v>
                </c:pt>
                <c:pt idx="3">
                  <c:v>4.16.18                         Farifield</c:v>
                </c:pt>
                <c:pt idx="4">
                  <c:v>5.29.18                           Vallejo</c:v>
                </c:pt>
                <c:pt idx="5">
                  <c:v>6.26.18                          Fairfield/Suisun</c:v>
                </c:pt>
              </c:strCache>
            </c:strRef>
          </c:cat>
          <c:val>
            <c:numRef>
              <c:f>Sheet1!$F$2:$F$7</c:f>
              <c:numCache>
                <c:formatCode>General</c:formatCode>
                <c:ptCount val="6"/>
                <c:pt idx="0">
                  <c:v>3</c:v>
                </c:pt>
                <c:pt idx="1">
                  <c:v>3</c:v>
                </c:pt>
                <c:pt idx="2">
                  <c:v>4</c:v>
                </c:pt>
                <c:pt idx="3">
                  <c:v>1</c:v>
                </c:pt>
                <c:pt idx="4">
                  <c:v>2</c:v>
                </c:pt>
                <c:pt idx="5">
                  <c:v>0</c:v>
                </c:pt>
              </c:numCache>
            </c:numRef>
          </c:val>
          <c:extLst>
            <c:ext xmlns:c16="http://schemas.microsoft.com/office/drawing/2014/chart" uri="{C3380CC4-5D6E-409C-BE32-E72D297353CC}">
              <c16:uniqueId val="{00000004-AC8A-4DC2-B5C5-7ACED1E94F36}"/>
            </c:ext>
          </c:extLst>
        </c:ser>
        <c:ser>
          <c:idx val="5"/>
          <c:order val="5"/>
          <c:tx>
            <c:strRef>
              <c:f>Sheet1!$G$1</c:f>
              <c:strCache>
                <c:ptCount val="1"/>
                <c:pt idx="0">
                  <c:v>Follow Up Required</c:v>
                </c:pt>
              </c:strCache>
            </c:strRef>
          </c:tx>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1.25.18                         Fairfield</c:v>
                </c:pt>
                <c:pt idx="1">
                  <c:v>2.27.18                           Vallejo</c:v>
                </c:pt>
                <c:pt idx="2">
                  <c:v>3.27.18                           Vacaville</c:v>
                </c:pt>
                <c:pt idx="3">
                  <c:v>4.16.18                         Farifield</c:v>
                </c:pt>
                <c:pt idx="4">
                  <c:v>5.29.18                           Vallejo</c:v>
                </c:pt>
                <c:pt idx="5">
                  <c:v>6.26.18                          Fairfield/Suisun</c:v>
                </c:pt>
              </c:strCache>
            </c:strRef>
          </c:cat>
          <c:val>
            <c:numRef>
              <c:f>Sheet1!$G$2:$G$7</c:f>
              <c:numCache>
                <c:formatCode>General</c:formatCode>
                <c:ptCount val="6"/>
                <c:pt idx="0">
                  <c:v>7</c:v>
                </c:pt>
                <c:pt idx="1">
                  <c:v>4</c:v>
                </c:pt>
                <c:pt idx="2">
                  <c:v>2</c:v>
                </c:pt>
                <c:pt idx="3">
                  <c:v>2</c:v>
                </c:pt>
                <c:pt idx="4">
                  <c:v>0</c:v>
                </c:pt>
                <c:pt idx="5">
                  <c:v>5</c:v>
                </c:pt>
              </c:numCache>
            </c:numRef>
          </c:val>
          <c:extLst>
            <c:ext xmlns:c16="http://schemas.microsoft.com/office/drawing/2014/chart" uri="{C3380CC4-5D6E-409C-BE32-E72D297353CC}">
              <c16:uniqueId val="{00000000-F2D3-43D0-A19B-3E03841314BF}"/>
            </c:ext>
          </c:extLst>
        </c:ser>
        <c:dLbls>
          <c:showLegendKey val="0"/>
          <c:showVal val="0"/>
          <c:showCatName val="0"/>
          <c:showSerName val="0"/>
          <c:showPercent val="0"/>
          <c:showBubbleSize val="0"/>
        </c:dLbls>
        <c:gapWidth val="150"/>
        <c:shape val="cylinder"/>
        <c:axId val="63198720"/>
        <c:axId val="63200256"/>
        <c:axId val="0"/>
      </c:bar3DChart>
      <c:catAx>
        <c:axId val="63198720"/>
        <c:scaling>
          <c:orientation val="minMax"/>
        </c:scaling>
        <c:delete val="0"/>
        <c:axPos val="b"/>
        <c:numFmt formatCode="General" sourceLinked="0"/>
        <c:majorTickMark val="out"/>
        <c:minorTickMark val="none"/>
        <c:tickLblPos val="nextTo"/>
        <c:txPr>
          <a:bodyPr/>
          <a:lstStyle/>
          <a:p>
            <a:pPr>
              <a:defRPr sz="900" b="1"/>
            </a:pPr>
            <a:endParaRPr lang="en-US"/>
          </a:p>
        </c:txPr>
        <c:crossAx val="63200256"/>
        <c:crosses val="autoZero"/>
        <c:auto val="1"/>
        <c:lblAlgn val="ctr"/>
        <c:lblOffset val="100"/>
        <c:noMultiLvlLbl val="0"/>
      </c:catAx>
      <c:valAx>
        <c:axId val="63200256"/>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63198720"/>
        <c:crosses val="autoZero"/>
        <c:crossBetween val="between"/>
      </c:valAx>
    </c:plotArea>
    <c:legend>
      <c:legendPos val="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sz="1800" b="1" i="0" baseline="0" dirty="0">
                <a:effectLst/>
              </a:rPr>
              <a:t>As of Feb 13, 2015 (N=3118)</a:t>
            </a:r>
            <a:endParaRPr lang="en-US" dirty="0">
              <a:effectLst/>
            </a:endParaRPr>
          </a:p>
        </c:rich>
      </c:tx>
      <c:layout>
        <c:manualLayout>
          <c:xMode val="edge"/>
          <c:yMode val="edge"/>
          <c:x val="0.32023526356080489"/>
          <c:y val="0.92599077809518104"/>
        </c:manualLayout>
      </c:layout>
      <c:overlay val="0"/>
    </c:title>
    <c:autoTitleDeleted val="0"/>
    <c:plotArea>
      <c:layout>
        <c:manualLayout>
          <c:layoutTarget val="inner"/>
          <c:xMode val="edge"/>
          <c:yMode val="edge"/>
          <c:x val="0.29728006221444542"/>
          <c:y val="0.16923890009706222"/>
          <c:w val="0.40543987557110917"/>
          <c:h val="0.73721504130723114"/>
        </c:manualLayout>
      </c:layout>
      <c:pieChart>
        <c:varyColors val="1"/>
        <c:dLbls>
          <c:showLegendKey val="0"/>
          <c:showVal val="1"/>
          <c:showCatName val="1"/>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sz="1800" b="1" i="0" baseline="0" dirty="0">
                <a:effectLst/>
              </a:rPr>
              <a:t>As of Feb 13, 2015 (N=3118)</a:t>
            </a:r>
            <a:endParaRPr lang="en-US" dirty="0">
              <a:effectLst/>
            </a:endParaRPr>
          </a:p>
        </c:rich>
      </c:tx>
      <c:layout>
        <c:manualLayout>
          <c:xMode val="edge"/>
          <c:yMode val="edge"/>
          <c:x val="0.32023526356080489"/>
          <c:y val="0.92599077809518104"/>
        </c:manualLayout>
      </c:layout>
      <c:overlay val="0"/>
    </c:title>
    <c:autoTitleDeleted val="0"/>
    <c:plotArea>
      <c:layout>
        <c:manualLayout>
          <c:layoutTarget val="inner"/>
          <c:xMode val="edge"/>
          <c:yMode val="edge"/>
          <c:x val="0.29728006221444542"/>
          <c:y val="0.16923890009706222"/>
          <c:w val="0.40543987557110917"/>
          <c:h val="0.73721504130723114"/>
        </c:manualLayout>
      </c:layout>
      <c:pieChart>
        <c:varyColors val="1"/>
        <c:dLbls>
          <c:showLegendKey val="0"/>
          <c:showVal val="1"/>
          <c:showCatName val="1"/>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Male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Charts!$O$1</c:f>
              <c:strCache>
                <c:ptCount val="1"/>
                <c:pt idx="0">
                  <c:v>Q1</c:v>
                </c:pt>
              </c:strCache>
            </c:strRef>
          </c:tx>
          <c:spPr>
            <a:solidFill>
              <a:schemeClr val="accent1"/>
            </a:solidFill>
            <a:ln>
              <a:noFill/>
            </a:ln>
            <a:effectLst/>
          </c:spPr>
          <c:invertIfNegative val="0"/>
          <c:cat>
            <c:strRef>
              <c:f>Charts!$N$2:$N$4</c:f>
              <c:strCache>
                <c:ptCount val="3"/>
                <c:pt idx="0">
                  <c:v>Pretrial Denied - Detained</c:v>
                </c:pt>
                <c:pt idx="1">
                  <c:v>Pretrial Denied - ORR</c:v>
                </c:pt>
                <c:pt idx="2">
                  <c:v>Pretrial Granted</c:v>
                </c:pt>
              </c:strCache>
            </c:strRef>
          </c:cat>
          <c:val>
            <c:numRef>
              <c:f>Charts!$O$2:$O$4</c:f>
              <c:numCache>
                <c:formatCode>General</c:formatCode>
                <c:ptCount val="3"/>
                <c:pt idx="0">
                  <c:v>126</c:v>
                </c:pt>
                <c:pt idx="1">
                  <c:v>32</c:v>
                </c:pt>
                <c:pt idx="2">
                  <c:v>90</c:v>
                </c:pt>
              </c:numCache>
            </c:numRef>
          </c:val>
          <c:extLst>
            <c:ext xmlns:c16="http://schemas.microsoft.com/office/drawing/2014/chart" uri="{C3380CC4-5D6E-409C-BE32-E72D297353CC}">
              <c16:uniqueId val="{00000000-AEC4-4773-80F1-A9B1D0DB633D}"/>
            </c:ext>
          </c:extLst>
        </c:ser>
        <c:ser>
          <c:idx val="1"/>
          <c:order val="1"/>
          <c:tx>
            <c:strRef>
              <c:f>Charts!$P$1</c:f>
              <c:strCache>
                <c:ptCount val="1"/>
                <c:pt idx="0">
                  <c:v>Q2</c:v>
                </c:pt>
              </c:strCache>
            </c:strRef>
          </c:tx>
          <c:spPr>
            <a:solidFill>
              <a:schemeClr val="accent2"/>
            </a:solidFill>
            <a:ln>
              <a:noFill/>
            </a:ln>
            <a:effectLst/>
          </c:spPr>
          <c:invertIfNegative val="0"/>
          <c:cat>
            <c:strRef>
              <c:f>Charts!$N$2:$N$4</c:f>
              <c:strCache>
                <c:ptCount val="3"/>
                <c:pt idx="0">
                  <c:v>Pretrial Denied - Detained</c:v>
                </c:pt>
                <c:pt idx="1">
                  <c:v>Pretrial Denied - ORR</c:v>
                </c:pt>
                <c:pt idx="2">
                  <c:v>Pretrial Granted</c:v>
                </c:pt>
              </c:strCache>
            </c:strRef>
          </c:cat>
          <c:val>
            <c:numRef>
              <c:f>Charts!$P$2:$P$4</c:f>
              <c:numCache>
                <c:formatCode>General</c:formatCode>
                <c:ptCount val="3"/>
                <c:pt idx="0">
                  <c:v>154</c:v>
                </c:pt>
                <c:pt idx="1">
                  <c:v>24</c:v>
                </c:pt>
                <c:pt idx="2">
                  <c:v>60</c:v>
                </c:pt>
              </c:numCache>
            </c:numRef>
          </c:val>
          <c:extLst>
            <c:ext xmlns:c16="http://schemas.microsoft.com/office/drawing/2014/chart" uri="{C3380CC4-5D6E-409C-BE32-E72D297353CC}">
              <c16:uniqueId val="{00000001-AEC4-4773-80F1-A9B1D0DB633D}"/>
            </c:ext>
          </c:extLst>
        </c:ser>
        <c:dLbls>
          <c:showLegendKey val="0"/>
          <c:showVal val="0"/>
          <c:showCatName val="0"/>
          <c:showSerName val="0"/>
          <c:showPercent val="0"/>
          <c:showBubbleSize val="0"/>
        </c:dLbls>
        <c:gapWidth val="182"/>
        <c:axId val="701144480"/>
        <c:axId val="701146776"/>
      </c:barChart>
      <c:catAx>
        <c:axId val="701144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146776"/>
        <c:crosses val="autoZero"/>
        <c:auto val="1"/>
        <c:lblAlgn val="ctr"/>
        <c:lblOffset val="100"/>
        <c:noMultiLvlLbl val="0"/>
      </c:catAx>
      <c:valAx>
        <c:axId val="701146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1444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85000"/>
        </a:schemeClr>
      </a:solid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sz="1800" b="1" i="0" baseline="0" dirty="0">
                <a:effectLst/>
              </a:rPr>
              <a:t>As of Feb 13, 2015 (N=3118)</a:t>
            </a:r>
            <a:endParaRPr lang="en-US" dirty="0">
              <a:effectLst/>
            </a:endParaRPr>
          </a:p>
        </c:rich>
      </c:tx>
      <c:layout>
        <c:manualLayout>
          <c:xMode val="edge"/>
          <c:yMode val="edge"/>
          <c:x val="0.32023526356080489"/>
          <c:y val="0.92599077809518104"/>
        </c:manualLayout>
      </c:layout>
      <c:overlay val="0"/>
    </c:title>
    <c:autoTitleDeleted val="0"/>
    <c:plotArea>
      <c:layout>
        <c:manualLayout>
          <c:layoutTarget val="inner"/>
          <c:xMode val="edge"/>
          <c:yMode val="edge"/>
          <c:x val="0.29728006221444542"/>
          <c:y val="0.16923890009706222"/>
          <c:w val="0.40543987557110917"/>
          <c:h val="0.73721504130723114"/>
        </c:manualLayout>
      </c:layout>
      <c:pieChart>
        <c:varyColors val="1"/>
        <c:dLbls>
          <c:showLegendKey val="0"/>
          <c:showVal val="1"/>
          <c:showCatName val="1"/>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tx>
            <c:strRef>
              <c:f>Sheet1!$C$1</c:f>
              <c:strCache>
                <c:ptCount val="1"/>
                <c:pt idx="0">
                  <c:v>feb-June 30, 2015</c:v>
                </c:pt>
              </c:strCache>
            </c:strRef>
          </c:tx>
          <c:cat>
            <c:strRef>
              <c:f>Sheet1!$A$2:$A$4</c:f>
              <c:strCache>
                <c:ptCount val="3"/>
                <c:pt idx="0">
                  <c:v>Complete</c:v>
                </c:pt>
                <c:pt idx="1">
                  <c:v>Current</c:v>
                </c:pt>
                <c:pt idx="2">
                  <c:v>Exit</c:v>
                </c:pt>
              </c:strCache>
            </c:strRef>
          </c:cat>
          <c:val>
            <c:numRef>
              <c:f>Sheet1!$C$2:$C$4</c:f>
              <c:numCache>
                <c:formatCode>General</c:formatCode>
                <c:ptCount val="3"/>
              </c:numCache>
            </c:numRef>
          </c:val>
          <c:extLst>
            <c:ext xmlns:c16="http://schemas.microsoft.com/office/drawing/2014/chart" uri="{C3380CC4-5D6E-409C-BE32-E72D297353CC}">
              <c16:uniqueId val="{00000000-F88D-4625-B662-07935639A7B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Five</a:t>
            </a:r>
            <a:r>
              <a:rPr lang="en-US" baseline="0" dirty="0"/>
              <a:t> Keys Charter School</a:t>
            </a:r>
          </a:p>
          <a:p>
            <a:pPr>
              <a:defRPr/>
            </a:pPr>
            <a:r>
              <a:rPr lang="en-US" baseline="0" dirty="0"/>
              <a:t>Total Served = 233</a:t>
            </a:r>
            <a:endParaRPr lang="en-US" dirty="0"/>
          </a:p>
        </c:rich>
      </c:tx>
      <c:layout>
        <c:manualLayout>
          <c:xMode val="edge"/>
          <c:yMode val="edge"/>
          <c:x val="0.23240698557327258"/>
          <c:y val="6.1955475803012486E-2"/>
        </c:manualLayout>
      </c:layout>
      <c:overlay val="0"/>
    </c:title>
    <c:autoTitleDeleted val="0"/>
    <c:plotArea>
      <c:layout/>
      <c:pieChart>
        <c:varyColors val="1"/>
        <c:ser>
          <c:idx val="0"/>
          <c:order val="0"/>
          <c:tx>
            <c:strRef>
              <c:f>Sheet1!$B$1</c:f>
              <c:strCache>
                <c:ptCount val="1"/>
                <c:pt idx="0">
                  <c:v>Column1</c:v>
                </c:pt>
              </c:strCache>
            </c:strRef>
          </c:tx>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Classroom</c:v>
                </c:pt>
                <c:pt idx="1">
                  <c:v>ISP</c:v>
                </c:pt>
                <c:pt idx="2">
                  <c:v>SPED</c:v>
                </c:pt>
                <c:pt idx="3">
                  <c:v>Grads</c:v>
                </c:pt>
              </c:strCache>
            </c:strRef>
          </c:cat>
          <c:val>
            <c:numRef>
              <c:f>Sheet1!$B$2:$B$5</c:f>
              <c:numCache>
                <c:formatCode>General</c:formatCode>
                <c:ptCount val="4"/>
                <c:pt idx="0">
                  <c:v>60</c:v>
                </c:pt>
                <c:pt idx="1">
                  <c:v>173</c:v>
                </c:pt>
                <c:pt idx="2">
                  <c:v>5</c:v>
                </c:pt>
                <c:pt idx="3">
                  <c:v>5</c:v>
                </c:pt>
              </c:numCache>
            </c:numRef>
          </c:val>
          <c:extLst>
            <c:ext xmlns:c16="http://schemas.microsoft.com/office/drawing/2014/chart" uri="{C3380CC4-5D6E-409C-BE32-E72D297353CC}">
              <c16:uniqueId val="{00000000-5E3E-4473-BA6B-C140334CBB2C}"/>
            </c:ext>
          </c:extLst>
        </c:ser>
        <c:ser>
          <c:idx val="1"/>
          <c:order val="1"/>
          <c:tx>
            <c:strRef>
              <c:f>Sheet1!$C$1</c:f>
              <c:strCache>
                <c:ptCount val="1"/>
                <c:pt idx="0">
                  <c:v>Column2</c:v>
                </c:pt>
              </c:strCache>
            </c:strRef>
          </c:tx>
          <c:cat>
            <c:strRef>
              <c:f>Sheet1!$A$2:$A$5</c:f>
              <c:strCache>
                <c:ptCount val="4"/>
                <c:pt idx="0">
                  <c:v>Classroom</c:v>
                </c:pt>
                <c:pt idx="1">
                  <c:v>ISP</c:v>
                </c:pt>
                <c:pt idx="2">
                  <c:v>SPED</c:v>
                </c:pt>
                <c:pt idx="3">
                  <c:v>Grads</c:v>
                </c:pt>
              </c:strCache>
            </c:strRef>
          </c:cat>
          <c:val>
            <c:numRef>
              <c:f>Sheet1!$C$2:$C$5</c:f>
              <c:numCache>
                <c:formatCode>General</c:formatCode>
                <c:ptCount val="4"/>
              </c:numCache>
            </c:numRef>
          </c:val>
          <c:extLst>
            <c:ext xmlns:c16="http://schemas.microsoft.com/office/drawing/2014/chart" uri="{C3380CC4-5D6E-409C-BE32-E72D297353CC}">
              <c16:uniqueId val="{00000001-5E3E-4473-BA6B-C140334CBB2C}"/>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Lbls>
            <c:dLbl>
              <c:idx val="0"/>
              <c:layout>
                <c:manualLayout>
                  <c:x val="-8.6382843637600779E-2"/>
                  <c:y val="-4.0144880580700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49-4556-8B9B-5FBCD740D094}"/>
                </c:ext>
              </c:extLst>
            </c:dLbl>
            <c:dLbl>
              <c:idx val="1"/>
              <c:layout>
                <c:manualLayout>
                  <c:x val="2.669479683095172E-2"/>
                  <c:y val="-9.342641591559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49-4556-8B9B-5FBCD740D094}"/>
                </c:ext>
              </c:extLst>
            </c:dLbl>
            <c:dLbl>
              <c:idx val="2"/>
              <c:layout>
                <c:manualLayout>
                  <c:x val="4.0598419121220961E-2"/>
                  <c:y val="-0.114705035311982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49-4556-8B9B-5FBCD740D094}"/>
                </c:ext>
              </c:extLst>
            </c:dLbl>
            <c:dLbl>
              <c:idx val="3"/>
              <c:layout>
                <c:manualLayout>
                  <c:x val="8.5998256294352093E-2"/>
                  <c:y val="-1.6687898037059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49-4556-8B9B-5FBCD740D094}"/>
                </c:ext>
              </c:extLst>
            </c:dLbl>
            <c:dLbl>
              <c:idx val="4"/>
              <c:layout>
                <c:manualLayout>
                  <c:x val="7.9198108048993882E-2"/>
                  <c:y val="3.1121957245992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49-4556-8B9B-5FBCD740D094}"/>
                </c:ext>
              </c:extLst>
            </c:dLbl>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New Assessments</c:v>
                </c:pt>
                <c:pt idx="1">
                  <c:v>Case plans </c:v>
                </c:pt>
                <c:pt idx="2">
                  <c:v>Re-entry plans</c:v>
                </c:pt>
                <c:pt idx="3">
                  <c:v>Case &amp; Re-entry services by other programs</c:v>
                </c:pt>
                <c:pt idx="4">
                  <c:v>Services</c:v>
                </c:pt>
                <c:pt idx="5">
                  <c:v>Refusals</c:v>
                </c:pt>
              </c:strCache>
            </c:strRef>
          </c:cat>
          <c:val>
            <c:numRef>
              <c:f>Sheet1!$B$2:$B$7</c:f>
              <c:numCache>
                <c:formatCode>General</c:formatCode>
                <c:ptCount val="6"/>
                <c:pt idx="0">
                  <c:v>84</c:v>
                </c:pt>
                <c:pt idx="1">
                  <c:v>23</c:v>
                </c:pt>
                <c:pt idx="2">
                  <c:v>36</c:v>
                </c:pt>
                <c:pt idx="3">
                  <c:v>25</c:v>
                </c:pt>
                <c:pt idx="4">
                  <c:v>144</c:v>
                </c:pt>
                <c:pt idx="5">
                  <c:v>42</c:v>
                </c:pt>
              </c:numCache>
            </c:numRef>
          </c:val>
          <c:extLst>
            <c:ext xmlns:c16="http://schemas.microsoft.com/office/drawing/2014/chart" uri="{C3380CC4-5D6E-409C-BE32-E72D297353CC}">
              <c16:uniqueId val="{00000005-8449-4556-8B9B-5FBCD740D094}"/>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4.7676833306709694E-2"/>
          <c:y val="3.4630441937115938E-2"/>
          <c:w val="0.77114111305952271"/>
          <c:h val="0.88722965306192625"/>
        </c:manualLayout>
      </c:layout>
      <c:bar3DChart>
        <c:barDir val="col"/>
        <c:grouping val="clustered"/>
        <c:varyColors val="0"/>
        <c:ser>
          <c:idx val="0"/>
          <c:order val="0"/>
          <c:tx>
            <c:strRef>
              <c:f>Sheet1!$B$1</c:f>
              <c:strCache>
                <c:ptCount val="1"/>
                <c:pt idx="0">
                  <c:v>MEN</c:v>
                </c:pt>
              </c:strCache>
            </c:strRef>
          </c:tx>
          <c:invertIfNegative val="0"/>
          <c:dLbls>
            <c:dLbl>
              <c:idx val="1"/>
              <c:layout>
                <c:manualLayout>
                  <c:x val="6.8380743982494529E-3"/>
                  <c:y val="-2.4950099800399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AE-4379-B536-1F6FF72CFB38}"/>
                </c:ext>
              </c:extLst>
            </c:dLbl>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19-24 YRS</c:v>
                </c:pt>
                <c:pt idx="1">
                  <c:v>25-45 YRS</c:v>
                </c:pt>
                <c:pt idx="2">
                  <c:v>46+ YRS</c:v>
                </c:pt>
              </c:strCache>
            </c:strRef>
          </c:cat>
          <c:val>
            <c:numRef>
              <c:f>Sheet1!$B$2:$B$4</c:f>
              <c:numCache>
                <c:formatCode>General</c:formatCode>
                <c:ptCount val="3"/>
                <c:pt idx="0">
                  <c:v>10</c:v>
                </c:pt>
                <c:pt idx="1">
                  <c:v>39</c:v>
                </c:pt>
                <c:pt idx="2">
                  <c:v>10</c:v>
                </c:pt>
              </c:numCache>
            </c:numRef>
          </c:val>
          <c:extLst>
            <c:ext xmlns:c16="http://schemas.microsoft.com/office/drawing/2014/chart" uri="{C3380CC4-5D6E-409C-BE32-E72D297353CC}">
              <c16:uniqueId val="{00000001-1FAE-4379-B536-1F6FF72CFB38}"/>
            </c:ext>
          </c:extLst>
        </c:ser>
        <c:ser>
          <c:idx val="1"/>
          <c:order val="1"/>
          <c:tx>
            <c:strRef>
              <c:f>Sheet1!$C$1</c:f>
              <c:strCache>
                <c:ptCount val="1"/>
                <c:pt idx="0">
                  <c:v>WOMEN</c:v>
                </c:pt>
              </c:strCache>
            </c:strRef>
          </c:tx>
          <c:invertIfNegative val="0"/>
          <c:dLbls>
            <c:dLbl>
              <c:idx val="0"/>
              <c:layout>
                <c:manualLayout>
                  <c:x val="6.8380743982494529E-3"/>
                  <c:y val="7.1470814416279893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AE-4379-B536-1F6FF72CFB38}"/>
                </c:ext>
              </c:extLst>
            </c:dLbl>
            <c:dLbl>
              <c:idx val="1"/>
              <c:layout>
                <c:manualLayout>
                  <c:x val="1.3566956474190726E-2"/>
                  <c:y val="-1.4089859058713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AE-4379-B536-1F6FF72CFB38}"/>
                </c:ext>
              </c:extLst>
            </c:dLbl>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19-24 YRS</c:v>
                </c:pt>
                <c:pt idx="1">
                  <c:v>25-45 YRS</c:v>
                </c:pt>
                <c:pt idx="2">
                  <c:v>46+ YRS</c:v>
                </c:pt>
              </c:strCache>
            </c:strRef>
          </c:cat>
          <c:val>
            <c:numRef>
              <c:f>Sheet1!$C$2:$C$4</c:f>
              <c:numCache>
                <c:formatCode>General</c:formatCode>
                <c:ptCount val="3"/>
                <c:pt idx="0">
                  <c:v>2</c:v>
                </c:pt>
                <c:pt idx="1">
                  <c:v>17</c:v>
                </c:pt>
                <c:pt idx="2">
                  <c:v>5</c:v>
                </c:pt>
              </c:numCache>
            </c:numRef>
          </c:val>
          <c:extLst>
            <c:ext xmlns:c16="http://schemas.microsoft.com/office/drawing/2014/chart" uri="{C3380CC4-5D6E-409C-BE32-E72D297353CC}">
              <c16:uniqueId val="{00000004-1FAE-4379-B536-1F6FF72CFB38}"/>
            </c:ext>
          </c:extLst>
        </c:ser>
        <c:dLbls>
          <c:showLegendKey val="0"/>
          <c:showVal val="0"/>
          <c:showCatName val="0"/>
          <c:showSerName val="0"/>
          <c:showPercent val="0"/>
          <c:showBubbleSize val="0"/>
        </c:dLbls>
        <c:gapWidth val="150"/>
        <c:shape val="cylinder"/>
        <c:axId val="103520896"/>
        <c:axId val="103523072"/>
        <c:axId val="0"/>
      </c:bar3DChart>
      <c:catAx>
        <c:axId val="103520896"/>
        <c:scaling>
          <c:orientation val="minMax"/>
        </c:scaling>
        <c:delete val="0"/>
        <c:axPos val="b"/>
        <c:numFmt formatCode="General" sourceLinked="0"/>
        <c:majorTickMark val="out"/>
        <c:minorTickMark val="none"/>
        <c:tickLblPos val="nextTo"/>
        <c:crossAx val="103523072"/>
        <c:crosses val="autoZero"/>
        <c:auto val="1"/>
        <c:lblAlgn val="ctr"/>
        <c:lblOffset val="100"/>
        <c:noMultiLvlLbl val="0"/>
      </c:catAx>
      <c:valAx>
        <c:axId val="103523072"/>
        <c:scaling>
          <c:orientation val="minMax"/>
        </c:scaling>
        <c:delete val="0"/>
        <c:axPos val="l"/>
        <c:majorGridlines>
          <c:spPr>
            <a:ln>
              <a:noFill/>
            </a:ln>
          </c:spPr>
        </c:majorGridlines>
        <c:numFmt formatCode="General" sourceLinked="1"/>
        <c:majorTickMark val="out"/>
        <c:minorTickMark val="none"/>
        <c:tickLblPos val="nextTo"/>
        <c:crossAx val="103520896"/>
        <c:crosses val="autoZero"/>
        <c:crossBetween val="between"/>
      </c:valAx>
    </c:plotArea>
    <c:legend>
      <c:legendPos val="r"/>
      <c:overlay val="0"/>
      <c:txPr>
        <a:bodyPr/>
        <a:lstStyle/>
        <a:p>
          <a:pPr>
            <a:defRPr sz="1100"/>
          </a:pPr>
          <a:endParaRPr lang="en-US"/>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MEN</c:v>
                </c:pt>
              </c:strCache>
            </c:strRef>
          </c:tx>
          <c:invertIfNegative val="0"/>
          <c:dLbls>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BLACK</c:v>
                </c:pt>
                <c:pt idx="1">
                  <c:v>WHITE</c:v>
                </c:pt>
                <c:pt idx="2">
                  <c:v>HISPANIC</c:v>
                </c:pt>
                <c:pt idx="3">
                  <c:v>ASIAN</c:v>
                </c:pt>
                <c:pt idx="4">
                  <c:v>AMERICAN INDIAN</c:v>
                </c:pt>
                <c:pt idx="5">
                  <c:v>FILIPINO</c:v>
                </c:pt>
                <c:pt idx="6">
                  <c:v>KOREAN</c:v>
                </c:pt>
                <c:pt idx="7">
                  <c:v>OTHER</c:v>
                </c:pt>
              </c:strCache>
            </c:strRef>
          </c:cat>
          <c:val>
            <c:numRef>
              <c:f>Sheet1!$B$2:$B$9</c:f>
              <c:numCache>
                <c:formatCode>General</c:formatCode>
                <c:ptCount val="8"/>
                <c:pt idx="0">
                  <c:v>19</c:v>
                </c:pt>
                <c:pt idx="1">
                  <c:v>18</c:v>
                </c:pt>
                <c:pt idx="2">
                  <c:v>11</c:v>
                </c:pt>
                <c:pt idx="3">
                  <c:v>3</c:v>
                </c:pt>
                <c:pt idx="4">
                  <c:v>1</c:v>
                </c:pt>
                <c:pt idx="5">
                  <c:v>1</c:v>
                </c:pt>
                <c:pt idx="6">
                  <c:v>1</c:v>
                </c:pt>
                <c:pt idx="7">
                  <c:v>3</c:v>
                </c:pt>
              </c:numCache>
            </c:numRef>
          </c:val>
          <c:extLst>
            <c:ext xmlns:c16="http://schemas.microsoft.com/office/drawing/2014/chart" uri="{C3380CC4-5D6E-409C-BE32-E72D297353CC}">
              <c16:uniqueId val="{00000000-D470-40E8-B58A-0BE15272195D}"/>
            </c:ext>
          </c:extLst>
        </c:ser>
        <c:ser>
          <c:idx val="1"/>
          <c:order val="1"/>
          <c:tx>
            <c:strRef>
              <c:f>Sheet1!$C$1</c:f>
              <c:strCache>
                <c:ptCount val="1"/>
                <c:pt idx="0">
                  <c:v>WOMEN</c:v>
                </c:pt>
              </c:strCache>
            </c:strRef>
          </c:tx>
          <c:invertIfNegative val="0"/>
          <c:dLbls>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BLACK</c:v>
                </c:pt>
                <c:pt idx="1">
                  <c:v>WHITE</c:v>
                </c:pt>
                <c:pt idx="2">
                  <c:v>HISPANIC</c:v>
                </c:pt>
                <c:pt idx="3">
                  <c:v>ASIAN</c:v>
                </c:pt>
                <c:pt idx="4">
                  <c:v>AMERICAN INDIAN</c:v>
                </c:pt>
                <c:pt idx="5">
                  <c:v>FILIPINO</c:v>
                </c:pt>
                <c:pt idx="6">
                  <c:v>KOREAN</c:v>
                </c:pt>
                <c:pt idx="7">
                  <c:v>OTHER</c:v>
                </c:pt>
              </c:strCache>
            </c:strRef>
          </c:cat>
          <c:val>
            <c:numRef>
              <c:f>Sheet1!$C$2:$C$9</c:f>
              <c:numCache>
                <c:formatCode>General</c:formatCode>
                <c:ptCount val="8"/>
                <c:pt idx="0">
                  <c:v>10</c:v>
                </c:pt>
                <c:pt idx="1">
                  <c:v>10</c:v>
                </c:pt>
                <c:pt idx="2">
                  <c:v>4</c:v>
                </c:pt>
                <c:pt idx="3">
                  <c:v>0</c:v>
                </c:pt>
                <c:pt idx="4">
                  <c:v>0</c:v>
                </c:pt>
                <c:pt idx="5">
                  <c:v>1</c:v>
                </c:pt>
                <c:pt idx="6">
                  <c:v>0</c:v>
                </c:pt>
                <c:pt idx="7">
                  <c:v>2</c:v>
                </c:pt>
              </c:numCache>
            </c:numRef>
          </c:val>
          <c:extLst>
            <c:ext xmlns:c16="http://schemas.microsoft.com/office/drawing/2014/chart" uri="{C3380CC4-5D6E-409C-BE32-E72D297353CC}">
              <c16:uniqueId val="{00000001-D470-40E8-B58A-0BE15272195D}"/>
            </c:ext>
          </c:extLst>
        </c:ser>
        <c:dLbls>
          <c:showLegendKey val="0"/>
          <c:showVal val="0"/>
          <c:showCatName val="0"/>
          <c:showSerName val="0"/>
          <c:showPercent val="0"/>
          <c:showBubbleSize val="0"/>
        </c:dLbls>
        <c:gapWidth val="150"/>
        <c:shape val="cylinder"/>
        <c:axId val="116687616"/>
        <c:axId val="116689536"/>
        <c:axId val="0"/>
      </c:bar3DChart>
      <c:catAx>
        <c:axId val="116687616"/>
        <c:scaling>
          <c:orientation val="minMax"/>
        </c:scaling>
        <c:delete val="0"/>
        <c:axPos val="b"/>
        <c:numFmt formatCode="General" sourceLinked="0"/>
        <c:majorTickMark val="out"/>
        <c:minorTickMark val="none"/>
        <c:tickLblPos val="nextTo"/>
        <c:crossAx val="116689536"/>
        <c:crosses val="autoZero"/>
        <c:auto val="1"/>
        <c:lblAlgn val="ctr"/>
        <c:lblOffset val="100"/>
        <c:noMultiLvlLbl val="0"/>
      </c:catAx>
      <c:valAx>
        <c:axId val="116689536"/>
        <c:scaling>
          <c:orientation val="minMax"/>
        </c:scaling>
        <c:delete val="0"/>
        <c:axPos val="l"/>
        <c:majorGridlines>
          <c:spPr>
            <a:ln>
              <a:noFill/>
            </a:ln>
          </c:spPr>
        </c:majorGridlines>
        <c:numFmt formatCode="General" sourceLinked="1"/>
        <c:majorTickMark val="out"/>
        <c:minorTickMark val="none"/>
        <c:tickLblPos val="nextTo"/>
        <c:crossAx val="116687616"/>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dirty="0"/>
              <a:t>WRAP</a:t>
            </a:r>
            <a:endParaRPr lang="en-US" sz="1800" b="1" baseline="0" dirty="0"/>
          </a:p>
          <a:p>
            <a:pPr>
              <a:defRPr/>
            </a:pPr>
            <a:r>
              <a:rPr lang="en-US" sz="1800" b="1" baseline="0" dirty="0"/>
              <a:t>Total served = 74</a:t>
            </a:r>
            <a:endParaRPr lang="en-US" sz="1800" b="1" dirty="0"/>
          </a:p>
        </c:rich>
      </c:tx>
      <c:layout>
        <c:manualLayout>
          <c:xMode val="edge"/>
          <c:yMode val="edge"/>
          <c:x val="0.20896226415094341"/>
          <c:y val="1.6836195965366927E-2"/>
        </c:manualLayout>
      </c:layout>
      <c:overlay val="0"/>
    </c:title>
    <c:autoTitleDeleted val="0"/>
    <c:plotArea>
      <c:layout/>
      <c:pieChart>
        <c:varyColors val="1"/>
        <c:ser>
          <c:idx val="0"/>
          <c:order val="0"/>
          <c:tx>
            <c:strRef>
              <c:f>Sheet1!$B$1</c:f>
              <c:strCache>
                <c:ptCount val="1"/>
                <c:pt idx="0">
                  <c:v>WRAP</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In-custody</c:v>
                </c:pt>
                <c:pt idx="1">
                  <c:v>Community</c:v>
                </c:pt>
                <c:pt idx="2">
                  <c:v>Pos Exit</c:v>
                </c:pt>
                <c:pt idx="3">
                  <c:v>Discharge</c:v>
                </c:pt>
              </c:strCache>
            </c:strRef>
          </c:cat>
          <c:val>
            <c:numRef>
              <c:f>Sheet1!$B$2:$B$5</c:f>
              <c:numCache>
                <c:formatCode>General</c:formatCode>
                <c:ptCount val="4"/>
                <c:pt idx="0">
                  <c:v>22</c:v>
                </c:pt>
                <c:pt idx="1">
                  <c:v>28</c:v>
                </c:pt>
                <c:pt idx="2">
                  <c:v>14</c:v>
                </c:pt>
                <c:pt idx="3">
                  <c:v>10</c:v>
                </c:pt>
              </c:numCache>
            </c:numRef>
          </c:val>
          <c:extLst>
            <c:ext xmlns:c16="http://schemas.microsoft.com/office/drawing/2014/chart" uri="{C3380CC4-5D6E-409C-BE32-E72D297353CC}">
              <c16:uniqueId val="{00000000-5156-4942-81FE-5D97ECCF4017}"/>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3931585202793051"/>
          <c:y val="0.26895602107220057"/>
          <c:w val="0.34181622344376766"/>
          <c:h val="0.2694957957013789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dPt>
            <c:idx val="0"/>
            <c:bubble3D val="0"/>
            <c:extLst>
              <c:ext xmlns:c16="http://schemas.microsoft.com/office/drawing/2014/chart" uri="{C3380CC4-5D6E-409C-BE32-E72D297353CC}">
                <c16:uniqueId val="{00000000-11DC-4154-BAB4-28EE326D8280}"/>
              </c:ext>
            </c:extLst>
          </c:dPt>
          <c:dPt>
            <c:idx val="1"/>
            <c:bubble3D val="0"/>
            <c:extLst>
              <c:ext xmlns:c16="http://schemas.microsoft.com/office/drawing/2014/chart" uri="{C3380CC4-5D6E-409C-BE32-E72D297353CC}">
                <c16:uniqueId val="{00000001-11DC-4154-BAB4-28EE326D8280}"/>
              </c:ext>
            </c:extLst>
          </c:dPt>
          <c:dPt>
            <c:idx val="2"/>
            <c:bubble3D val="0"/>
            <c:extLst>
              <c:ext xmlns:c16="http://schemas.microsoft.com/office/drawing/2014/chart" uri="{C3380CC4-5D6E-409C-BE32-E72D297353CC}">
                <c16:uniqueId val="{00000002-11DC-4154-BAB4-28EE326D8280}"/>
              </c:ext>
            </c:extLst>
          </c:dPt>
          <c:dPt>
            <c:idx val="3"/>
            <c:bubble3D val="0"/>
            <c:extLst>
              <c:ext xmlns:c16="http://schemas.microsoft.com/office/drawing/2014/chart" uri="{C3380CC4-5D6E-409C-BE32-E72D297353CC}">
                <c16:uniqueId val="{00000003-11DC-4154-BAB4-28EE326D8280}"/>
              </c:ext>
            </c:extLst>
          </c:dPt>
          <c:dLbls>
            <c:spPr>
              <a:noFill/>
              <a:ln>
                <a:noFill/>
              </a:ln>
              <a:effectLst/>
            </c:spPr>
            <c:txPr>
              <a:bodyPr/>
              <a:lstStyle/>
              <a:p>
                <a:pPr>
                  <a:defRPr sz="16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data!$C$19:$C$22</c:f>
              <c:strCache>
                <c:ptCount val="4"/>
                <c:pt idx="0">
                  <c:v>Graduated</c:v>
                </c:pt>
                <c:pt idx="1">
                  <c:v>Released</c:v>
                </c:pt>
                <c:pt idx="2">
                  <c:v>Inst exit</c:v>
                </c:pt>
                <c:pt idx="3">
                  <c:v>Dropped</c:v>
                </c:pt>
              </c:strCache>
            </c:strRef>
          </c:cat>
          <c:val>
            <c:numRef>
              <c:f>data!$D$19:$D$22</c:f>
              <c:numCache>
                <c:formatCode>General</c:formatCode>
                <c:ptCount val="4"/>
                <c:pt idx="0">
                  <c:v>67</c:v>
                </c:pt>
                <c:pt idx="1">
                  <c:v>17</c:v>
                </c:pt>
                <c:pt idx="2">
                  <c:v>11</c:v>
                </c:pt>
                <c:pt idx="3">
                  <c:v>1</c:v>
                </c:pt>
              </c:numCache>
            </c:numRef>
          </c:val>
          <c:extLst>
            <c:ext xmlns:c16="http://schemas.microsoft.com/office/drawing/2014/chart" uri="{C3380CC4-5D6E-409C-BE32-E72D297353CC}">
              <c16:uniqueId val="{00000004-11DC-4154-BAB4-28EE326D8280}"/>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6886257381889769"/>
          <c:y val="0.30230760217472818"/>
          <c:w val="0.30249159284776905"/>
          <c:h val="0.35768653918260218"/>
        </c:manualLayout>
      </c:layout>
      <c:overlay val="0"/>
      <c:txPr>
        <a:bodyPr/>
        <a:lstStyle/>
        <a:p>
          <a:pPr>
            <a:defRPr sz="2000"/>
          </a:pPr>
          <a:endParaRPr lang="en-US"/>
        </a:p>
      </c:txPr>
    </c:legend>
    <c:plotVisOnly val="1"/>
    <c:dispBlanksAs val="zero"/>
    <c:showDLblsOverMax val="1"/>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AOD Programs</a:t>
            </a:r>
          </a:p>
          <a:p>
            <a:pPr>
              <a:defRPr/>
            </a:pPr>
            <a:r>
              <a:rPr lang="en-US" dirty="0"/>
              <a:t>Total served = 42</a:t>
            </a:r>
          </a:p>
        </c:rich>
      </c:tx>
      <c:overlay val="0"/>
    </c:title>
    <c:autoTitleDeleted val="0"/>
    <c:plotArea>
      <c:layout/>
      <c:pieChart>
        <c:varyColors val="1"/>
        <c:ser>
          <c:idx val="0"/>
          <c:order val="0"/>
          <c:tx>
            <c:strRef>
              <c:f>Sheet1!$B$1</c:f>
              <c:strCache>
                <c:ptCount val="1"/>
                <c:pt idx="0">
                  <c:v>AOD Programs (ANKA)</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Sht Term Male</c:v>
                </c:pt>
                <c:pt idx="1">
                  <c:v>Women</c:v>
                </c:pt>
              </c:strCache>
            </c:strRef>
          </c:cat>
          <c:val>
            <c:numRef>
              <c:f>Sheet1!$B$2:$B$3</c:f>
              <c:numCache>
                <c:formatCode>General</c:formatCode>
                <c:ptCount val="2"/>
                <c:pt idx="0">
                  <c:v>25</c:v>
                </c:pt>
                <c:pt idx="1">
                  <c:v>23</c:v>
                </c:pt>
              </c:numCache>
            </c:numRef>
          </c:val>
          <c:extLst>
            <c:ext xmlns:c16="http://schemas.microsoft.com/office/drawing/2014/chart" uri="{C3380CC4-5D6E-409C-BE32-E72D297353CC}">
              <c16:uniqueId val="{00000000-E4DF-44F4-BF61-EFBC89EF34D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7697271331649578"/>
          <c:y val="0.38800847466053084"/>
          <c:w val="0.30415936215520228"/>
          <c:h val="0.2849581404001755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AOD Programs </a:t>
            </a:r>
          </a:p>
          <a:p>
            <a:pPr>
              <a:defRPr/>
            </a:pPr>
            <a:r>
              <a:rPr lang="en-US" dirty="0"/>
              <a:t>Program exits = 9</a:t>
            </a:r>
          </a:p>
        </c:rich>
      </c:tx>
      <c:overlay val="0"/>
    </c:title>
    <c:autoTitleDeleted val="0"/>
    <c:plotArea>
      <c:layout/>
      <c:pieChart>
        <c:varyColors val="1"/>
        <c:ser>
          <c:idx val="0"/>
          <c:order val="0"/>
          <c:tx>
            <c:strRef>
              <c:f>Sheet1!$B$1</c:f>
              <c:strCache>
                <c:ptCount val="1"/>
                <c:pt idx="0">
                  <c:v>AOD Programs (ANKA)</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Completion</c:v>
                </c:pt>
                <c:pt idx="1">
                  <c:v>Release</c:v>
                </c:pt>
                <c:pt idx="2">
                  <c:v>Inst. Exit</c:v>
                </c:pt>
                <c:pt idx="3">
                  <c:v>Vol Exit</c:v>
                </c:pt>
              </c:strCache>
            </c:strRef>
          </c:cat>
          <c:val>
            <c:numRef>
              <c:f>Sheet1!$B$2:$B$5</c:f>
              <c:numCache>
                <c:formatCode>General</c:formatCode>
                <c:ptCount val="4"/>
                <c:pt idx="0">
                  <c:v>0</c:v>
                </c:pt>
                <c:pt idx="1">
                  <c:v>5</c:v>
                </c:pt>
                <c:pt idx="2">
                  <c:v>0</c:v>
                </c:pt>
                <c:pt idx="3">
                  <c:v>4</c:v>
                </c:pt>
              </c:numCache>
            </c:numRef>
          </c:val>
          <c:extLst>
            <c:ext xmlns:c16="http://schemas.microsoft.com/office/drawing/2014/chart" uri="{C3380CC4-5D6E-409C-BE32-E72D297353CC}">
              <c16:uniqueId val="{00000000-B8CC-449B-B563-54F43CAAD695}"/>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013346209082356"/>
          <c:y val="0.27176205373309503"/>
          <c:w val="0.34099861338087456"/>
          <c:h val="0.367706938832686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Female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Charts!$O$18</c:f>
              <c:strCache>
                <c:ptCount val="1"/>
                <c:pt idx="0">
                  <c:v>Q1</c:v>
                </c:pt>
              </c:strCache>
            </c:strRef>
          </c:tx>
          <c:spPr>
            <a:solidFill>
              <a:schemeClr val="accent1"/>
            </a:solidFill>
            <a:ln>
              <a:noFill/>
            </a:ln>
            <a:effectLst/>
          </c:spPr>
          <c:invertIfNegative val="0"/>
          <c:cat>
            <c:strRef>
              <c:f>Charts!$N$19:$N$21</c:f>
              <c:strCache>
                <c:ptCount val="3"/>
                <c:pt idx="0">
                  <c:v>Pretrial Denied - Detained</c:v>
                </c:pt>
                <c:pt idx="1">
                  <c:v>Pretrial Denied - ORR</c:v>
                </c:pt>
                <c:pt idx="2">
                  <c:v>Pretrial Granted</c:v>
                </c:pt>
              </c:strCache>
            </c:strRef>
          </c:cat>
          <c:val>
            <c:numRef>
              <c:f>Charts!$O$19:$O$21</c:f>
              <c:numCache>
                <c:formatCode>General</c:formatCode>
                <c:ptCount val="3"/>
                <c:pt idx="0">
                  <c:v>27</c:v>
                </c:pt>
                <c:pt idx="1">
                  <c:v>14</c:v>
                </c:pt>
                <c:pt idx="2">
                  <c:v>21</c:v>
                </c:pt>
              </c:numCache>
            </c:numRef>
          </c:val>
          <c:extLst>
            <c:ext xmlns:c16="http://schemas.microsoft.com/office/drawing/2014/chart" uri="{C3380CC4-5D6E-409C-BE32-E72D297353CC}">
              <c16:uniqueId val="{00000000-2BF8-46B7-8227-596FDB654FC5}"/>
            </c:ext>
          </c:extLst>
        </c:ser>
        <c:ser>
          <c:idx val="1"/>
          <c:order val="1"/>
          <c:tx>
            <c:strRef>
              <c:f>Charts!$P$18</c:f>
              <c:strCache>
                <c:ptCount val="1"/>
                <c:pt idx="0">
                  <c:v>Q2</c:v>
                </c:pt>
              </c:strCache>
            </c:strRef>
          </c:tx>
          <c:spPr>
            <a:solidFill>
              <a:schemeClr val="accent2"/>
            </a:solidFill>
            <a:ln>
              <a:noFill/>
            </a:ln>
            <a:effectLst/>
          </c:spPr>
          <c:invertIfNegative val="0"/>
          <c:cat>
            <c:strRef>
              <c:f>Charts!$N$19:$N$21</c:f>
              <c:strCache>
                <c:ptCount val="3"/>
                <c:pt idx="0">
                  <c:v>Pretrial Denied - Detained</c:v>
                </c:pt>
                <c:pt idx="1">
                  <c:v>Pretrial Denied - ORR</c:v>
                </c:pt>
                <c:pt idx="2">
                  <c:v>Pretrial Granted</c:v>
                </c:pt>
              </c:strCache>
            </c:strRef>
          </c:cat>
          <c:val>
            <c:numRef>
              <c:f>Charts!$P$19:$P$21</c:f>
              <c:numCache>
                <c:formatCode>General</c:formatCode>
                <c:ptCount val="3"/>
                <c:pt idx="0">
                  <c:v>35</c:v>
                </c:pt>
                <c:pt idx="1">
                  <c:v>13</c:v>
                </c:pt>
                <c:pt idx="2">
                  <c:v>30</c:v>
                </c:pt>
              </c:numCache>
            </c:numRef>
          </c:val>
          <c:extLst>
            <c:ext xmlns:c16="http://schemas.microsoft.com/office/drawing/2014/chart" uri="{C3380CC4-5D6E-409C-BE32-E72D297353CC}">
              <c16:uniqueId val="{00000001-2BF8-46B7-8227-596FDB654FC5}"/>
            </c:ext>
          </c:extLst>
        </c:ser>
        <c:dLbls>
          <c:showLegendKey val="0"/>
          <c:showVal val="0"/>
          <c:showCatName val="0"/>
          <c:showSerName val="0"/>
          <c:showPercent val="0"/>
          <c:showBubbleSize val="0"/>
        </c:dLbls>
        <c:gapWidth val="182"/>
        <c:axId val="695313024"/>
        <c:axId val="695311056"/>
      </c:barChart>
      <c:catAx>
        <c:axId val="695313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311056"/>
        <c:crosses val="autoZero"/>
        <c:auto val="1"/>
        <c:lblAlgn val="ctr"/>
        <c:lblOffset val="100"/>
        <c:noMultiLvlLbl val="0"/>
      </c:catAx>
      <c:valAx>
        <c:axId val="695311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3130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85000"/>
        </a:schemeClr>
      </a:solid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HEALTHRIGHT 360 SUD PROGRAM AGE DATA APR-JUN 2018</a:t>
            </a:r>
          </a:p>
        </c:rich>
      </c:tx>
      <c:overlay val="0"/>
    </c:title>
    <c:autoTitleDeleted val="0"/>
    <c:plotArea>
      <c:layout/>
      <c:pieChart>
        <c:varyColors val="1"/>
        <c:ser>
          <c:idx val="0"/>
          <c:order val="0"/>
          <c:tx>
            <c:strRef>
              <c:f>Sheet1!$B$1</c:f>
              <c:strCache>
                <c:ptCount val="1"/>
                <c:pt idx="0">
                  <c:v>HEALTHRIGHT 360 SUD PROGRAM ETHNICITY DATA APR-JUN 2018</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18-24</c:v>
                </c:pt>
                <c:pt idx="1">
                  <c:v>25-45</c:v>
                </c:pt>
                <c:pt idx="2">
                  <c:v>46 and older</c:v>
                </c:pt>
              </c:strCache>
            </c:strRef>
          </c:cat>
          <c:val>
            <c:numRef>
              <c:f>Sheet1!$B$2:$B$4</c:f>
              <c:numCache>
                <c:formatCode>General</c:formatCode>
                <c:ptCount val="3"/>
                <c:pt idx="0">
                  <c:v>5</c:v>
                </c:pt>
                <c:pt idx="1">
                  <c:v>38</c:v>
                </c:pt>
                <c:pt idx="2">
                  <c:v>5</c:v>
                </c:pt>
              </c:numCache>
            </c:numRef>
          </c:val>
          <c:extLst>
            <c:ext xmlns:c16="http://schemas.microsoft.com/office/drawing/2014/chart" uri="{C3380CC4-5D6E-409C-BE32-E72D297353CC}">
              <c16:uniqueId val="{00000000-14AB-4CF6-A5A1-9B1894D9F67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5170058931312833"/>
          <c:y val="0.45572909014059548"/>
          <c:w val="0.23918783736938543"/>
          <c:h val="0.25065803675372511"/>
        </c:manualLayout>
      </c:layout>
      <c:overlay val="0"/>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HEALTHRIGHT 360 SUD PROGRAM ETHNICITY DATA APR-JUN 2018</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WHITES</c:v>
                </c:pt>
                <c:pt idx="1">
                  <c:v>BLACKS</c:v>
                </c:pt>
                <c:pt idx="2">
                  <c:v>HISPANICS</c:v>
                </c:pt>
                <c:pt idx="3">
                  <c:v>ASIANS</c:v>
                </c:pt>
                <c:pt idx="4">
                  <c:v>FILIPINOS</c:v>
                </c:pt>
                <c:pt idx="5">
                  <c:v>OTHERS</c:v>
                </c:pt>
              </c:strCache>
            </c:strRef>
          </c:cat>
          <c:val>
            <c:numRef>
              <c:f>Sheet1!$B$2:$B$7</c:f>
              <c:numCache>
                <c:formatCode>General</c:formatCode>
                <c:ptCount val="6"/>
                <c:pt idx="0">
                  <c:v>21</c:v>
                </c:pt>
                <c:pt idx="1">
                  <c:v>12</c:v>
                </c:pt>
                <c:pt idx="2">
                  <c:v>9</c:v>
                </c:pt>
                <c:pt idx="3">
                  <c:v>2</c:v>
                </c:pt>
                <c:pt idx="4">
                  <c:v>1</c:v>
                </c:pt>
                <c:pt idx="5">
                  <c:v>3</c:v>
                </c:pt>
              </c:numCache>
            </c:numRef>
          </c:val>
          <c:extLst>
            <c:ext xmlns:c16="http://schemas.microsoft.com/office/drawing/2014/chart" uri="{C3380CC4-5D6E-409C-BE32-E72D297353CC}">
              <c16:uniqueId val="{00000000-14AB-4CF6-A5A1-9B1894D9F67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9083320952805425"/>
          <c:y val="0.3877393606620293"/>
          <c:w val="0.20004258901599564"/>
          <c:h val="0.29339170470461201"/>
        </c:manualLayout>
      </c:layout>
      <c:overlay val="0"/>
    </c:legend>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Number</a:t>
            </a:r>
            <a:r>
              <a:rPr lang="en-US" b="1" baseline="0"/>
              <a:t> of Participants That Received Services</a:t>
            </a:r>
            <a:r>
              <a:rPr lang="en-US" b="1"/>
              <a:t> = 95</a:t>
            </a:r>
          </a:p>
        </c:rich>
      </c:tx>
      <c:overlay val="0"/>
      <c:spPr>
        <a:noFill/>
        <a:ln>
          <a:noFill/>
        </a:ln>
        <a:effectLst/>
      </c:spPr>
    </c:title>
    <c:autoTitleDeleted val="0"/>
    <c:plotArea>
      <c:layout/>
      <c:pieChart>
        <c:varyColors val="1"/>
        <c:ser>
          <c:idx val="0"/>
          <c:order val="0"/>
          <c:tx>
            <c:strRef>
              <c:f>Sheet1!$B$1</c:f>
              <c:strCache>
                <c:ptCount val="1"/>
                <c:pt idx="0">
                  <c:v>Total Served = 95</c:v>
                </c:pt>
              </c:strCache>
            </c:strRef>
          </c:tx>
          <c:dPt>
            <c:idx val="0"/>
            <c:bubble3D val="0"/>
            <c:spPr>
              <a:solidFill>
                <a:srgbClr val="0099FF"/>
              </a:solidFill>
              <a:ln w="19050">
                <a:solidFill>
                  <a:schemeClr val="lt1"/>
                </a:solidFill>
              </a:ln>
              <a:effectLst/>
            </c:spPr>
            <c:extLst>
              <c:ext xmlns:c16="http://schemas.microsoft.com/office/drawing/2014/chart" uri="{C3380CC4-5D6E-409C-BE32-E72D297353CC}">
                <c16:uniqueId val="{00000002-17A6-4A40-B2AB-5225A11EAC39}"/>
              </c:ext>
            </c:extLst>
          </c:dPt>
          <c:dPt>
            <c:idx val="1"/>
            <c:bubble3D val="0"/>
            <c:spPr>
              <a:solidFill>
                <a:srgbClr val="AC6FBF"/>
              </a:solidFill>
              <a:ln w="19050">
                <a:solidFill>
                  <a:schemeClr val="lt1"/>
                </a:solidFill>
              </a:ln>
              <a:effectLst/>
            </c:spPr>
            <c:extLst>
              <c:ext xmlns:c16="http://schemas.microsoft.com/office/drawing/2014/chart" uri="{C3380CC4-5D6E-409C-BE32-E72D297353CC}">
                <c16:uniqueId val="{00000001-17A6-4A40-B2AB-5225A11EAC39}"/>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A6-4A40-B2AB-5225A11EAC39}"/>
                </c:ext>
              </c:extLst>
            </c:dLbl>
            <c:dLbl>
              <c:idx val="1"/>
              <c:layout>
                <c:manualLayout>
                  <c:x val="0.18769812627588217"/>
                  <c:y val="-0.155649293838270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A6-4A40-B2AB-5225A11EAC3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In-Custody</c:v>
                </c:pt>
                <c:pt idx="1">
                  <c:v>Community</c:v>
                </c:pt>
              </c:strCache>
            </c:strRef>
          </c:cat>
          <c:val>
            <c:numRef>
              <c:f>Sheet1!$B$2:$B$3</c:f>
              <c:numCache>
                <c:formatCode>General</c:formatCode>
                <c:ptCount val="2"/>
                <c:pt idx="0">
                  <c:v>11</c:v>
                </c:pt>
                <c:pt idx="1">
                  <c:v>84</c:v>
                </c:pt>
              </c:numCache>
            </c:numRef>
          </c:val>
          <c:extLst>
            <c:ext xmlns:c16="http://schemas.microsoft.com/office/drawing/2014/chart" uri="{C3380CC4-5D6E-409C-BE32-E72D297353CC}">
              <c16:uniqueId val="{00000000-17A6-4A40-B2AB-5225A11EAC3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Exit</a:t>
            </a:r>
            <a:r>
              <a:rPr lang="en-US" b="1" baseline="0"/>
              <a:t> Reasons </a:t>
            </a:r>
            <a:r>
              <a:rPr lang="en-US" b="1"/>
              <a:t>(N=72)</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Completed</c:v>
                </c:pt>
                <c:pt idx="1">
                  <c:v>Withdrew</c:v>
                </c:pt>
                <c:pt idx="2">
                  <c:v>Disengaged </c:v>
                </c:pt>
                <c:pt idx="3">
                  <c:v>No contact after release</c:v>
                </c:pt>
                <c:pt idx="4">
                  <c:v>Sent to another County</c:v>
                </c:pt>
                <c:pt idx="5">
                  <c:v>Sent to state prison</c:v>
                </c:pt>
                <c:pt idx="6">
                  <c:v>Sent to state hospital</c:v>
                </c:pt>
                <c:pt idx="7">
                  <c:v>Transferred to FACT</c:v>
                </c:pt>
                <c:pt idx="8">
                  <c:v>Moved to GP</c:v>
                </c:pt>
                <c:pt idx="9">
                  <c:v>Terminated</c:v>
                </c:pt>
              </c:strCache>
            </c:strRef>
          </c:cat>
          <c:val>
            <c:numRef>
              <c:f>Sheet1!$B$2:$B$11</c:f>
              <c:numCache>
                <c:formatCode>General</c:formatCode>
                <c:ptCount val="10"/>
                <c:pt idx="0">
                  <c:v>47</c:v>
                </c:pt>
                <c:pt idx="1">
                  <c:v>9</c:v>
                </c:pt>
                <c:pt idx="2">
                  <c:v>3</c:v>
                </c:pt>
                <c:pt idx="3">
                  <c:v>4</c:v>
                </c:pt>
                <c:pt idx="4">
                  <c:v>4</c:v>
                </c:pt>
                <c:pt idx="5">
                  <c:v>1</c:v>
                </c:pt>
                <c:pt idx="6">
                  <c:v>1</c:v>
                </c:pt>
                <c:pt idx="7">
                  <c:v>1</c:v>
                </c:pt>
                <c:pt idx="8">
                  <c:v>1</c:v>
                </c:pt>
                <c:pt idx="9">
                  <c:v>1</c:v>
                </c:pt>
              </c:numCache>
            </c:numRef>
          </c:val>
          <c:extLst>
            <c:ext xmlns:c16="http://schemas.microsoft.com/office/drawing/2014/chart" uri="{C3380CC4-5D6E-409C-BE32-E72D297353CC}">
              <c16:uniqueId val="{00000000-A20C-4FF1-AC54-D1778328B93B}"/>
            </c:ext>
          </c:extLst>
        </c:ser>
        <c:dLbls>
          <c:showLegendKey val="0"/>
          <c:showVal val="0"/>
          <c:showCatName val="0"/>
          <c:showSerName val="0"/>
          <c:showPercent val="0"/>
          <c:showBubbleSize val="0"/>
        </c:dLbls>
        <c:gapWidth val="219"/>
        <c:overlap val="-27"/>
        <c:axId val="141131136"/>
        <c:axId val="141153408"/>
      </c:barChart>
      <c:catAx>
        <c:axId val="14113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153408"/>
        <c:crosses val="autoZero"/>
        <c:auto val="1"/>
        <c:lblAlgn val="ctr"/>
        <c:lblOffset val="100"/>
        <c:noMultiLvlLbl val="0"/>
      </c:catAx>
      <c:valAx>
        <c:axId val="141153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1311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Number of New Participants in Each</a:t>
            </a:r>
            <a:r>
              <a:rPr lang="en-US" b="1" baseline="0"/>
              <a:t> </a:t>
            </a:r>
            <a:r>
              <a:rPr lang="en-US" b="1"/>
              <a:t>Age Group (n=34)</a:t>
            </a:r>
          </a:p>
        </c:rich>
      </c:tx>
      <c:overlay val="0"/>
      <c:spPr>
        <a:noFill/>
        <a:ln>
          <a:noFill/>
        </a:ln>
        <a:effectLst/>
      </c:spPr>
    </c:title>
    <c:autoTitleDeleted val="0"/>
    <c:plotArea>
      <c:layout/>
      <c:pieChart>
        <c:varyColors val="1"/>
        <c:ser>
          <c:idx val="0"/>
          <c:order val="0"/>
          <c:tx>
            <c:strRef>
              <c:f>Sheet1!$B$1</c:f>
              <c:strCache>
                <c:ptCount val="1"/>
                <c:pt idx="0">
                  <c:v>Age Groups (n=69)</c:v>
                </c:pt>
              </c:strCache>
            </c:strRef>
          </c:tx>
          <c:dPt>
            <c:idx val="0"/>
            <c:bubble3D val="0"/>
            <c:spPr>
              <a:solidFill>
                <a:srgbClr val="0099FF"/>
              </a:solidFill>
              <a:ln w="19050">
                <a:solidFill>
                  <a:schemeClr val="lt1"/>
                </a:solidFill>
              </a:ln>
              <a:effectLst/>
            </c:spPr>
            <c:extLst>
              <c:ext xmlns:c16="http://schemas.microsoft.com/office/drawing/2014/chart" uri="{C3380CC4-5D6E-409C-BE32-E72D297353CC}">
                <c16:uniqueId val="{00000002-5ECE-455E-A883-A3E430B9FE37}"/>
              </c:ext>
            </c:extLst>
          </c:dPt>
          <c:dPt>
            <c:idx val="1"/>
            <c:bubble3D val="0"/>
            <c:spPr>
              <a:solidFill>
                <a:srgbClr val="AC6FBF"/>
              </a:solidFill>
              <a:ln w="19050">
                <a:solidFill>
                  <a:schemeClr val="lt1"/>
                </a:solidFill>
              </a:ln>
              <a:effectLst/>
            </c:spPr>
            <c:extLst>
              <c:ext xmlns:c16="http://schemas.microsoft.com/office/drawing/2014/chart" uri="{C3380CC4-5D6E-409C-BE32-E72D297353CC}">
                <c16:uniqueId val="{00000001-5ECE-455E-A883-A3E430B9FE37}"/>
              </c:ext>
            </c:extLst>
          </c:dPt>
          <c:dPt>
            <c:idx val="2"/>
            <c:bubble3D val="0"/>
            <c:spPr>
              <a:solidFill>
                <a:srgbClr val="FFCC99"/>
              </a:solidFill>
              <a:ln w="19050">
                <a:solidFill>
                  <a:schemeClr val="lt1"/>
                </a:solidFill>
              </a:ln>
              <a:effectLst/>
            </c:spPr>
            <c:extLst>
              <c:ext xmlns:c16="http://schemas.microsoft.com/office/drawing/2014/chart" uri="{C3380CC4-5D6E-409C-BE32-E72D297353CC}">
                <c16:uniqueId val="{00000003-5ECE-455E-A883-A3E430B9FE3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18 to 25</c:v>
                </c:pt>
                <c:pt idx="1">
                  <c:v>26 to 44</c:v>
                </c:pt>
                <c:pt idx="2">
                  <c:v>45 to 64</c:v>
                </c:pt>
              </c:strCache>
            </c:strRef>
          </c:cat>
          <c:val>
            <c:numRef>
              <c:f>Sheet1!$B$2:$B$4</c:f>
              <c:numCache>
                <c:formatCode>General</c:formatCode>
                <c:ptCount val="3"/>
                <c:pt idx="0">
                  <c:v>6</c:v>
                </c:pt>
                <c:pt idx="1">
                  <c:v>21</c:v>
                </c:pt>
                <c:pt idx="2">
                  <c:v>7</c:v>
                </c:pt>
              </c:numCache>
            </c:numRef>
          </c:val>
          <c:extLst>
            <c:ext xmlns:c16="http://schemas.microsoft.com/office/drawing/2014/chart" uri="{C3380CC4-5D6E-409C-BE32-E72D297353CC}">
              <c16:uniqueId val="{00000000-5ECE-455E-A883-A3E430B9FE3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a:t>Number of New Participants in Each Ethnic/Racial Category (n= 34)</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Number of Participants in Each Ethnic/Racial Category (n= 69)</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African American</c:v>
                </c:pt>
                <c:pt idx="1">
                  <c:v>Hispanic</c:v>
                </c:pt>
                <c:pt idx="2">
                  <c:v>White </c:v>
                </c:pt>
                <c:pt idx="3">
                  <c:v>Asian</c:v>
                </c:pt>
                <c:pt idx="4">
                  <c:v>Multi-Racial</c:v>
                </c:pt>
                <c:pt idx="5">
                  <c:v>Pacific Islander</c:v>
                </c:pt>
              </c:strCache>
            </c:strRef>
          </c:cat>
          <c:val>
            <c:numRef>
              <c:f>Sheet1!$B$2:$B$7</c:f>
              <c:numCache>
                <c:formatCode>General</c:formatCode>
                <c:ptCount val="6"/>
                <c:pt idx="0">
                  <c:v>6</c:v>
                </c:pt>
                <c:pt idx="1">
                  <c:v>8</c:v>
                </c:pt>
                <c:pt idx="2">
                  <c:v>11</c:v>
                </c:pt>
                <c:pt idx="3">
                  <c:v>2</c:v>
                </c:pt>
                <c:pt idx="4">
                  <c:v>6</c:v>
                </c:pt>
                <c:pt idx="5">
                  <c:v>1</c:v>
                </c:pt>
              </c:numCache>
            </c:numRef>
          </c:val>
          <c:extLst>
            <c:ext xmlns:c16="http://schemas.microsoft.com/office/drawing/2014/chart" uri="{C3380CC4-5D6E-409C-BE32-E72D297353CC}">
              <c16:uniqueId val="{00000000-80DD-46CD-9446-71E6F67D8F8C}"/>
            </c:ext>
          </c:extLst>
        </c:ser>
        <c:dLbls>
          <c:showLegendKey val="0"/>
          <c:showVal val="0"/>
          <c:showCatName val="0"/>
          <c:showSerName val="0"/>
          <c:showPercent val="0"/>
          <c:showBubbleSize val="0"/>
        </c:dLbls>
        <c:gapWidth val="150"/>
        <c:axId val="141296384"/>
        <c:axId val="141297920"/>
      </c:barChart>
      <c:catAx>
        <c:axId val="1412963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297920"/>
        <c:crosses val="autoZero"/>
        <c:auto val="1"/>
        <c:lblAlgn val="ctr"/>
        <c:lblOffset val="100"/>
        <c:noMultiLvlLbl val="0"/>
      </c:catAx>
      <c:valAx>
        <c:axId val="141297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2963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New Participants by Gender (n=34)</a:t>
            </a:r>
          </a:p>
        </c:rich>
      </c:tx>
      <c:overlay val="0"/>
      <c:spPr>
        <a:noFill/>
        <a:ln>
          <a:noFill/>
        </a:ln>
        <a:effectLst/>
      </c:spPr>
    </c:title>
    <c:autoTitleDeleted val="0"/>
    <c:plotArea>
      <c:layout/>
      <c:pieChart>
        <c:varyColors val="1"/>
        <c:ser>
          <c:idx val="0"/>
          <c:order val="0"/>
          <c:tx>
            <c:strRef>
              <c:f>Sheet1!$B$1</c:f>
              <c:strCache>
                <c:ptCount val="1"/>
                <c:pt idx="0">
                  <c:v>Number of Participants in Each Gender (n=69)</c:v>
                </c:pt>
              </c:strCache>
            </c:strRef>
          </c:tx>
          <c:spPr>
            <a:solidFill>
              <a:srgbClr val="009999"/>
            </a:solidFill>
          </c:spPr>
          <c:dPt>
            <c:idx val="0"/>
            <c:bubble3D val="0"/>
            <c:spPr>
              <a:solidFill>
                <a:srgbClr val="0099FF"/>
              </a:solidFill>
              <a:ln w="19050">
                <a:solidFill>
                  <a:schemeClr val="lt1"/>
                </a:solidFill>
              </a:ln>
              <a:effectLst/>
            </c:spPr>
            <c:extLst>
              <c:ext xmlns:c16="http://schemas.microsoft.com/office/drawing/2014/chart" uri="{C3380CC4-5D6E-409C-BE32-E72D297353CC}">
                <c16:uniqueId val="{00000001-ACE2-4EE6-9B33-6E8FDC4DAA5E}"/>
              </c:ext>
            </c:extLst>
          </c:dPt>
          <c:dPt>
            <c:idx val="1"/>
            <c:bubble3D val="0"/>
            <c:spPr>
              <a:solidFill>
                <a:srgbClr val="009999"/>
              </a:solidFill>
              <a:ln w="19050">
                <a:solidFill>
                  <a:schemeClr val="lt1"/>
                </a:solidFill>
              </a:ln>
              <a:effectLst/>
            </c:spPr>
            <c:extLst>
              <c:ext xmlns:c16="http://schemas.microsoft.com/office/drawing/2014/chart" uri="{C3380CC4-5D6E-409C-BE32-E72D297353CC}">
                <c16:uniqueId val="{00000003-E3C0-4979-B81B-68E16993B17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24</c:v>
                </c:pt>
                <c:pt idx="1">
                  <c:v>10</c:v>
                </c:pt>
              </c:numCache>
            </c:numRef>
          </c:val>
          <c:extLst>
            <c:ext xmlns:c16="http://schemas.microsoft.com/office/drawing/2014/chart" uri="{C3380CC4-5D6E-409C-BE32-E72D297353CC}">
              <c16:uniqueId val="{00000000-ACE2-4EE6-9B33-6E8FDC4DAA5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7427611023302739"/>
          <c:y val="0.17736220472440942"/>
          <c:w val="0.45539804916778154"/>
          <c:h val="0.66878553316428668"/>
        </c:manualLayout>
      </c:layout>
      <c:pieChart>
        <c:varyColors val="1"/>
        <c:ser>
          <c:idx val="0"/>
          <c:order val="0"/>
          <c:tx>
            <c:strRef>
              <c:f>Sheet1!$B$1</c:f>
              <c:strCache>
                <c:ptCount val="1"/>
                <c:pt idx="0">
                  <c:v>County MH Services </c:v>
                </c:pt>
              </c:strCache>
            </c:strRef>
          </c:tx>
          <c:dLbls>
            <c:dLbl>
              <c:idx val="0"/>
              <c:layout>
                <c:manualLayout>
                  <c:x val="3.802710469336406E-2"/>
                  <c:y val="4.9288236697685534E-2"/>
                </c:manualLayout>
              </c:layout>
              <c:tx>
                <c:rich>
                  <a:bodyPr wrap="square" lIns="38100" tIns="19050" rIns="38100" bIns="19050" anchor="ctr">
                    <a:noAutofit/>
                  </a:bodyPr>
                  <a:lstStyle/>
                  <a:p>
                    <a:pPr>
                      <a:defRPr/>
                    </a:pPr>
                    <a:r>
                      <a:rPr lang="en-US" sz="1400" dirty="0"/>
                      <a:t>Connected to H&amp;SS no service this quarter (79)</a:t>
                    </a:r>
                  </a:p>
                </c:rich>
              </c:tx>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24904576594006933"/>
                      <c:h val="0.22533333333333333"/>
                    </c:manualLayout>
                  </c15:layout>
                </c:ext>
                <c:ext xmlns:c16="http://schemas.microsoft.com/office/drawing/2014/chart" uri="{C3380CC4-5D6E-409C-BE32-E72D297353CC}">
                  <c16:uniqueId val="{00000000-232A-46A0-BE8A-39A82B0277EF}"/>
                </c:ext>
              </c:extLst>
            </c:dLbl>
            <c:dLbl>
              <c:idx val="1"/>
              <c:layout>
                <c:manualLayout>
                  <c:x val="-4.366993932672289E-2"/>
                  <c:y val="-5.8166070150322116E-2"/>
                </c:manualLayout>
              </c:layout>
              <c:tx>
                <c:rich>
                  <a:bodyPr/>
                  <a:lstStyle/>
                  <a:p>
                    <a:r>
                      <a:rPr lang="en-US" sz="1400" dirty="0"/>
                      <a:t>Connected to H&amp;SS, received 1+ service (238)</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2A-46A0-BE8A-39A82B0277EF}"/>
                </c:ext>
              </c:extLst>
            </c:dLbl>
            <c:dLbl>
              <c:idx val="2"/>
              <c:layout>
                <c:manualLayout>
                  <c:x val="0.18750977862184628"/>
                  <c:y val="-0.13952400017794386"/>
                </c:manualLayout>
              </c:layout>
              <c:tx>
                <c:rich>
                  <a:bodyPr/>
                  <a:lstStyle/>
                  <a:p>
                    <a:r>
                      <a:rPr lang="en-US" sz="1400" dirty="0"/>
                      <a:t>Probationers</a:t>
                    </a:r>
                    <a:r>
                      <a:rPr lang="en-US" sz="1400" baseline="0" dirty="0"/>
                      <a:t> not connected to H&amp;SS </a:t>
                    </a:r>
                    <a:r>
                      <a:rPr lang="en-US" sz="1400" dirty="0"/>
                      <a:t>(2432)
88%</a:t>
                    </a:r>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2A-46A0-BE8A-39A82B0277EF}"/>
                </c:ext>
              </c:extLst>
            </c:dLbl>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Sheet1!$A$2:$A$4</c:f>
              <c:strCache>
                <c:ptCount val="2"/>
                <c:pt idx="0">
                  <c:v>Connected to H&amp;SS no service this quarter (76)</c:v>
                </c:pt>
                <c:pt idx="1">
                  <c:v>Connected to H&amp;SS , received 1+ service (2238)</c:v>
                </c:pt>
              </c:strCache>
            </c:strRef>
          </c:cat>
          <c:val>
            <c:numRef>
              <c:f>Sheet1!$B$2:$B$4</c:f>
              <c:numCache>
                <c:formatCode>General</c:formatCode>
                <c:ptCount val="3"/>
                <c:pt idx="0">
                  <c:v>76</c:v>
                </c:pt>
                <c:pt idx="1">
                  <c:v>238</c:v>
                </c:pt>
              </c:numCache>
            </c:numRef>
          </c:val>
          <c:extLst>
            <c:ext xmlns:c16="http://schemas.microsoft.com/office/drawing/2014/chart" uri="{C3380CC4-5D6E-409C-BE32-E72D297353CC}">
              <c16:uniqueId val="{00000003-232A-46A0-BE8A-39A82B0277EF}"/>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600"/>
            </a:pPr>
            <a:r>
              <a:rPr lang="en-US" sz="1800" b="1" i="0" baseline="0" dirty="0">
                <a:effectLst/>
              </a:rPr>
              <a:t>April – June 2018</a:t>
            </a:r>
          </a:p>
          <a:p>
            <a:pPr>
              <a:defRPr sz="1600"/>
            </a:pPr>
            <a:r>
              <a:rPr lang="en-US" sz="1800" b="1" i="0" baseline="0" dirty="0">
                <a:effectLst/>
              </a:rPr>
              <a:t> (</a:t>
            </a:r>
            <a:r>
              <a:rPr lang="en-US" sz="1800" b="1" i="0" baseline="0" dirty="0">
                <a:solidFill>
                  <a:schemeClr val="tx1"/>
                </a:solidFill>
                <a:effectLst/>
              </a:rPr>
              <a:t>N=30)</a:t>
            </a:r>
            <a:endParaRPr lang="en-US" sz="1800" dirty="0">
              <a:solidFill>
                <a:schemeClr val="tx1"/>
              </a:solidFill>
              <a:effectLst/>
            </a:endParaRPr>
          </a:p>
        </c:rich>
      </c:tx>
      <c:layout>
        <c:manualLayout>
          <c:xMode val="edge"/>
          <c:yMode val="edge"/>
          <c:x val="0.32263810406052185"/>
          <c:y val="1.3810117501260942E-4"/>
        </c:manualLayout>
      </c:layout>
      <c:overlay val="0"/>
    </c:title>
    <c:autoTitleDeleted val="0"/>
    <c:plotArea>
      <c:layout>
        <c:manualLayout>
          <c:layoutTarget val="inner"/>
          <c:xMode val="edge"/>
          <c:yMode val="edge"/>
          <c:x val="0.2508612812287353"/>
          <c:y val="0.18601918029477083"/>
          <c:w val="0.44889484300573534"/>
          <c:h val="0.80518245509298247"/>
        </c:manualLayout>
      </c:layout>
      <c:pieChart>
        <c:varyColors val="1"/>
        <c:ser>
          <c:idx val="0"/>
          <c:order val="0"/>
          <c:tx>
            <c:strRef>
              <c:f>Sheet1!$B$1</c:f>
              <c:strCache>
                <c:ptCount val="1"/>
                <c:pt idx="0">
                  <c:v>County MH Services </c:v>
                </c:pt>
              </c:strCache>
            </c:strRef>
          </c:tx>
          <c:dLbls>
            <c:dLbl>
              <c:idx val="0"/>
              <c:layout>
                <c:manualLayout>
                  <c:x val="-0.12865199938243013"/>
                  <c:y val="-0.21144207722950686"/>
                </c:manualLayout>
              </c:layout>
              <c:tx>
                <c:rich>
                  <a:bodyPr/>
                  <a:lstStyle/>
                  <a:p>
                    <a:r>
                      <a:rPr lang="en-US" dirty="0"/>
                      <a:t>ICC Psychiatry (16)</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EDD-4E82-A28F-94939B28F5C2}"/>
                </c:ext>
              </c:extLst>
            </c:dLbl>
            <c:dLbl>
              <c:idx val="1"/>
              <c:delete val="1"/>
              <c:extLst>
                <c:ext xmlns:c15="http://schemas.microsoft.com/office/drawing/2012/chart" uri="{CE6537A1-D6FC-4f65-9D91-7224C49458BB}"/>
                <c:ext xmlns:c16="http://schemas.microsoft.com/office/drawing/2014/chart" uri="{C3380CC4-5D6E-409C-BE32-E72D297353CC}">
                  <c16:uniqueId val="{00000001-0EDD-4E82-A28F-94939B28F5C2}"/>
                </c:ext>
              </c:extLst>
            </c:dLbl>
            <c:dLbl>
              <c:idx val="2"/>
              <c:layout>
                <c:manualLayout>
                  <c:x val="-6.4020688590396793E-2"/>
                  <c:y val="-7.1051880577275725E-2"/>
                </c:manualLayout>
              </c:layout>
              <c:tx>
                <c:rich>
                  <a:bodyPr/>
                  <a:lstStyle/>
                  <a:p>
                    <a:r>
                      <a:rPr lang="en-US" dirty="0"/>
                      <a:t>FACT  (4)</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EDD-4E82-A28F-94939B28F5C2}"/>
                </c:ext>
              </c:extLst>
            </c:dLbl>
            <c:dLbl>
              <c:idx val="3"/>
              <c:layout>
                <c:manualLayout>
                  <c:x val="-4.5129226493747142E-2"/>
                  <c:y val="-3.2691771197730429E-3"/>
                </c:manualLayout>
              </c:layout>
              <c:tx>
                <c:rich>
                  <a:bodyPr/>
                  <a:lstStyle/>
                  <a:p>
                    <a:r>
                      <a:rPr lang="en-US" dirty="0"/>
                      <a:t>Crisis (5)</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EDD-4E82-A28F-94939B28F5C2}"/>
                </c:ext>
              </c:extLst>
            </c:dLbl>
            <c:dLbl>
              <c:idx val="4"/>
              <c:delete val="1"/>
              <c:extLst>
                <c:ext xmlns:c15="http://schemas.microsoft.com/office/drawing/2012/chart" uri="{CE6537A1-D6FC-4f65-9D91-7224C49458BB}"/>
                <c:ext xmlns:c16="http://schemas.microsoft.com/office/drawing/2014/chart" uri="{C3380CC4-5D6E-409C-BE32-E72D297353CC}">
                  <c16:uniqueId val="{00000004-0EDD-4E82-A28F-94939B28F5C2}"/>
                </c:ext>
              </c:extLst>
            </c:dLbl>
            <c:dLbl>
              <c:idx val="5"/>
              <c:layout>
                <c:manualLayout>
                  <c:x val="7.7407596109309862E-2"/>
                  <c:y val="-9.0577935274305854E-2"/>
                </c:manualLayout>
              </c:layout>
              <c:tx>
                <c:rich>
                  <a:bodyPr/>
                  <a:lstStyle/>
                  <a:p>
                    <a:r>
                      <a:rPr lang="en-US" dirty="0"/>
                      <a:t>Crisis</a:t>
                    </a:r>
                    <a:r>
                      <a:rPr lang="en-US" baseline="0" dirty="0"/>
                      <a:t> Residential Treatment (1)</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EDD-4E82-A28F-94939B28F5C2}"/>
                </c:ext>
              </c:extLst>
            </c:dLbl>
            <c:dLbl>
              <c:idx val="6"/>
              <c:layout>
                <c:manualLayout>
                  <c:x val="8.4378724718233752E-2"/>
                  <c:y val="5.9268243069167344E-2"/>
                </c:manualLayout>
              </c:layout>
              <c:tx>
                <c:rich>
                  <a:bodyPr/>
                  <a:lstStyle/>
                  <a:p>
                    <a:fld id="{BEACB441-0CDF-4E0A-83DA-5018B30BE28F}" type="CATEGORYNAME">
                      <a:rPr lang="en-US"/>
                      <a:pPr/>
                      <a:t>[CATEGORY NAME]</a:t>
                    </a:fld>
                    <a:r>
                      <a:rPr lang="en-US" baseline="0" dirty="0"/>
                      <a:t>
</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EDD-4E82-A28F-94939B28F5C2}"/>
                </c:ext>
              </c:extLst>
            </c:dLbl>
            <c:dLbl>
              <c:idx val="7"/>
              <c:layout>
                <c:manualLayout>
                  <c:x val="7.9677881173944171E-2"/>
                  <c:y val="-0.1806965174129353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EDD-4E82-A28F-94939B28F5C2}"/>
                </c:ext>
              </c:extLst>
            </c:dLbl>
            <c:spPr>
              <a:noFill/>
              <a:ln>
                <a:noFill/>
              </a:ln>
              <a:effectLst/>
            </c:spPr>
            <c:txPr>
              <a:bodyPr/>
              <a:lstStyle/>
              <a:p>
                <a:pPr>
                  <a:defRPr sz="14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ICC Psychiatry (16)</c:v>
                </c:pt>
                <c:pt idx="1">
                  <c:v>Probation Embedded MH (2</c:v>
                </c:pt>
                <c:pt idx="2">
                  <c:v>FACT  (4)</c:v>
                </c:pt>
                <c:pt idx="3">
                  <c:v>Crisis (5)</c:v>
                </c:pt>
                <c:pt idx="4">
                  <c:v>Psychiatric Inpatient (3)</c:v>
                </c:pt>
                <c:pt idx="5">
                  <c:v>Crisis Residential Treatment (1)</c:v>
                </c:pt>
                <c:pt idx="6">
                  <c:v>PEP Case Management (1)</c:v>
                </c:pt>
              </c:strCache>
            </c:strRef>
          </c:cat>
          <c:val>
            <c:numRef>
              <c:f>Sheet1!$B$2:$B$8</c:f>
              <c:numCache>
                <c:formatCode>General</c:formatCode>
                <c:ptCount val="7"/>
                <c:pt idx="0">
                  <c:v>16</c:v>
                </c:pt>
                <c:pt idx="1">
                  <c:v>0</c:v>
                </c:pt>
                <c:pt idx="2">
                  <c:v>4</c:v>
                </c:pt>
                <c:pt idx="3">
                  <c:v>5</c:v>
                </c:pt>
                <c:pt idx="4">
                  <c:v>3</c:v>
                </c:pt>
                <c:pt idx="5">
                  <c:v>1</c:v>
                </c:pt>
                <c:pt idx="6">
                  <c:v>1</c:v>
                </c:pt>
              </c:numCache>
            </c:numRef>
          </c:val>
          <c:extLst>
            <c:ext xmlns:c16="http://schemas.microsoft.com/office/drawing/2014/chart" uri="{C3380CC4-5D6E-409C-BE32-E72D297353CC}">
              <c16:uniqueId val="{00000008-0EDD-4E82-A28F-94939B28F5C2}"/>
            </c:ext>
          </c:extLst>
        </c:ser>
        <c:dLbls>
          <c:showLegendKey val="0"/>
          <c:showVal val="0"/>
          <c:showCatName val="0"/>
          <c:showSerName val="0"/>
          <c:showPercent val="0"/>
          <c:showBubbleSize val="0"/>
          <c:showLeaderLines val="1"/>
        </c:dLbls>
        <c:firstSliceAng val="54"/>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lgn="ctr">
              <a:defRPr/>
            </a:pPr>
            <a:r>
              <a:rPr lang="en-US" sz="1800" b="1" i="0" baseline="0" dirty="0">
                <a:effectLst/>
              </a:rPr>
              <a:t>April – June 2018</a:t>
            </a:r>
          </a:p>
          <a:p>
            <a:pPr algn="ctr">
              <a:defRPr/>
            </a:pPr>
            <a:r>
              <a:rPr lang="en-US" sz="1800" b="1" i="0" baseline="0" dirty="0">
                <a:effectLst/>
              </a:rPr>
              <a:t>(N=14)</a:t>
            </a:r>
            <a:endParaRPr lang="en-US" dirty="0">
              <a:effectLst/>
            </a:endParaRPr>
          </a:p>
        </c:rich>
      </c:tx>
      <c:layout>
        <c:manualLayout>
          <c:xMode val="edge"/>
          <c:yMode val="edge"/>
          <c:x val="0.38099915244969379"/>
          <c:y val="4.1601196232905216E-2"/>
        </c:manualLayout>
      </c:layout>
      <c:overlay val="0"/>
    </c:title>
    <c:autoTitleDeleted val="0"/>
    <c:plotArea>
      <c:layout>
        <c:manualLayout>
          <c:layoutTarget val="inner"/>
          <c:xMode val="edge"/>
          <c:yMode val="edge"/>
          <c:x val="0.29728006221444542"/>
          <c:y val="0.16923890009706222"/>
          <c:w val="0.40543987557110917"/>
          <c:h val="0.73721504130723114"/>
        </c:manualLayout>
      </c:layout>
      <c:pieChart>
        <c:varyColors val="1"/>
        <c:ser>
          <c:idx val="0"/>
          <c:order val="0"/>
          <c:tx>
            <c:strRef>
              <c:f>Sheet1!$B$1</c:f>
              <c:strCache>
                <c:ptCount val="1"/>
                <c:pt idx="0">
                  <c:v>SA Utilization</c:v>
                </c:pt>
              </c:strCache>
            </c:strRef>
          </c:tx>
          <c:dPt>
            <c:idx val="1"/>
            <c:bubble3D val="0"/>
            <c:extLst>
              <c:ext xmlns:c16="http://schemas.microsoft.com/office/drawing/2014/chart" uri="{C3380CC4-5D6E-409C-BE32-E72D297353CC}">
                <c16:uniqueId val="{00000001-AD87-4173-A268-F5B2D3A43BAA}"/>
              </c:ext>
            </c:extLst>
          </c:dPt>
          <c:dLbls>
            <c:dLbl>
              <c:idx val="0"/>
              <c:layout>
                <c:manualLayout>
                  <c:x val="4.510635389326334E-2"/>
                  <c:y val="0.11549910557151347"/>
                </c:manualLayout>
              </c:layout>
              <c:tx>
                <c:rich>
                  <a:bodyPr/>
                  <a:lstStyle/>
                  <a:p>
                    <a:r>
                      <a:rPr lang="en-US" dirty="0"/>
                      <a:t>Behavioral Health Assessment Team (6)</a:t>
                    </a:r>
                  </a:p>
                </c:rich>
              </c:tx>
              <c:showLegendKey val="0"/>
              <c:showVal val="0"/>
              <c:showCatName val="1"/>
              <c:showSerName val="0"/>
              <c:showPercent val="1"/>
              <c:showBubbleSize val="0"/>
              <c:extLst>
                <c:ext xmlns:c15="http://schemas.microsoft.com/office/drawing/2012/chart" uri="{CE6537A1-D6FC-4f65-9D91-7224C49458BB}">
                  <c15:layout>
                    <c:manualLayout>
                      <c:w val="0.18519097222222222"/>
                      <c:h val="0.21972285596348456"/>
                    </c:manualLayout>
                  </c15:layout>
                </c:ext>
                <c:ext xmlns:c16="http://schemas.microsoft.com/office/drawing/2014/chart" uri="{C3380CC4-5D6E-409C-BE32-E72D297353CC}">
                  <c16:uniqueId val="{00000000-AD87-4173-A268-F5B2D3A43BAA}"/>
                </c:ext>
              </c:extLst>
            </c:dLbl>
            <c:dLbl>
              <c:idx val="1"/>
              <c:layout>
                <c:manualLayout>
                  <c:x val="1.4018071959754904E-2"/>
                  <c:y val="4.7839097818308789E-3"/>
                </c:manualLayout>
              </c:layout>
              <c:tx>
                <c:rich>
                  <a:bodyPr/>
                  <a:lstStyle/>
                  <a:p>
                    <a:r>
                      <a:rPr lang="en-US" dirty="0"/>
                      <a:t>Outpatient SA (2)</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D87-4173-A268-F5B2D3A43BAA}"/>
                </c:ext>
              </c:extLst>
            </c:dLbl>
            <c:dLbl>
              <c:idx val="2"/>
              <c:layout>
                <c:manualLayout>
                  <c:x val="-1.9461122047244126E-2"/>
                  <c:y val="-5.2590649363809397E-3"/>
                </c:manualLayout>
              </c:layout>
              <c:tx>
                <c:rich>
                  <a:bodyPr/>
                  <a:lstStyle/>
                  <a:p>
                    <a:r>
                      <a:rPr lang="en-US" dirty="0"/>
                      <a:t>Detox (7)</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D87-4173-A268-F5B2D3A43BAA}"/>
                </c:ext>
              </c:extLst>
            </c:dLbl>
            <c:dLbl>
              <c:idx val="3"/>
              <c:layout>
                <c:manualLayout>
                  <c:x val="-6.4625984251968513E-2"/>
                  <c:y val="1.2240780191144206E-4"/>
                </c:manualLayout>
              </c:layout>
              <c:tx>
                <c:rich>
                  <a:bodyPr/>
                  <a:lstStyle/>
                  <a:p>
                    <a:r>
                      <a:rPr lang="en-US" dirty="0"/>
                      <a:t>Residential SA (2)</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D87-4173-A268-F5B2D3A43BAA}"/>
                </c:ext>
              </c:extLst>
            </c:dLbl>
            <c:dLbl>
              <c:idx val="4"/>
              <c:layout>
                <c:manualLayout>
                  <c:x val="0.12102799650043744"/>
                  <c:y val="-0.2152087854010295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AD87-4173-A268-F5B2D3A43BAA}"/>
                </c:ext>
              </c:extLst>
            </c:dLbl>
            <c:spPr>
              <a:noFill/>
              <a:ln>
                <a:noFill/>
              </a:ln>
              <a:effectLst/>
            </c:spPr>
            <c:txPr>
              <a:bodyPr/>
              <a:lstStyle/>
              <a:p>
                <a:pPr>
                  <a:defRPr sz="14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Behavioral Health Assessment Team (6)</c:v>
                </c:pt>
                <c:pt idx="1">
                  <c:v>Outpatient SA (2)</c:v>
                </c:pt>
                <c:pt idx="2">
                  <c:v>Detox (7)</c:v>
                </c:pt>
                <c:pt idx="3">
                  <c:v>Residential SA (2)</c:v>
                </c:pt>
              </c:strCache>
            </c:strRef>
          </c:cat>
          <c:val>
            <c:numRef>
              <c:f>Sheet1!$B$2:$B$5</c:f>
              <c:numCache>
                <c:formatCode>General</c:formatCode>
                <c:ptCount val="4"/>
                <c:pt idx="0">
                  <c:v>6</c:v>
                </c:pt>
                <c:pt idx="1">
                  <c:v>2</c:v>
                </c:pt>
                <c:pt idx="2">
                  <c:v>7</c:v>
                </c:pt>
                <c:pt idx="3">
                  <c:v>2</c:v>
                </c:pt>
              </c:numCache>
            </c:numRef>
          </c:val>
          <c:extLst>
            <c:ext xmlns:c16="http://schemas.microsoft.com/office/drawing/2014/chart" uri="{C3380CC4-5D6E-409C-BE32-E72D297353CC}">
              <c16:uniqueId val="{00000005-AD87-4173-A268-F5B2D3A43BAA}"/>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Felony/Misdemeanor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225721784776907E-2"/>
          <c:y val="0.13366666666666668"/>
          <c:w val="0.88555205599300091"/>
          <c:h val="0.60175328083989499"/>
        </c:manualLayout>
      </c:layout>
      <c:barChart>
        <c:barDir val="col"/>
        <c:grouping val="clustered"/>
        <c:varyColors val="0"/>
        <c:ser>
          <c:idx val="0"/>
          <c:order val="0"/>
          <c:tx>
            <c:strRef>
              <c:f>'OL Charts'!$B$21</c:f>
              <c:strCache>
                <c:ptCount val="1"/>
                <c:pt idx="0">
                  <c:v>Q1</c:v>
                </c:pt>
              </c:strCache>
            </c:strRef>
          </c:tx>
          <c:spPr>
            <a:solidFill>
              <a:schemeClr val="accent1"/>
            </a:solidFill>
            <a:ln>
              <a:noFill/>
            </a:ln>
            <a:effectLst/>
          </c:spPr>
          <c:invertIfNegative val="0"/>
          <c:dLbls>
            <c:dLbl>
              <c:idx val="0"/>
              <c:tx>
                <c:rich>
                  <a:bodyPr/>
                  <a:lstStyle/>
                  <a:p>
                    <a:r>
                      <a:rPr lang="en-US" dirty="0"/>
                      <a:t>56%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B4-4F7D-8E68-68D053290433}"/>
                </c:ext>
              </c:extLst>
            </c:dLbl>
            <c:dLbl>
              <c:idx val="1"/>
              <c:tx>
                <c:rich>
                  <a:bodyPr/>
                  <a:lstStyle/>
                  <a:p>
                    <a:r>
                      <a:rPr lang="en-US" dirty="0"/>
                      <a:t>44%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B4-4F7D-8E68-68D0532904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 Charts'!$A$22:$A$23</c:f>
              <c:strCache>
                <c:ptCount val="2"/>
                <c:pt idx="0">
                  <c:v>Felony</c:v>
                </c:pt>
                <c:pt idx="1">
                  <c:v>Misdemeanor</c:v>
                </c:pt>
              </c:strCache>
            </c:strRef>
          </c:cat>
          <c:val>
            <c:numRef>
              <c:f>'OL Charts'!$B$22:$B$23</c:f>
              <c:numCache>
                <c:formatCode>General</c:formatCode>
                <c:ptCount val="2"/>
                <c:pt idx="0">
                  <c:v>174</c:v>
                </c:pt>
                <c:pt idx="1">
                  <c:v>137</c:v>
                </c:pt>
              </c:numCache>
            </c:numRef>
          </c:val>
          <c:extLst>
            <c:ext xmlns:c16="http://schemas.microsoft.com/office/drawing/2014/chart" uri="{C3380CC4-5D6E-409C-BE32-E72D297353CC}">
              <c16:uniqueId val="{00000002-59B4-4F7D-8E68-68D053290433}"/>
            </c:ext>
          </c:extLst>
        </c:ser>
        <c:ser>
          <c:idx val="1"/>
          <c:order val="1"/>
          <c:tx>
            <c:strRef>
              <c:f>'OL Charts'!$C$21</c:f>
              <c:strCache>
                <c:ptCount val="1"/>
                <c:pt idx="0">
                  <c:v>Q2</c:v>
                </c:pt>
              </c:strCache>
            </c:strRef>
          </c:tx>
          <c:spPr>
            <a:solidFill>
              <a:schemeClr val="accent2"/>
            </a:solidFill>
            <a:ln>
              <a:noFill/>
            </a:ln>
            <a:effectLst/>
          </c:spPr>
          <c:invertIfNegative val="0"/>
          <c:dLbls>
            <c:dLbl>
              <c:idx val="0"/>
              <c:tx>
                <c:rich>
                  <a:bodyPr/>
                  <a:lstStyle/>
                  <a:p>
                    <a:r>
                      <a:rPr lang="en-US" dirty="0"/>
                      <a:t>68%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B4-4F7D-8E68-68D053290433}"/>
                </c:ext>
              </c:extLst>
            </c:dLbl>
            <c:dLbl>
              <c:idx val="1"/>
              <c:tx>
                <c:rich>
                  <a:bodyPr/>
                  <a:lstStyle/>
                  <a:p>
                    <a:r>
                      <a:rPr lang="en-US" dirty="0"/>
                      <a:t>32%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B4-4F7D-8E68-68D0532904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 Charts'!$A$22:$A$23</c:f>
              <c:strCache>
                <c:ptCount val="2"/>
                <c:pt idx="0">
                  <c:v>Felony</c:v>
                </c:pt>
                <c:pt idx="1">
                  <c:v>Misdemeanor</c:v>
                </c:pt>
              </c:strCache>
            </c:strRef>
          </c:cat>
          <c:val>
            <c:numRef>
              <c:f>'OL Charts'!$C$22:$C$23</c:f>
              <c:numCache>
                <c:formatCode>General</c:formatCode>
                <c:ptCount val="2"/>
                <c:pt idx="0">
                  <c:v>215</c:v>
                </c:pt>
                <c:pt idx="1">
                  <c:v>101</c:v>
                </c:pt>
              </c:numCache>
            </c:numRef>
          </c:val>
          <c:extLst>
            <c:ext xmlns:c16="http://schemas.microsoft.com/office/drawing/2014/chart" uri="{C3380CC4-5D6E-409C-BE32-E72D297353CC}">
              <c16:uniqueId val="{00000005-59B4-4F7D-8E68-68D053290433}"/>
            </c:ext>
          </c:extLst>
        </c:ser>
        <c:dLbls>
          <c:dLblPos val="outEnd"/>
          <c:showLegendKey val="0"/>
          <c:showVal val="1"/>
          <c:showCatName val="0"/>
          <c:showSerName val="0"/>
          <c:showPercent val="0"/>
          <c:showBubbleSize val="0"/>
        </c:dLbls>
        <c:gapWidth val="219"/>
        <c:overlap val="-27"/>
        <c:axId val="791297848"/>
        <c:axId val="791298832"/>
      </c:barChart>
      <c:catAx>
        <c:axId val="791297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1298832"/>
        <c:crosses val="autoZero"/>
        <c:auto val="1"/>
        <c:lblAlgn val="ctr"/>
        <c:lblOffset val="100"/>
        <c:noMultiLvlLbl val="0"/>
      </c:catAx>
      <c:valAx>
        <c:axId val="791298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12978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solidFill>
                  <a:schemeClr val="tx1"/>
                </a:solidFill>
              </a:rPr>
              <a:t>Misdemeanor</a:t>
            </a:r>
          </a:p>
        </c:rich>
      </c:tx>
      <c:layout>
        <c:manualLayout>
          <c:xMode val="edge"/>
          <c:yMode val="edge"/>
          <c:x val="5.3842591266209459E-2"/>
          <c:y val="3.583801724803345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4373263665257558"/>
          <c:y val="0.10473279136515985"/>
          <c:w val="0.65626736334742442"/>
          <c:h val="0.62752046947138995"/>
        </c:manualLayout>
      </c:layout>
      <c:barChart>
        <c:barDir val="col"/>
        <c:grouping val="clustered"/>
        <c:varyColors val="0"/>
        <c:ser>
          <c:idx val="0"/>
          <c:order val="0"/>
          <c:tx>
            <c:strRef>
              <c:f>'OL Charts'!$Q$18</c:f>
              <c:strCache>
                <c:ptCount val="1"/>
                <c:pt idx="0">
                  <c:v>Pretrial Denied - Detained</c:v>
                </c:pt>
              </c:strCache>
            </c:strRef>
          </c:tx>
          <c:spPr>
            <a:solidFill>
              <a:schemeClr val="accent1"/>
            </a:solidFill>
            <a:ln>
              <a:noFill/>
            </a:ln>
            <a:effectLst/>
          </c:spPr>
          <c:invertIfNegative val="0"/>
          <c:dLbls>
            <c:dLbl>
              <c:idx val="0"/>
              <c:tx>
                <c:rich>
                  <a:bodyPr/>
                  <a:lstStyle/>
                  <a:p>
                    <a:r>
                      <a:rPr lang="en-US" dirty="0"/>
                      <a:t>38%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36-4B19-97A5-4F118B0DB7B9}"/>
                </c:ext>
              </c:extLst>
            </c:dLbl>
            <c:dLbl>
              <c:idx val="1"/>
              <c:tx>
                <c:rich>
                  <a:bodyPr/>
                  <a:lstStyle/>
                  <a:p>
                    <a:fld id="{36D700DD-3389-4811-BD14-63480861BC4B}"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B36-4B19-97A5-4F118B0DB7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 Charts'!$R$17:$S$17</c:f>
              <c:strCache>
                <c:ptCount val="2"/>
                <c:pt idx="0">
                  <c:v>Q1</c:v>
                </c:pt>
                <c:pt idx="1">
                  <c:v>Q2</c:v>
                </c:pt>
              </c:strCache>
            </c:strRef>
          </c:cat>
          <c:val>
            <c:numRef>
              <c:f>'OL Charts'!$R$18:$S$18</c:f>
              <c:numCache>
                <c:formatCode>General</c:formatCode>
                <c:ptCount val="2"/>
                <c:pt idx="0">
                  <c:v>52</c:v>
                </c:pt>
                <c:pt idx="1">
                  <c:v>31</c:v>
                </c:pt>
              </c:numCache>
            </c:numRef>
          </c:val>
          <c:extLst>
            <c:ext xmlns:c16="http://schemas.microsoft.com/office/drawing/2014/chart" uri="{C3380CC4-5D6E-409C-BE32-E72D297353CC}">
              <c16:uniqueId val="{00000000-4B36-4B19-97A5-4F118B0DB7B9}"/>
            </c:ext>
          </c:extLst>
        </c:ser>
        <c:ser>
          <c:idx val="1"/>
          <c:order val="1"/>
          <c:tx>
            <c:strRef>
              <c:f>'OL Charts'!$Q$19</c:f>
              <c:strCache>
                <c:ptCount val="1"/>
                <c:pt idx="0">
                  <c:v>Pretrial Denied - ORR</c:v>
                </c:pt>
              </c:strCache>
            </c:strRef>
          </c:tx>
          <c:spPr>
            <a:solidFill>
              <a:schemeClr val="accent2"/>
            </a:solidFill>
            <a:ln>
              <a:noFill/>
            </a:ln>
            <a:effectLst/>
          </c:spPr>
          <c:invertIfNegative val="0"/>
          <c:dLbls>
            <c:dLbl>
              <c:idx val="0"/>
              <c:tx>
                <c:rich>
                  <a:bodyPr/>
                  <a:lstStyle/>
                  <a:p>
                    <a:r>
                      <a:rPr lang="en-US" dirty="0"/>
                      <a:t>20%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36-4B19-97A5-4F118B0DB7B9}"/>
                </c:ext>
              </c:extLst>
            </c:dLbl>
            <c:dLbl>
              <c:idx val="1"/>
              <c:tx>
                <c:rich>
                  <a:bodyPr/>
                  <a:lstStyle/>
                  <a:p>
                    <a:fld id="{DED128AE-5C1B-4DB8-82CB-51E5C079F8D5}"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B36-4B19-97A5-4F118B0DB7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 Charts'!$R$17:$S$17</c:f>
              <c:strCache>
                <c:ptCount val="2"/>
                <c:pt idx="0">
                  <c:v>Q1</c:v>
                </c:pt>
                <c:pt idx="1">
                  <c:v>Q2</c:v>
                </c:pt>
              </c:strCache>
            </c:strRef>
          </c:cat>
          <c:val>
            <c:numRef>
              <c:f>'OL Charts'!$R$19:$S$19</c:f>
              <c:numCache>
                <c:formatCode>General</c:formatCode>
                <c:ptCount val="2"/>
                <c:pt idx="0">
                  <c:v>27</c:v>
                </c:pt>
                <c:pt idx="1">
                  <c:v>17</c:v>
                </c:pt>
              </c:numCache>
            </c:numRef>
          </c:val>
          <c:extLst>
            <c:ext xmlns:c16="http://schemas.microsoft.com/office/drawing/2014/chart" uri="{C3380CC4-5D6E-409C-BE32-E72D297353CC}">
              <c16:uniqueId val="{00000001-4B36-4B19-97A5-4F118B0DB7B9}"/>
            </c:ext>
          </c:extLst>
        </c:ser>
        <c:ser>
          <c:idx val="2"/>
          <c:order val="2"/>
          <c:tx>
            <c:strRef>
              <c:f>'OL Charts'!$Q$20</c:f>
              <c:strCache>
                <c:ptCount val="1"/>
                <c:pt idx="0">
                  <c:v>Pretrial Granted</c:v>
                </c:pt>
              </c:strCache>
            </c:strRef>
          </c:tx>
          <c:spPr>
            <a:solidFill>
              <a:schemeClr val="accent3"/>
            </a:solidFill>
            <a:ln>
              <a:noFill/>
            </a:ln>
            <a:effectLst/>
          </c:spPr>
          <c:invertIfNegative val="0"/>
          <c:dLbls>
            <c:dLbl>
              <c:idx val="0"/>
              <c:tx>
                <c:rich>
                  <a:bodyPr/>
                  <a:lstStyle/>
                  <a:p>
                    <a:r>
                      <a:rPr lang="en-US" dirty="0"/>
                      <a:t>42%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36-4B19-97A5-4F118B0DB7B9}"/>
                </c:ext>
              </c:extLst>
            </c:dLbl>
            <c:dLbl>
              <c:idx val="1"/>
              <c:tx>
                <c:rich>
                  <a:bodyPr/>
                  <a:lstStyle/>
                  <a:p>
                    <a:r>
                      <a:rPr lang="en-US" dirty="0"/>
                      <a:t>52%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36-4B19-97A5-4F118B0DB7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 Charts'!$R$17:$S$17</c:f>
              <c:strCache>
                <c:ptCount val="2"/>
                <c:pt idx="0">
                  <c:v>Q1</c:v>
                </c:pt>
                <c:pt idx="1">
                  <c:v>Q2</c:v>
                </c:pt>
              </c:strCache>
            </c:strRef>
          </c:cat>
          <c:val>
            <c:numRef>
              <c:f>'OL Charts'!$R$20:$S$20</c:f>
              <c:numCache>
                <c:formatCode>General</c:formatCode>
                <c:ptCount val="2"/>
                <c:pt idx="0">
                  <c:v>58</c:v>
                </c:pt>
                <c:pt idx="1">
                  <c:v>53</c:v>
                </c:pt>
              </c:numCache>
            </c:numRef>
          </c:val>
          <c:extLst>
            <c:ext xmlns:c16="http://schemas.microsoft.com/office/drawing/2014/chart" uri="{C3380CC4-5D6E-409C-BE32-E72D297353CC}">
              <c16:uniqueId val="{00000002-4B36-4B19-97A5-4F118B0DB7B9}"/>
            </c:ext>
          </c:extLst>
        </c:ser>
        <c:dLbls>
          <c:dLblPos val="outEnd"/>
          <c:showLegendKey val="0"/>
          <c:showVal val="1"/>
          <c:showCatName val="0"/>
          <c:showSerName val="0"/>
          <c:showPercent val="0"/>
          <c:showBubbleSize val="0"/>
        </c:dLbls>
        <c:gapWidth val="219"/>
        <c:overlap val="-27"/>
        <c:axId val="784178152"/>
        <c:axId val="784181104"/>
      </c:barChart>
      <c:catAx>
        <c:axId val="784178152"/>
        <c:scaling>
          <c:orientation val="minMax"/>
        </c:scaling>
        <c:delete val="1"/>
        <c:axPos val="b"/>
        <c:numFmt formatCode="General" sourceLinked="1"/>
        <c:majorTickMark val="out"/>
        <c:minorTickMark val="none"/>
        <c:tickLblPos val="nextTo"/>
        <c:crossAx val="784181104"/>
        <c:crosses val="autoZero"/>
        <c:auto val="1"/>
        <c:lblAlgn val="ctr"/>
        <c:lblOffset val="100"/>
        <c:noMultiLvlLbl val="0"/>
      </c:catAx>
      <c:valAx>
        <c:axId val="784181104"/>
        <c:scaling>
          <c:orientation val="minMax"/>
        </c:scaling>
        <c:delete val="1"/>
        <c:axPos val="l"/>
        <c:numFmt formatCode="General" sourceLinked="1"/>
        <c:majorTickMark val="out"/>
        <c:minorTickMark val="none"/>
        <c:tickLblPos val="nextTo"/>
        <c:crossAx val="7841781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Felony</a:t>
            </a:r>
          </a:p>
        </c:rich>
      </c:tx>
      <c:layout>
        <c:manualLayout>
          <c:xMode val="edge"/>
          <c:yMode val="edge"/>
          <c:x val="6.9752433323158669E-2"/>
          <c:y val="3.4450386357466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96980866196488"/>
          <c:y val="0.11364268019767679"/>
          <c:w val="0.65030191338035115"/>
          <c:h val="0.62654320391956664"/>
        </c:manualLayout>
      </c:layout>
      <c:barChart>
        <c:barDir val="col"/>
        <c:grouping val="clustered"/>
        <c:varyColors val="0"/>
        <c:ser>
          <c:idx val="0"/>
          <c:order val="0"/>
          <c:tx>
            <c:strRef>
              <c:f>'OL Charts'!$Q$23</c:f>
              <c:strCache>
                <c:ptCount val="1"/>
                <c:pt idx="0">
                  <c:v>Pretrial Denied - Detained</c:v>
                </c:pt>
              </c:strCache>
            </c:strRef>
          </c:tx>
          <c:spPr>
            <a:solidFill>
              <a:schemeClr val="accent1"/>
            </a:solidFill>
            <a:ln>
              <a:noFill/>
            </a:ln>
            <a:effectLst/>
          </c:spPr>
          <c:invertIfNegative val="0"/>
          <c:dLbls>
            <c:dLbl>
              <c:idx val="0"/>
              <c:tx>
                <c:rich>
                  <a:bodyPr/>
                  <a:lstStyle/>
                  <a:p>
                    <a:r>
                      <a:rPr lang="en-US" dirty="0"/>
                      <a:t>59%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F5-4C89-88E9-43CCBD272750}"/>
                </c:ext>
              </c:extLst>
            </c:dLbl>
            <c:dLbl>
              <c:idx val="1"/>
              <c:tx>
                <c:rich>
                  <a:bodyPr/>
                  <a:lstStyle/>
                  <a:p>
                    <a:r>
                      <a:rPr lang="en-US" dirty="0"/>
                      <a:t>74%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F5-4C89-88E9-43CCBD2727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 Charts'!$R$22:$S$22</c:f>
              <c:strCache>
                <c:ptCount val="2"/>
                <c:pt idx="0">
                  <c:v>Q1</c:v>
                </c:pt>
                <c:pt idx="1">
                  <c:v>Q2</c:v>
                </c:pt>
              </c:strCache>
            </c:strRef>
          </c:cat>
          <c:val>
            <c:numRef>
              <c:f>'OL Charts'!$R$23:$S$23</c:f>
              <c:numCache>
                <c:formatCode>General</c:formatCode>
                <c:ptCount val="2"/>
                <c:pt idx="0">
                  <c:v>102</c:v>
                </c:pt>
                <c:pt idx="1">
                  <c:v>158</c:v>
                </c:pt>
              </c:numCache>
            </c:numRef>
          </c:val>
          <c:extLst>
            <c:ext xmlns:c16="http://schemas.microsoft.com/office/drawing/2014/chart" uri="{C3380CC4-5D6E-409C-BE32-E72D297353CC}">
              <c16:uniqueId val="{00000000-29F5-4C89-88E9-43CCBD272750}"/>
            </c:ext>
          </c:extLst>
        </c:ser>
        <c:ser>
          <c:idx val="1"/>
          <c:order val="1"/>
          <c:tx>
            <c:strRef>
              <c:f>'OL Charts'!$Q$24</c:f>
              <c:strCache>
                <c:ptCount val="1"/>
                <c:pt idx="0">
                  <c:v>Pretrial Denied - ORR</c:v>
                </c:pt>
              </c:strCache>
            </c:strRef>
          </c:tx>
          <c:spPr>
            <a:solidFill>
              <a:schemeClr val="accent2"/>
            </a:solidFill>
            <a:ln>
              <a:noFill/>
            </a:ln>
            <a:effectLst/>
          </c:spPr>
          <c:invertIfNegative val="0"/>
          <c:dLbls>
            <c:dLbl>
              <c:idx val="0"/>
              <c:tx>
                <c:rich>
                  <a:bodyPr/>
                  <a:lstStyle/>
                  <a:p>
                    <a:r>
                      <a:rPr lang="en-US" dirty="0"/>
                      <a:t>11%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F5-4C89-88E9-43CCBD272750}"/>
                </c:ext>
              </c:extLst>
            </c:dLbl>
            <c:dLbl>
              <c:idx val="1"/>
              <c:tx>
                <c:rich>
                  <a:bodyPr/>
                  <a:lstStyle/>
                  <a:p>
                    <a:r>
                      <a:rPr lang="en-US" dirty="0"/>
                      <a:t>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F5-4C89-88E9-43CCBD2727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 Charts'!$R$22:$S$22</c:f>
              <c:strCache>
                <c:ptCount val="2"/>
                <c:pt idx="0">
                  <c:v>Q1</c:v>
                </c:pt>
                <c:pt idx="1">
                  <c:v>Q2</c:v>
                </c:pt>
              </c:strCache>
            </c:strRef>
          </c:cat>
          <c:val>
            <c:numRef>
              <c:f>'OL Charts'!$R$24:$S$24</c:f>
              <c:numCache>
                <c:formatCode>General</c:formatCode>
                <c:ptCount val="2"/>
                <c:pt idx="0">
                  <c:v>19</c:v>
                </c:pt>
                <c:pt idx="1">
                  <c:v>20</c:v>
                </c:pt>
              </c:numCache>
            </c:numRef>
          </c:val>
          <c:extLst>
            <c:ext xmlns:c16="http://schemas.microsoft.com/office/drawing/2014/chart" uri="{C3380CC4-5D6E-409C-BE32-E72D297353CC}">
              <c16:uniqueId val="{00000001-29F5-4C89-88E9-43CCBD272750}"/>
            </c:ext>
          </c:extLst>
        </c:ser>
        <c:ser>
          <c:idx val="2"/>
          <c:order val="2"/>
          <c:tx>
            <c:strRef>
              <c:f>'OL Charts'!$Q$25</c:f>
              <c:strCache>
                <c:ptCount val="1"/>
                <c:pt idx="0">
                  <c:v>Pretrial Granted</c:v>
                </c:pt>
              </c:strCache>
            </c:strRef>
          </c:tx>
          <c:spPr>
            <a:solidFill>
              <a:schemeClr val="accent3"/>
            </a:solidFill>
            <a:ln>
              <a:noFill/>
            </a:ln>
            <a:effectLst/>
          </c:spPr>
          <c:invertIfNegative val="0"/>
          <c:dLbls>
            <c:dLbl>
              <c:idx val="0"/>
              <c:tx>
                <c:rich>
                  <a:bodyPr/>
                  <a:lstStyle/>
                  <a:p>
                    <a:r>
                      <a:rPr lang="en-US" dirty="0"/>
                      <a:t>30%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F5-4C89-88E9-43CCBD272750}"/>
                </c:ext>
              </c:extLst>
            </c:dLbl>
            <c:dLbl>
              <c:idx val="1"/>
              <c:tx>
                <c:rich>
                  <a:bodyPr/>
                  <a:lstStyle/>
                  <a:p>
                    <a:r>
                      <a:rPr lang="en-US" dirty="0"/>
                      <a:t>17%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F5-4C89-88E9-43CCBD2727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 Charts'!$R$22:$S$22</c:f>
              <c:strCache>
                <c:ptCount val="2"/>
                <c:pt idx="0">
                  <c:v>Q1</c:v>
                </c:pt>
                <c:pt idx="1">
                  <c:v>Q2</c:v>
                </c:pt>
              </c:strCache>
            </c:strRef>
          </c:cat>
          <c:val>
            <c:numRef>
              <c:f>'OL Charts'!$R$25:$S$25</c:f>
              <c:numCache>
                <c:formatCode>General</c:formatCode>
                <c:ptCount val="2"/>
                <c:pt idx="0">
                  <c:v>53</c:v>
                </c:pt>
                <c:pt idx="1">
                  <c:v>37</c:v>
                </c:pt>
              </c:numCache>
            </c:numRef>
          </c:val>
          <c:extLst>
            <c:ext xmlns:c16="http://schemas.microsoft.com/office/drawing/2014/chart" uri="{C3380CC4-5D6E-409C-BE32-E72D297353CC}">
              <c16:uniqueId val="{00000002-29F5-4C89-88E9-43CCBD272750}"/>
            </c:ext>
          </c:extLst>
        </c:ser>
        <c:dLbls>
          <c:dLblPos val="outEnd"/>
          <c:showLegendKey val="0"/>
          <c:showVal val="1"/>
          <c:showCatName val="0"/>
          <c:showSerName val="0"/>
          <c:showPercent val="0"/>
          <c:showBubbleSize val="0"/>
        </c:dLbls>
        <c:gapWidth val="219"/>
        <c:overlap val="-27"/>
        <c:axId val="780996952"/>
        <c:axId val="781001544"/>
      </c:barChart>
      <c:catAx>
        <c:axId val="780996952"/>
        <c:scaling>
          <c:orientation val="minMax"/>
        </c:scaling>
        <c:delete val="1"/>
        <c:axPos val="b"/>
        <c:numFmt formatCode="General" sourceLinked="1"/>
        <c:majorTickMark val="none"/>
        <c:minorTickMark val="none"/>
        <c:tickLblPos val="nextTo"/>
        <c:crossAx val="781001544"/>
        <c:crosses val="autoZero"/>
        <c:auto val="1"/>
        <c:lblAlgn val="ctr"/>
        <c:lblOffset val="100"/>
        <c:noMultiLvlLbl val="0"/>
      </c:catAx>
      <c:valAx>
        <c:axId val="781001544"/>
        <c:scaling>
          <c:orientation val="minMax"/>
        </c:scaling>
        <c:delete val="1"/>
        <c:axPos val="l"/>
        <c:numFmt formatCode="General" sourceLinked="1"/>
        <c:majorTickMark val="none"/>
        <c:minorTickMark val="none"/>
        <c:tickLblPos val="nextTo"/>
        <c:crossAx val="7809969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00"/>
        <c:axId val="28161152"/>
        <c:axId val="27606400"/>
      </c:barChart>
      <c:catAx>
        <c:axId val="28161152"/>
        <c:scaling>
          <c:orientation val="minMax"/>
        </c:scaling>
        <c:delete val="0"/>
        <c:axPos val="b"/>
        <c:majorTickMark val="out"/>
        <c:minorTickMark val="none"/>
        <c:tickLblPos val="nextTo"/>
        <c:crossAx val="27606400"/>
        <c:crosses val="autoZero"/>
        <c:auto val="1"/>
        <c:lblAlgn val="ctr"/>
        <c:lblOffset val="100"/>
        <c:noMultiLvlLbl val="0"/>
      </c:catAx>
      <c:valAx>
        <c:axId val="27606400"/>
        <c:scaling>
          <c:orientation val="minMax"/>
        </c:scaling>
        <c:delete val="0"/>
        <c:axPos val="l"/>
        <c:majorGridlines/>
        <c:majorTickMark val="out"/>
        <c:minorTickMark val="none"/>
        <c:tickLblPos val="nextTo"/>
        <c:crossAx val="28161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0.23669</cdr:x>
      <cdr:y>0.08621</cdr:y>
    </cdr:from>
    <cdr:to>
      <cdr:x>0.36018</cdr:x>
      <cdr:y>0.15517</cdr:y>
    </cdr:to>
    <cdr:sp macro="" textlink="">
      <cdr:nvSpPr>
        <cdr:cNvPr id="3" name="TextBox 2">
          <a:extLst xmlns:a="http://schemas.openxmlformats.org/drawingml/2006/main">
            <a:ext uri="{FF2B5EF4-FFF2-40B4-BE49-F238E27FC236}">
              <a16:creationId xmlns:a16="http://schemas.microsoft.com/office/drawing/2014/main" id="{D5063261-B9AC-44F8-9E4F-90C80ADFBD24}"/>
            </a:ext>
          </a:extLst>
        </cdr:cNvPr>
        <cdr:cNvSpPr txBox="1"/>
      </cdr:nvSpPr>
      <cdr:spPr>
        <a:xfrm xmlns:a="http://schemas.openxmlformats.org/drawingml/2006/main">
          <a:off x="1752600" y="381000"/>
          <a:ext cx="914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u="sng" dirty="0"/>
            <a:t>Quarter 1</a:t>
          </a:r>
        </a:p>
      </cdr:txBody>
    </cdr:sp>
  </cdr:relSizeAnchor>
  <cdr:relSizeAnchor xmlns:cdr="http://schemas.openxmlformats.org/drawingml/2006/chartDrawing">
    <cdr:from>
      <cdr:x>0.69445</cdr:x>
      <cdr:y>0.08621</cdr:y>
    </cdr:from>
    <cdr:to>
      <cdr:x>0.81794</cdr:x>
      <cdr:y>0.15517</cdr:y>
    </cdr:to>
    <cdr:sp macro="" textlink="">
      <cdr:nvSpPr>
        <cdr:cNvPr id="4" name="TextBox 1">
          <a:extLst xmlns:a="http://schemas.openxmlformats.org/drawingml/2006/main">
            <a:ext uri="{FF2B5EF4-FFF2-40B4-BE49-F238E27FC236}">
              <a16:creationId xmlns:a16="http://schemas.microsoft.com/office/drawing/2014/main" id="{8A068915-03DE-4427-81E0-5DF08064575D}"/>
            </a:ext>
          </a:extLst>
        </cdr:cNvPr>
        <cdr:cNvSpPr txBox="1"/>
      </cdr:nvSpPr>
      <cdr:spPr>
        <a:xfrm xmlns:a="http://schemas.openxmlformats.org/drawingml/2006/main">
          <a:off x="5142227" y="381000"/>
          <a:ext cx="914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u="sng" dirty="0"/>
            <a:t>Quarter 2</a:t>
          </a:r>
        </a:p>
      </cdr:txBody>
    </cdr:sp>
  </cdr:relSizeAnchor>
</c:userShapes>
</file>

<file path=ppt/drawings/drawing2.xml><?xml version="1.0" encoding="utf-8"?>
<c:userShapes xmlns:c="http://schemas.openxmlformats.org/drawingml/2006/chart">
  <cdr:relSizeAnchor xmlns:cdr="http://schemas.openxmlformats.org/drawingml/2006/chartDrawing">
    <cdr:from>
      <cdr:x>0.39686</cdr:x>
      <cdr:y>0.08031</cdr:y>
    </cdr:from>
    <cdr:to>
      <cdr:x>0.60314</cdr:x>
      <cdr:y>0.16586</cdr:y>
    </cdr:to>
    <cdr:sp macro="" textlink="">
      <cdr:nvSpPr>
        <cdr:cNvPr id="2" name="TextBox 1">
          <a:extLst xmlns:a="http://schemas.openxmlformats.org/drawingml/2006/main">
            <a:ext uri="{FF2B5EF4-FFF2-40B4-BE49-F238E27FC236}">
              <a16:creationId xmlns:a16="http://schemas.microsoft.com/office/drawing/2014/main" id="{7B49C076-15D8-4176-87DF-49B09399B855}"/>
            </a:ext>
          </a:extLst>
        </cdr:cNvPr>
        <cdr:cNvSpPr txBox="1"/>
      </cdr:nvSpPr>
      <cdr:spPr>
        <a:xfrm xmlns:a="http://schemas.openxmlformats.org/drawingml/2006/main">
          <a:off x="1759214" y="286125"/>
          <a:ext cx="914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u="sng" dirty="0">
              <a:solidFill>
                <a:schemeClr val="tx1"/>
              </a:solidFill>
            </a:rPr>
            <a:t>Quarter 1</a:t>
          </a:r>
        </a:p>
      </cdr:txBody>
    </cdr:sp>
  </cdr:relSizeAnchor>
  <cdr:relSizeAnchor xmlns:cdr="http://schemas.openxmlformats.org/drawingml/2006/chartDrawing">
    <cdr:from>
      <cdr:x>0.43329</cdr:x>
      <cdr:y>0.12058</cdr:y>
    </cdr:from>
    <cdr:to>
      <cdr:x>0.57081</cdr:x>
      <cdr:y>0.17225</cdr:y>
    </cdr:to>
    <cdr:sp macro="" textlink="">
      <cdr:nvSpPr>
        <cdr:cNvPr id="3" name="TextBox 2">
          <a:extLst xmlns:a="http://schemas.openxmlformats.org/drawingml/2006/main">
            <a:ext uri="{FF2B5EF4-FFF2-40B4-BE49-F238E27FC236}">
              <a16:creationId xmlns:a16="http://schemas.microsoft.com/office/drawing/2014/main" id="{4D135866-D744-4A44-B3D1-A215408BDA73}"/>
            </a:ext>
          </a:extLst>
        </cdr:cNvPr>
        <cdr:cNvSpPr txBox="1"/>
      </cdr:nvSpPr>
      <cdr:spPr>
        <a:xfrm xmlns:a="http://schemas.openxmlformats.org/drawingml/2006/main">
          <a:off x="1920687" y="533400"/>
          <a:ext cx="609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0.72552</cdr:x>
      <cdr:y>0.08031</cdr:y>
    </cdr:from>
    <cdr:to>
      <cdr:x>0.93179</cdr:x>
      <cdr:y>0.14921</cdr:y>
    </cdr:to>
    <cdr:sp macro="" textlink="">
      <cdr:nvSpPr>
        <cdr:cNvPr id="4" name="TextBox 3">
          <a:extLst xmlns:a="http://schemas.openxmlformats.org/drawingml/2006/main">
            <a:ext uri="{FF2B5EF4-FFF2-40B4-BE49-F238E27FC236}">
              <a16:creationId xmlns:a16="http://schemas.microsoft.com/office/drawing/2014/main" id="{96DBF8D1-3779-4ED4-8887-F0741CB7EF5A}"/>
            </a:ext>
          </a:extLst>
        </cdr:cNvPr>
        <cdr:cNvSpPr txBox="1"/>
      </cdr:nvSpPr>
      <cdr:spPr>
        <a:xfrm xmlns:a="http://schemas.openxmlformats.org/drawingml/2006/main">
          <a:off x="3216087" y="286125"/>
          <a:ext cx="914400" cy="2454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u="sng" dirty="0"/>
            <a:t>Quarter 2</a:t>
          </a:r>
        </a:p>
      </cdr:txBody>
    </cdr:sp>
  </cdr:relSizeAnchor>
</c:userShapes>
</file>

<file path=ppt/drawings/drawing3.xml><?xml version="1.0" encoding="utf-8"?>
<c:userShapes xmlns:c="http://schemas.openxmlformats.org/drawingml/2006/chart">
  <cdr:relSizeAnchor xmlns:cdr="http://schemas.openxmlformats.org/drawingml/2006/chartDrawing">
    <cdr:from>
      <cdr:x>0.67901</cdr:x>
      <cdr:y>0.15556</cdr:y>
    </cdr:from>
    <cdr:to>
      <cdr:x>0.67901</cdr:x>
      <cdr:y>0.7423</cdr:y>
    </cdr:to>
    <cdr:cxnSp macro="">
      <cdr:nvCxnSpPr>
        <cdr:cNvPr id="6" name="Straight Connector 5">
          <a:extLst xmlns:a="http://schemas.openxmlformats.org/drawingml/2006/main">
            <a:ext uri="{FF2B5EF4-FFF2-40B4-BE49-F238E27FC236}">
              <a16:creationId xmlns:a16="http://schemas.microsoft.com/office/drawing/2014/main" id="{0C14FEFE-36BE-4DF8-9A86-256AFD0F5646}"/>
            </a:ext>
          </a:extLst>
        </cdr:cNvPr>
        <cdr:cNvCxnSpPr/>
      </cdr:nvCxnSpPr>
      <cdr:spPr>
        <a:xfrm xmlns:a="http://schemas.openxmlformats.org/drawingml/2006/main" flipV="1">
          <a:off x="2958571" y="646471"/>
          <a:ext cx="0" cy="2438400"/>
        </a:xfrm>
        <a:prstGeom xmlns:a="http://schemas.openxmlformats.org/drawingml/2006/main" prst="line">
          <a:avLst/>
        </a:prstGeom>
        <a:ln xmlns:a="http://schemas.openxmlformats.org/drawingml/2006/main">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0.41668</cdr:x>
      <cdr:y>0.04255</cdr:y>
    </cdr:from>
    <cdr:to>
      <cdr:x>0.62654</cdr:x>
      <cdr:y>0.10178</cdr:y>
    </cdr:to>
    <cdr:sp macro="" textlink="">
      <cdr:nvSpPr>
        <cdr:cNvPr id="7" name="TextBox 1">
          <a:extLst xmlns:a="http://schemas.openxmlformats.org/drawingml/2006/main">
            <a:ext uri="{FF2B5EF4-FFF2-40B4-BE49-F238E27FC236}">
              <a16:creationId xmlns:a16="http://schemas.microsoft.com/office/drawing/2014/main" id="{2C9E8607-5D77-44E7-9F1F-9AE11C3A80A7}"/>
            </a:ext>
          </a:extLst>
        </cdr:cNvPr>
        <cdr:cNvSpPr txBox="1"/>
      </cdr:nvSpPr>
      <cdr:spPr>
        <a:xfrm xmlns:a="http://schemas.openxmlformats.org/drawingml/2006/main">
          <a:off x="1815571" y="152401"/>
          <a:ext cx="914400" cy="2121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u="sng" dirty="0">
              <a:solidFill>
                <a:schemeClr val="tx1"/>
              </a:solidFill>
            </a:rPr>
            <a:t>Quarter 1</a:t>
          </a:r>
        </a:p>
      </cdr:txBody>
    </cdr:sp>
  </cdr:relSizeAnchor>
  <cdr:relSizeAnchor xmlns:cdr="http://schemas.openxmlformats.org/drawingml/2006/chartDrawing">
    <cdr:from>
      <cdr:x>0.74896</cdr:x>
      <cdr:y>0.04255</cdr:y>
    </cdr:from>
    <cdr:to>
      <cdr:x>0.95882</cdr:x>
      <cdr:y>0.11145</cdr:y>
    </cdr:to>
    <cdr:sp macro="" textlink="">
      <cdr:nvSpPr>
        <cdr:cNvPr id="8" name="TextBox 1">
          <a:extLst xmlns:a="http://schemas.openxmlformats.org/drawingml/2006/main">
            <a:ext uri="{FF2B5EF4-FFF2-40B4-BE49-F238E27FC236}">
              <a16:creationId xmlns:a16="http://schemas.microsoft.com/office/drawing/2014/main" id="{62A90DAC-FFBB-4559-811F-5C759D42C233}"/>
            </a:ext>
          </a:extLst>
        </cdr:cNvPr>
        <cdr:cNvSpPr txBox="1"/>
      </cdr:nvSpPr>
      <cdr:spPr>
        <a:xfrm xmlns:a="http://schemas.openxmlformats.org/drawingml/2006/main">
          <a:off x="3263371" y="152401"/>
          <a:ext cx="914400" cy="2467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u="sng" dirty="0"/>
            <a:t>Quarter 2</a:t>
          </a:r>
        </a:p>
      </cdr:txBody>
    </cdr:sp>
  </cdr:relSizeAnchor>
</c:userShapes>
</file>

<file path=ppt/drawings/drawing4.xml><?xml version="1.0" encoding="utf-8"?>
<c:userShapes xmlns:c="http://schemas.openxmlformats.org/drawingml/2006/chart">
  <cdr:relSizeAnchor xmlns:cdr="http://schemas.openxmlformats.org/drawingml/2006/chartDrawing">
    <cdr:from>
      <cdr:x>0.29377</cdr:x>
      <cdr:y>0.34454</cdr:y>
    </cdr:from>
    <cdr:to>
      <cdr:x>0.36993</cdr:x>
      <cdr:y>0.41786</cdr:y>
    </cdr:to>
    <cdr:sp macro="" textlink="">
      <cdr:nvSpPr>
        <cdr:cNvPr id="2" name="TextBox 1">
          <a:extLst xmlns:a="http://schemas.openxmlformats.org/drawingml/2006/main">
            <a:ext uri="{FF2B5EF4-FFF2-40B4-BE49-F238E27FC236}">
              <a16:creationId xmlns:a16="http://schemas.microsoft.com/office/drawing/2014/main" id="{A9F927EE-B416-415A-B7FD-FFA230509574}"/>
            </a:ext>
          </a:extLst>
        </cdr:cNvPr>
        <cdr:cNvSpPr txBox="1"/>
      </cdr:nvSpPr>
      <cdr:spPr>
        <a:xfrm xmlns:a="http://schemas.openxmlformats.org/drawingml/2006/main">
          <a:off x="2057400" y="1447800"/>
          <a:ext cx="533400" cy="3080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18%</a:t>
          </a:r>
        </a:p>
      </cdr:txBody>
    </cdr:sp>
  </cdr:relSizeAnchor>
  <cdr:relSizeAnchor xmlns:cdr="http://schemas.openxmlformats.org/drawingml/2006/chartDrawing">
    <cdr:from>
      <cdr:x>0.3839</cdr:x>
      <cdr:y>0.23574</cdr:y>
    </cdr:from>
    <cdr:to>
      <cdr:x>0.46006</cdr:x>
      <cdr:y>0.30905</cdr:y>
    </cdr:to>
    <cdr:sp macro="" textlink="">
      <cdr:nvSpPr>
        <cdr:cNvPr id="3" name="TextBox 1">
          <a:extLst xmlns:a="http://schemas.openxmlformats.org/drawingml/2006/main">
            <a:ext uri="{FF2B5EF4-FFF2-40B4-BE49-F238E27FC236}">
              <a16:creationId xmlns:a16="http://schemas.microsoft.com/office/drawing/2014/main" id="{76E7E21B-A532-4A8A-9935-1D31F8411937}"/>
            </a:ext>
          </a:extLst>
        </cdr:cNvPr>
        <cdr:cNvSpPr txBox="1"/>
      </cdr:nvSpPr>
      <cdr:spPr>
        <a:xfrm xmlns:a="http://schemas.openxmlformats.org/drawingml/2006/main">
          <a:off x="2688621" y="990600"/>
          <a:ext cx="533400" cy="3080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24%</a:t>
          </a:r>
        </a:p>
      </cdr:txBody>
    </cdr:sp>
  </cdr:relSizeAnchor>
  <cdr:relSizeAnchor xmlns:cdr="http://schemas.openxmlformats.org/drawingml/2006/chartDrawing">
    <cdr:from>
      <cdr:x>0.62362</cdr:x>
      <cdr:y>0.06103</cdr:y>
    </cdr:from>
    <cdr:to>
      <cdr:x>0.69978</cdr:x>
      <cdr:y>0.13434</cdr:y>
    </cdr:to>
    <cdr:sp macro="" textlink="">
      <cdr:nvSpPr>
        <cdr:cNvPr id="4" name="TextBox 1">
          <a:extLst xmlns:a="http://schemas.openxmlformats.org/drawingml/2006/main">
            <a:ext uri="{FF2B5EF4-FFF2-40B4-BE49-F238E27FC236}">
              <a16:creationId xmlns:a16="http://schemas.microsoft.com/office/drawing/2014/main" id="{76E7E21B-A532-4A8A-9935-1D31F8411937}"/>
            </a:ext>
          </a:extLst>
        </cdr:cNvPr>
        <cdr:cNvSpPr txBox="1"/>
      </cdr:nvSpPr>
      <cdr:spPr>
        <a:xfrm xmlns:a="http://schemas.openxmlformats.org/drawingml/2006/main">
          <a:off x="4367501" y="256437"/>
          <a:ext cx="533400" cy="3080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32%</a:t>
          </a:r>
        </a:p>
      </cdr:txBody>
    </cdr:sp>
  </cdr:relSizeAnchor>
  <cdr:relSizeAnchor xmlns:cdr="http://schemas.openxmlformats.org/drawingml/2006/chartDrawing">
    <cdr:from>
      <cdr:x>0.72898</cdr:x>
      <cdr:y>0.28975</cdr:y>
    </cdr:from>
    <cdr:to>
      <cdr:x>0.80514</cdr:x>
      <cdr:y>0.36307</cdr:y>
    </cdr:to>
    <cdr:sp macro="" textlink="">
      <cdr:nvSpPr>
        <cdr:cNvPr id="5" name="TextBox 1">
          <a:extLst xmlns:a="http://schemas.openxmlformats.org/drawingml/2006/main">
            <a:ext uri="{FF2B5EF4-FFF2-40B4-BE49-F238E27FC236}">
              <a16:creationId xmlns:a16="http://schemas.microsoft.com/office/drawing/2014/main" id="{76E7E21B-A532-4A8A-9935-1D31F8411937}"/>
            </a:ext>
          </a:extLst>
        </cdr:cNvPr>
        <cdr:cNvSpPr txBox="1"/>
      </cdr:nvSpPr>
      <cdr:spPr>
        <a:xfrm xmlns:a="http://schemas.openxmlformats.org/drawingml/2006/main">
          <a:off x="5105400" y="1217558"/>
          <a:ext cx="533400" cy="3080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20%</a:t>
          </a:r>
        </a:p>
      </cdr:txBody>
    </cdr:sp>
  </cdr:relSizeAnchor>
  <cdr:relSizeAnchor xmlns:cdr="http://schemas.openxmlformats.org/drawingml/2006/chartDrawing">
    <cdr:from>
      <cdr:x>0.8249</cdr:x>
      <cdr:y>0.28673</cdr:y>
    </cdr:from>
    <cdr:to>
      <cdr:x>0.90106</cdr:x>
      <cdr:y>0.36004</cdr:y>
    </cdr:to>
    <cdr:sp macro="" textlink="">
      <cdr:nvSpPr>
        <cdr:cNvPr id="6" name="TextBox 1">
          <a:extLst xmlns:a="http://schemas.openxmlformats.org/drawingml/2006/main">
            <a:ext uri="{FF2B5EF4-FFF2-40B4-BE49-F238E27FC236}">
              <a16:creationId xmlns:a16="http://schemas.microsoft.com/office/drawing/2014/main" id="{76E7E21B-A532-4A8A-9935-1D31F8411937}"/>
            </a:ext>
          </a:extLst>
        </cdr:cNvPr>
        <cdr:cNvSpPr txBox="1"/>
      </cdr:nvSpPr>
      <cdr:spPr>
        <a:xfrm xmlns:a="http://schemas.openxmlformats.org/drawingml/2006/main">
          <a:off x="5777201" y="1204858"/>
          <a:ext cx="533400" cy="3080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20%</a:t>
          </a:r>
        </a:p>
      </cdr:txBody>
    </cdr:sp>
  </cdr:relSizeAnchor>
</c:userShapes>
</file>

<file path=ppt/drawings/drawing5.xml><?xml version="1.0" encoding="utf-8"?>
<c:userShapes xmlns:c="http://schemas.openxmlformats.org/drawingml/2006/chart">
  <cdr:relSizeAnchor xmlns:cdr="http://schemas.openxmlformats.org/drawingml/2006/chartDrawing">
    <cdr:from>
      <cdr:x>0.02976</cdr:x>
      <cdr:y>0.58779</cdr:y>
    </cdr:from>
    <cdr:to>
      <cdr:x>0.08352</cdr:x>
      <cdr:y>0.6558</cdr:y>
    </cdr:to>
    <cdr:sp macro="" textlink="">
      <cdr:nvSpPr>
        <cdr:cNvPr id="2" name="TextBox 2"/>
        <cdr:cNvSpPr txBox="1"/>
      </cdr:nvSpPr>
      <cdr:spPr>
        <a:xfrm xmlns:a="http://schemas.openxmlformats.org/drawingml/2006/main">
          <a:off x="253944" y="2933700"/>
          <a:ext cx="458810" cy="33944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FF0000"/>
              </a:solidFill>
            </a:rPr>
            <a:t>772</a:t>
          </a:r>
        </a:p>
      </cdr:txBody>
    </cdr:sp>
  </cdr:relSizeAnchor>
</c:userShapes>
</file>

<file path=ppt/drawings/drawing6.xml><?xml version="1.0" encoding="utf-8"?>
<c:userShapes xmlns:c="http://schemas.openxmlformats.org/drawingml/2006/chart">
  <cdr:relSizeAnchor xmlns:cdr="http://schemas.openxmlformats.org/drawingml/2006/chartDrawing">
    <cdr:from>
      <cdr:x>0.10147</cdr:x>
      <cdr:y>0.24339</cdr:y>
    </cdr:from>
    <cdr:to>
      <cdr:x>0.21258</cdr:x>
      <cdr:y>0.44011</cdr:y>
    </cdr:to>
    <cdr:sp macro="" textlink="">
      <cdr:nvSpPr>
        <cdr:cNvPr id="2" name="TextBox 1"/>
        <cdr:cNvSpPr txBox="1"/>
      </cdr:nvSpPr>
      <cdr:spPr>
        <a:xfrm xmlns:a="http://schemas.openxmlformats.org/drawingml/2006/main">
          <a:off x="835025" y="11313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0.42353</cdr:x>
      <cdr:y>0.17924</cdr:y>
    </cdr:from>
    <cdr:to>
      <cdr:x>0.56471</cdr:x>
      <cdr:y>0.38443</cdr:y>
    </cdr:to>
    <cdr:sp macro="" textlink="">
      <cdr:nvSpPr>
        <cdr:cNvPr id="2" name="TextBox 1"/>
        <cdr:cNvSpPr txBox="1"/>
      </cdr:nvSpPr>
      <cdr:spPr>
        <a:xfrm xmlns:a="http://schemas.openxmlformats.org/drawingml/2006/main">
          <a:off x="2743200" y="79877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0.48824</cdr:x>
      <cdr:y>0.1217</cdr:y>
    </cdr:from>
    <cdr:to>
      <cdr:x>0.66471</cdr:x>
      <cdr:y>0.25182</cdr:y>
    </cdr:to>
    <cdr:sp macro="" textlink="">
      <cdr:nvSpPr>
        <cdr:cNvPr id="3" name="TextBox 2"/>
        <cdr:cNvSpPr txBox="1"/>
      </cdr:nvSpPr>
      <cdr:spPr>
        <a:xfrm xmlns:a="http://schemas.openxmlformats.org/drawingml/2006/main">
          <a:off x="3162300" y="570171"/>
          <a:ext cx="1143008"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Psychiatric</a:t>
          </a:r>
        </a:p>
        <a:p xmlns:a="http://schemas.openxmlformats.org/drawingml/2006/main">
          <a:r>
            <a:rPr lang="en-US" sz="1400" dirty="0"/>
            <a:t>Inpatient (3)</a:t>
          </a:r>
        </a:p>
        <a:p xmlns:a="http://schemas.openxmlformats.org/drawingml/2006/main">
          <a:endParaRPr lang="en-US" sz="1400" dirty="0"/>
        </a:p>
      </cdr:txBody>
    </cdr:sp>
  </cdr:relSizeAnchor>
  <cdr:relSizeAnchor xmlns:cdr="http://schemas.openxmlformats.org/drawingml/2006/chartDrawing">
    <cdr:from>
      <cdr:x>0.52353</cdr:x>
      <cdr:y>0.21929</cdr:y>
    </cdr:from>
    <cdr:to>
      <cdr:x>0.53529</cdr:x>
      <cdr:y>0.28435</cdr:y>
    </cdr:to>
    <cdr:cxnSp macro="">
      <cdr:nvCxnSpPr>
        <cdr:cNvPr id="5" name="Straight Connector 4">
          <a:extLst xmlns:a="http://schemas.openxmlformats.org/drawingml/2006/main">
            <a:ext uri="{FF2B5EF4-FFF2-40B4-BE49-F238E27FC236}">
              <a16:creationId xmlns:a16="http://schemas.microsoft.com/office/drawing/2014/main" id="{78728436-8D48-4E6D-BC06-E4D60315EDA0}"/>
            </a:ext>
          </a:extLst>
        </cdr:cNvPr>
        <cdr:cNvCxnSpPr/>
      </cdr:nvCxnSpPr>
      <cdr:spPr>
        <a:xfrm xmlns:a="http://schemas.openxmlformats.org/drawingml/2006/main" flipH="1">
          <a:off x="3390900" y="1027371"/>
          <a:ext cx="76202" cy="304800"/>
        </a:xfrm>
        <a:prstGeom xmlns:a="http://schemas.openxmlformats.org/drawingml/2006/main" prst="line">
          <a:avLst/>
        </a:prstGeom>
        <a:ln xmlns:a="http://schemas.openxmlformats.org/drawingml/2006/main" w="158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9"/>
            <a:ext cx="3037840" cy="464820"/>
          </a:xfrm>
          <a:prstGeom prst="rect">
            <a:avLst/>
          </a:prstGeom>
        </p:spPr>
        <p:txBody>
          <a:bodyPr vert="horz" lIns="91783" tIns="45891" rIns="91783" bIns="45891" rtlCol="0"/>
          <a:lstStyle>
            <a:lvl1pPr algn="l">
              <a:defRPr sz="1200"/>
            </a:lvl1pPr>
          </a:lstStyle>
          <a:p>
            <a:endParaRPr lang="en-US" dirty="0"/>
          </a:p>
        </p:txBody>
      </p:sp>
      <p:sp>
        <p:nvSpPr>
          <p:cNvPr id="3" name="Date Placeholder 2"/>
          <p:cNvSpPr>
            <a:spLocks noGrp="1"/>
          </p:cNvSpPr>
          <p:nvPr>
            <p:ph type="dt" sz="quarter" idx="1"/>
          </p:nvPr>
        </p:nvSpPr>
        <p:spPr>
          <a:xfrm>
            <a:off x="3970938" y="9"/>
            <a:ext cx="3037840" cy="464820"/>
          </a:xfrm>
          <a:prstGeom prst="rect">
            <a:avLst/>
          </a:prstGeom>
        </p:spPr>
        <p:txBody>
          <a:bodyPr vert="horz" lIns="91783" tIns="45891" rIns="91783" bIns="45891" rtlCol="0"/>
          <a:lstStyle>
            <a:lvl1pPr algn="r">
              <a:defRPr sz="1200"/>
            </a:lvl1pPr>
          </a:lstStyle>
          <a:p>
            <a:r>
              <a:rPr lang="en-US"/>
              <a:t>9/12/2018</a:t>
            </a:r>
            <a:endParaRPr lang="en-US" dirty="0"/>
          </a:p>
        </p:txBody>
      </p:sp>
      <p:sp>
        <p:nvSpPr>
          <p:cNvPr id="4" name="Footer Placeholder 3"/>
          <p:cNvSpPr>
            <a:spLocks noGrp="1"/>
          </p:cNvSpPr>
          <p:nvPr>
            <p:ph type="ftr" sz="quarter" idx="2"/>
          </p:nvPr>
        </p:nvSpPr>
        <p:spPr>
          <a:xfrm>
            <a:off x="0" y="8829974"/>
            <a:ext cx="3037840" cy="464820"/>
          </a:xfrm>
          <a:prstGeom prst="rect">
            <a:avLst/>
          </a:prstGeom>
        </p:spPr>
        <p:txBody>
          <a:bodyPr vert="horz" lIns="91783" tIns="45891" rIns="91783" bIns="4589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74"/>
            <a:ext cx="3037840" cy="464820"/>
          </a:xfrm>
          <a:prstGeom prst="rect">
            <a:avLst/>
          </a:prstGeom>
        </p:spPr>
        <p:txBody>
          <a:bodyPr vert="horz" lIns="91783" tIns="45891" rIns="91783" bIns="45891" rtlCol="0" anchor="b"/>
          <a:lstStyle>
            <a:lvl1pPr algn="r">
              <a:defRPr sz="1200"/>
            </a:lvl1pPr>
          </a:lstStyle>
          <a:p>
            <a:fld id="{8FF57563-DEFE-455B-B209-64396F4019D4}" type="slidenum">
              <a:rPr lang="en-US" smtClean="0"/>
              <a:t>‹#›</a:t>
            </a:fld>
            <a:endParaRPr lang="en-US" dirty="0"/>
          </a:p>
        </p:txBody>
      </p:sp>
    </p:spTree>
    <p:extLst>
      <p:ext uri="{BB962C8B-B14F-4D97-AF65-F5344CB8AC3E}">
        <p14:creationId xmlns:p14="http://schemas.microsoft.com/office/powerpoint/2010/main" val="234902614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9"/>
            <a:ext cx="3037840" cy="464820"/>
          </a:xfrm>
          <a:prstGeom prst="rect">
            <a:avLst/>
          </a:prstGeom>
        </p:spPr>
        <p:txBody>
          <a:bodyPr vert="horz" lIns="91783" tIns="45891" rIns="91783" bIns="45891" rtlCol="0"/>
          <a:lstStyle>
            <a:lvl1pPr algn="l">
              <a:defRPr sz="1200"/>
            </a:lvl1pPr>
          </a:lstStyle>
          <a:p>
            <a:endParaRPr lang="en-US" dirty="0"/>
          </a:p>
        </p:txBody>
      </p:sp>
      <p:sp>
        <p:nvSpPr>
          <p:cNvPr id="3" name="Date Placeholder 2"/>
          <p:cNvSpPr>
            <a:spLocks noGrp="1"/>
          </p:cNvSpPr>
          <p:nvPr>
            <p:ph type="dt" idx="1"/>
          </p:nvPr>
        </p:nvSpPr>
        <p:spPr>
          <a:xfrm>
            <a:off x="3970938" y="9"/>
            <a:ext cx="3037840" cy="464820"/>
          </a:xfrm>
          <a:prstGeom prst="rect">
            <a:avLst/>
          </a:prstGeom>
        </p:spPr>
        <p:txBody>
          <a:bodyPr vert="horz" lIns="91783" tIns="45891" rIns="91783" bIns="45891" rtlCol="0"/>
          <a:lstStyle>
            <a:lvl1pPr algn="r">
              <a:defRPr sz="1200"/>
            </a:lvl1pPr>
          </a:lstStyle>
          <a:p>
            <a:r>
              <a:rPr lang="en-US"/>
              <a:t>9/12/2018</a:t>
            </a:r>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1783" tIns="45891" rIns="91783" bIns="45891" rtlCol="0" anchor="ctr"/>
          <a:lstStyle/>
          <a:p>
            <a:endParaRPr lang="en-US" dirty="0"/>
          </a:p>
        </p:txBody>
      </p:sp>
      <p:sp>
        <p:nvSpPr>
          <p:cNvPr id="5" name="Notes Placeholder 4"/>
          <p:cNvSpPr>
            <a:spLocks noGrp="1"/>
          </p:cNvSpPr>
          <p:nvPr>
            <p:ph type="body" sz="quarter" idx="3"/>
          </p:nvPr>
        </p:nvSpPr>
        <p:spPr>
          <a:xfrm>
            <a:off x="701041" y="4415799"/>
            <a:ext cx="5608320" cy="4183380"/>
          </a:xfrm>
          <a:prstGeom prst="rect">
            <a:avLst/>
          </a:prstGeom>
        </p:spPr>
        <p:txBody>
          <a:bodyPr vert="horz" lIns="91783" tIns="45891" rIns="91783" bIns="458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4"/>
            <a:ext cx="3037840" cy="464820"/>
          </a:xfrm>
          <a:prstGeom prst="rect">
            <a:avLst/>
          </a:prstGeom>
        </p:spPr>
        <p:txBody>
          <a:bodyPr vert="horz" lIns="91783" tIns="45891" rIns="91783" bIns="458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4"/>
            <a:ext cx="3037840" cy="464820"/>
          </a:xfrm>
          <a:prstGeom prst="rect">
            <a:avLst/>
          </a:prstGeom>
        </p:spPr>
        <p:txBody>
          <a:bodyPr vert="horz" lIns="91783" tIns="45891" rIns="91783" bIns="45891" rtlCol="0" anchor="b"/>
          <a:lstStyle>
            <a:lvl1pPr algn="r">
              <a:defRPr sz="1200"/>
            </a:lvl1pPr>
          </a:lstStyle>
          <a:p>
            <a:fld id="{A322417C-FED1-423E-819D-7A3A4ECB7FD1}" type="slidenum">
              <a:rPr lang="en-US" smtClean="0"/>
              <a:t>‹#›</a:t>
            </a:fld>
            <a:endParaRPr lang="en-US" dirty="0"/>
          </a:p>
        </p:txBody>
      </p:sp>
    </p:spTree>
    <p:extLst>
      <p:ext uri="{BB962C8B-B14F-4D97-AF65-F5344CB8AC3E}">
        <p14:creationId xmlns:p14="http://schemas.microsoft.com/office/powerpoint/2010/main" val="280853350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Date Placeholder 4"/>
          <p:cNvSpPr>
            <a:spLocks noGrp="1"/>
          </p:cNvSpPr>
          <p:nvPr>
            <p:ph type="dt" idx="11"/>
          </p:nvPr>
        </p:nvSpPr>
        <p:spPr/>
        <p:txBody>
          <a:bodyPr/>
          <a:lstStyle/>
          <a:p>
            <a:r>
              <a:rPr lang="en-US"/>
              <a:t>9/12/2018</a:t>
            </a:r>
            <a:endParaRPr lang="en-US" dirty="0"/>
          </a:p>
        </p:txBody>
      </p:sp>
    </p:spTree>
    <p:extLst>
      <p:ext uri="{BB962C8B-B14F-4D97-AF65-F5344CB8AC3E}">
        <p14:creationId xmlns:p14="http://schemas.microsoft.com/office/powerpoint/2010/main" val="43592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134FB-C4D1-44F0-8614-6EFF63D429B6}" type="slidenum">
              <a:rPr lang="en-US" smtClean="0"/>
              <a:t>10</a:t>
            </a:fld>
            <a:endParaRPr lang="en-US" dirty="0"/>
          </a:p>
        </p:txBody>
      </p:sp>
    </p:spTree>
    <p:extLst>
      <p:ext uri="{BB962C8B-B14F-4D97-AF65-F5344CB8AC3E}">
        <p14:creationId xmlns:p14="http://schemas.microsoft.com/office/powerpoint/2010/main" val="319221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134FB-C4D1-44F0-8614-6EFF63D429B6}" type="slidenum">
              <a:rPr lang="en-US" smtClean="0"/>
              <a:t>11</a:t>
            </a:fld>
            <a:endParaRPr lang="en-US" dirty="0"/>
          </a:p>
        </p:txBody>
      </p:sp>
    </p:spTree>
    <p:extLst>
      <p:ext uri="{BB962C8B-B14F-4D97-AF65-F5344CB8AC3E}">
        <p14:creationId xmlns:p14="http://schemas.microsoft.com/office/powerpoint/2010/main" val="246965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134FB-C4D1-44F0-8614-6EFF63D429B6}" type="slidenum">
              <a:rPr lang="en-US" smtClean="0"/>
              <a:t>12</a:t>
            </a:fld>
            <a:endParaRPr lang="en-US" dirty="0"/>
          </a:p>
        </p:txBody>
      </p:sp>
    </p:spTree>
    <p:extLst>
      <p:ext uri="{BB962C8B-B14F-4D97-AF65-F5344CB8AC3E}">
        <p14:creationId xmlns:p14="http://schemas.microsoft.com/office/powerpoint/2010/main" val="295902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Divisor is the total number of court decisions made (323 for Current Quarter/313 for last quarter)</a:t>
            </a:r>
          </a:p>
        </p:txBody>
      </p:sp>
      <p:sp>
        <p:nvSpPr>
          <p:cNvPr id="4" name="Slide Number Placeholder 3"/>
          <p:cNvSpPr>
            <a:spLocks noGrp="1"/>
          </p:cNvSpPr>
          <p:nvPr>
            <p:ph type="sldNum" sz="quarter" idx="10"/>
          </p:nvPr>
        </p:nvSpPr>
        <p:spPr/>
        <p:txBody>
          <a:bodyPr/>
          <a:lstStyle/>
          <a:p>
            <a:fld id="{F8C134FB-C4D1-44F0-8614-6EFF63D429B6}" type="slidenum">
              <a:rPr lang="en-US" smtClean="0"/>
              <a:t>13</a:t>
            </a:fld>
            <a:endParaRPr lang="en-US" dirty="0"/>
          </a:p>
        </p:txBody>
      </p:sp>
    </p:spTree>
    <p:extLst>
      <p:ext uri="{BB962C8B-B14F-4D97-AF65-F5344CB8AC3E}">
        <p14:creationId xmlns:p14="http://schemas.microsoft.com/office/powerpoint/2010/main" val="1380984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134FB-C4D1-44F0-8614-6EFF63D429B6}" type="slidenum">
              <a:rPr lang="en-US" smtClean="0"/>
              <a:t>14</a:t>
            </a:fld>
            <a:endParaRPr lang="en-US" dirty="0"/>
          </a:p>
        </p:txBody>
      </p:sp>
    </p:spTree>
    <p:extLst>
      <p:ext uri="{BB962C8B-B14F-4D97-AF65-F5344CB8AC3E}">
        <p14:creationId xmlns:p14="http://schemas.microsoft.com/office/powerpoint/2010/main" val="3212895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134FB-C4D1-44F0-8614-6EFF63D429B6}" type="slidenum">
              <a:rPr lang="en-US" smtClean="0"/>
              <a:t>15</a:t>
            </a:fld>
            <a:endParaRPr lang="en-US" dirty="0"/>
          </a:p>
        </p:txBody>
      </p:sp>
    </p:spTree>
    <p:extLst>
      <p:ext uri="{BB962C8B-B14F-4D97-AF65-F5344CB8AC3E}">
        <p14:creationId xmlns:p14="http://schemas.microsoft.com/office/powerpoint/2010/main" val="1965317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EA25370-47AC-4C22-88D1-92DB32BC96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D84F29FB-4C0A-4150-A8A2-D5903DB0D0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2194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Date Placeholder 4"/>
          <p:cNvSpPr>
            <a:spLocks noGrp="1"/>
          </p:cNvSpPr>
          <p:nvPr>
            <p:ph type="dt" idx="11"/>
          </p:nvPr>
        </p:nvSpPr>
        <p:spPr/>
        <p:txBody>
          <a:bodyPr/>
          <a:lstStyle/>
          <a:p>
            <a:r>
              <a:rPr lang="en-US"/>
              <a:t>9/12/2018</a:t>
            </a:r>
            <a:endParaRPr lang="en-US" dirty="0"/>
          </a:p>
        </p:txBody>
      </p:sp>
    </p:spTree>
    <p:extLst>
      <p:ext uri="{BB962C8B-B14F-4D97-AF65-F5344CB8AC3E}">
        <p14:creationId xmlns:p14="http://schemas.microsoft.com/office/powerpoint/2010/main" val="2907724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FED03C71-EDA5-43A0-991C-D8A8F18D27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FD0D3B77-C8BC-482B-BEB5-94D03BFC0E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20868" name="Slide Number Placeholder 3">
            <a:extLst>
              <a:ext uri="{FF2B5EF4-FFF2-40B4-BE49-F238E27FC236}">
                <a16:creationId xmlns:a16="http://schemas.microsoft.com/office/drawing/2014/main" id="{EBF53512-1E11-4505-B4B6-2812B360B5F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17" indent="-291160" eaLnBrk="0" hangingPunct="0">
              <a:defRPr>
                <a:solidFill>
                  <a:schemeClr val="tx1"/>
                </a:solidFill>
                <a:latin typeface="Arial" panose="020B0604020202020204" pitchFamily="34" charset="0"/>
                <a:cs typeface="Arial" panose="020B0604020202020204" pitchFamily="34" charset="0"/>
              </a:defRPr>
            </a:lvl2pPr>
            <a:lvl3pPr marL="1164642" indent="-232927" eaLnBrk="0" hangingPunct="0">
              <a:defRPr>
                <a:solidFill>
                  <a:schemeClr val="tx1"/>
                </a:solidFill>
                <a:latin typeface="Arial" panose="020B0604020202020204" pitchFamily="34" charset="0"/>
                <a:cs typeface="Arial" panose="020B0604020202020204" pitchFamily="34" charset="0"/>
              </a:defRPr>
            </a:lvl3pPr>
            <a:lvl4pPr marL="1630498" indent="-232927" eaLnBrk="0" hangingPunct="0">
              <a:defRPr>
                <a:solidFill>
                  <a:schemeClr val="tx1"/>
                </a:solidFill>
                <a:latin typeface="Arial" panose="020B0604020202020204" pitchFamily="34" charset="0"/>
                <a:cs typeface="Arial" panose="020B0604020202020204" pitchFamily="34" charset="0"/>
              </a:defRPr>
            </a:lvl4pPr>
            <a:lvl5pPr marL="2096355" indent="-232927" eaLnBrk="0" hangingPunct="0">
              <a:defRPr>
                <a:solidFill>
                  <a:schemeClr val="tx1"/>
                </a:solidFill>
                <a:latin typeface="Arial" panose="020B0604020202020204" pitchFamily="34" charset="0"/>
                <a:cs typeface="Arial" panose="020B0604020202020204" pitchFamily="34" charset="0"/>
              </a:defRPr>
            </a:lvl5pPr>
            <a:lvl6pPr marL="2562211" indent="-2329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067" indent="-2329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924" indent="-2329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781" indent="-23292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7A132D-1570-43B1-8EB8-CC4F04AA6F2A}" type="slidenum">
              <a:rPr lang="en-US" altLang="en-US">
                <a:solidFill>
                  <a:srgbClr val="000000"/>
                </a:solidFill>
              </a:rPr>
              <a:pPr eaLnBrk="1" hangingPunct="1"/>
              <a:t>23</a:t>
            </a:fld>
            <a:endParaRPr lang="en-US" altLang="en-US">
              <a:solidFill>
                <a:srgbClr val="000000"/>
              </a:solidFill>
            </a:endParaRPr>
          </a:p>
        </p:txBody>
      </p:sp>
    </p:spTree>
    <p:extLst>
      <p:ext uri="{BB962C8B-B14F-4D97-AF65-F5344CB8AC3E}">
        <p14:creationId xmlns:p14="http://schemas.microsoft.com/office/powerpoint/2010/main" val="363536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Date Placeholder 4"/>
          <p:cNvSpPr>
            <a:spLocks noGrp="1"/>
          </p:cNvSpPr>
          <p:nvPr>
            <p:ph type="dt" idx="11"/>
          </p:nvPr>
        </p:nvSpPr>
        <p:spPr/>
        <p:txBody>
          <a:bodyPr/>
          <a:lstStyle/>
          <a:p>
            <a:r>
              <a:rPr lang="en-US"/>
              <a:t>9/12/2018</a:t>
            </a:r>
            <a:endParaRPr lang="en-US" dirty="0"/>
          </a:p>
        </p:txBody>
      </p:sp>
    </p:spTree>
    <p:extLst>
      <p:ext uri="{BB962C8B-B14F-4D97-AF65-F5344CB8AC3E}">
        <p14:creationId xmlns:p14="http://schemas.microsoft.com/office/powerpoint/2010/main" val="357083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Date Placeholder 4"/>
          <p:cNvSpPr>
            <a:spLocks noGrp="1"/>
          </p:cNvSpPr>
          <p:nvPr>
            <p:ph type="dt" idx="11"/>
          </p:nvPr>
        </p:nvSpPr>
        <p:spPr/>
        <p:txBody>
          <a:bodyPr/>
          <a:lstStyle/>
          <a:p>
            <a:r>
              <a:rPr lang="en-US"/>
              <a:t>9/12/2018</a:t>
            </a:r>
            <a:endParaRPr lang="en-US" dirty="0"/>
          </a:p>
        </p:txBody>
      </p:sp>
    </p:spTree>
    <p:extLst>
      <p:ext uri="{BB962C8B-B14F-4D97-AF65-F5344CB8AC3E}">
        <p14:creationId xmlns:p14="http://schemas.microsoft.com/office/powerpoint/2010/main" val="43592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2417C-FED1-423E-819D-7A3A4ECB7FD1}" type="slidenum">
              <a:rPr lang="en-US" smtClean="0"/>
              <a:t>25</a:t>
            </a:fld>
            <a:endParaRPr lang="en-US" dirty="0"/>
          </a:p>
        </p:txBody>
      </p:sp>
      <p:sp>
        <p:nvSpPr>
          <p:cNvPr id="5" name="Footer Placeholder 4"/>
          <p:cNvSpPr>
            <a:spLocks noGrp="1"/>
          </p:cNvSpPr>
          <p:nvPr>
            <p:ph type="ftr" sz="quarter" idx="11"/>
          </p:nvPr>
        </p:nvSpPr>
        <p:spPr/>
        <p:txBody>
          <a:bodyPr/>
          <a:lstStyle/>
          <a:p>
            <a:r>
              <a:rPr lang="en-US" dirty="0"/>
              <a:t>CCP Meeting 3/13/13</a:t>
            </a:r>
          </a:p>
        </p:txBody>
      </p:sp>
      <p:sp>
        <p:nvSpPr>
          <p:cNvPr id="7" name="Date Placeholder 6"/>
          <p:cNvSpPr>
            <a:spLocks noGrp="1"/>
          </p:cNvSpPr>
          <p:nvPr>
            <p:ph type="dt" idx="13"/>
          </p:nvPr>
        </p:nvSpPr>
        <p:spPr/>
        <p:txBody>
          <a:bodyPr/>
          <a:lstStyle/>
          <a:p>
            <a:r>
              <a:rPr lang="en-US"/>
              <a:t>9/12/2018</a:t>
            </a:r>
            <a:endParaRPr lang="en-US" dirty="0"/>
          </a:p>
        </p:txBody>
      </p:sp>
    </p:spTree>
    <p:extLst>
      <p:ext uri="{BB962C8B-B14F-4D97-AF65-F5344CB8AC3E}">
        <p14:creationId xmlns:p14="http://schemas.microsoft.com/office/powerpoint/2010/main" val="2180713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1300" y="438150"/>
            <a:ext cx="2765425" cy="2074863"/>
          </a:xfrm>
        </p:spPr>
      </p:sp>
      <p:sp>
        <p:nvSpPr>
          <p:cNvPr id="3" name="Notes Placeholder 2"/>
          <p:cNvSpPr>
            <a:spLocks noGrp="1"/>
          </p:cNvSpPr>
          <p:nvPr>
            <p:ph type="body" idx="1"/>
          </p:nvPr>
        </p:nvSpPr>
        <p:spPr>
          <a:xfrm>
            <a:off x="133966" y="2786124"/>
            <a:ext cx="5826621" cy="5583565"/>
          </a:xfrm>
        </p:spPr>
        <p:txBody>
          <a:bodyPr/>
          <a:lstStyle/>
          <a:p>
            <a:endParaRPr lang="en-US" sz="1300" dirty="0"/>
          </a:p>
          <a:p>
            <a:pPr defTabSz="924355">
              <a:defRPr/>
            </a:pPr>
            <a:r>
              <a:rPr lang="en-US" sz="1400" dirty="0"/>
              <a:t>This graph shows our in-custody daily inmate population from October 1</a:t>
            </a:r>
            <a:r>
              <a:rPr lang="en-US" sz="1400" baseline="30000" dirty="0"/>
              <a:t>st</a:t>
            </a:r>
            <a:r>
              <a:rPr lang="en-US" sz="1400" dirty="0"/>
              <a:t> 2011 (the start of Public Safety Realignment) through June 30</a:t>
            </a:r>
            <a:r>
              <a:rPr lang="en-US" sz="1400" baseline="30000" dirty="0"/>
              <a:t>th</a:t>
            </a:r>
            <a:r>
              <a:rPr lang="en-US" sz="1400" dirty="0"/>
              <a:t> 2018.</a:t>
            </a:r>
          </a:p>
          <a:p>
            <a:pPr defTabSz="924355">
              <a:defRPr/>
            </a:pPr>
            <a:endParaRPr lang="en-US" sz="1400" dirty="0"/>
          </a:p>
          <a:p>
            <a:pPr defTabSz="924355">
              <a:defRPr/>
            </a:pPr>
            <a:r>
              <a:rPr lang="en-US" sz="1400" b="1" u="sng" dirty="0"/>
              <a:t>NOTE:  This graph does not include any of the BED LEASE inmates.  </a:t>
            </a:r>
          </a:p>
          <a:p>
            <a:pPr defTabSz="924355">
              <a:defRPr/>
            </a:pPr>
            <a:endParaRPr lang="en-US" sz="1400" dirty="0"/>
          </a:p>
          <a:p>
            <a:pPr defTabSz="924355">
              <a:defRPr/>
            </a:pPr>
            <a:r>
              <a:rPr lang="en-US" sz="1400" b="1" dirty="0">
                <a:solidFill>
                  <a:srgbClr val="FF0000"/>
                </a:solidFill>
              </a:rPr>
              <a:t>*NO BED LEASE SINCE March 5</a:t>
            </a:r>
            <a:r>
              <a:rPr lang="en-US" sz="1400" b="1" baseline="30000" dirty="0">
                <a:solidFill>
                  <a:srgbClr val="FF0000"/>
                </a:solidFill>
              </a:rPr>
              <a:t>th</a:t>
            </a:r>
            <a:r>
              <a:rPr lang="en-US" sz="1400" b="1" dirty="0">
                <a:solidFill>
                  <a:srgbClr val="FF0000"/>
                </a:solidFill>
              </a:rPr>
              <a:t> 2018</a:t>
            </a:r>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A322417C-FED1-423E-819D-7A3A4ECB7FD1}" type="slidenum">
              <a:rPr lang="en-US" smtClean="0"/>
              <a:t>26</a:t>
            </a:fld>
            <a:endParaRPr lang="en-US" dirty="0"/>
          </a:p>
        </p:txBody>
      </p:sp>
      <p:sp>
        <p:nvSpPr>
          <p:cNvPr id="5" name="Footer Placeholder 4"/>
          <p:cNvSpPr>
            <a:spLocks noGrp="1"/>
          </p:cNvSpPr>
          <p:nvPr>
            <p:ph type="ftr" sz="quarter" idx="11"/>
          </p:nvPr>
        </p:nvSpPr>
        <p:spPr/>
        <p:txBody>
          <a:bodyPr/>
          <a:lstStyle/>
          <a:p>
            <a:r>
              <a:rPr lang="en-US" dirty="0"/>
              <a:t>CCP Meeting 3/13/13</a:t>
            </a:r>
          </a:p>
        </p:txBody>
      </p:sp>
      <p:sp>
        <p:nvSpPr>
          <p:cNvPr id="7" name="Date Placeholder 6"/>
          <p:cNvSpPr>
            <a:spLocks noGrp="1"/>
          </p:cNvSpPr>
          <p:nvPr>
            <p:ph type="dt" idx="13"/>
          </p:nvPr>
        </p:nvSpPr>
        <p:spPr/>
        <p:txBody>
          <a:bodyPr/>
          <a:lstStyle/>
          <a:p>
            <a:r>
              <a:rPr lang="en-US"/>
              <a:t>9/12/2018</a:t>
            </a:r>
            <a:endParaRPr lang="en-US" dirty="0"/>
          </a:p>
        </p:txBody>
      </p:sp>
    </p:spTree>
    <p:extLst>
      <p:ext uri="{BB962C8B-B14F-4D97-AF65-F5344CB8AC3E}">
        <p14:creationId xmlns:p14="http://schemas.microsoft.com/office/powerpoint/2010/main" val="4078183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The pie chart (to the left) shows that the REALIGNMENT population accounted for </a:t>
            </a:r>
            <a:r>
              <a:rPr lang="en-US" sz="1500" b="1" dirty="0"/>
              <a:t>21.2%</a:t>
            </a:r>
            <a:r>
              <a:rPr lang="en-US" sz="1600" b="1" u="sng" dirty="0"/>
              <a:t> </a:t>
            </a:r>
            <a:r>
              <a:rPr lang="en-US" sz="1500" dirty="0"/>
              <a:t>of the total Custody Division Jail Population on </a:t>
            </a:r>
            <a:r>
              <a:rPr lang="en-US" sz="1500" b="1" dirty="0"/>
              <a:t>June 30</a:t>
            </a:r>
            <a:r>
              <a:rPr lang="en-US" sz="1500" b="1" baseline="30000" dirty="0"/>
              <a:t>th</a:t>
            </a:r>
            <a:r>
              <a:rPr lang="en-US" sz="1500" b="1" dirty="0"/>
              <a:t>, 2018</a:t>
            </a:r>
            <a:r>
              <a:rPr lang="en-US" sz="1500" dirty="0"/>
              <a:t>.</a:t>
            </a:r>
            <a:endParaRPr lang="en-US" sz="1400" dirty="0"/>
          </a:p>
          <a:p>
            <a:endParaRPr lang="en-US" sz="1400" dirty="0"/>
          </a:p>
          <a:p>
            <a:r>
              <a:rPr lang="en-US" sz="1500" dirty="0"/>
              <a:t>On </a:t>
            </a:r>
            <a:r>
              <a:rPr lang="en-US" sz="1500" b="1" dirty="0"/>
              <a:t>June 30</a:t>
            </a:r>
            <a:r>
              <a:rPr lang="en-US" sz="1500" b="1" baseline="30000" dirty="0"/>
              <a:t>th</a:t>
            </a:r>
            <a:r>
              <a:rPr lang="en-US" sz="1500" b="1" dirty="0"/>
              <a:t> </a:t>
            </a:r>
            <a:r>
              <a:rPr lang="en-US" sz="1500" dirty="0"/>
              <a:t>, we had :</a:t>
            </a:r>
            <a:endParaRPr lang="en-US" sz="1400" dirty="0"/>
          </a:p>
          <a:p>
            <a:endParaRPr lang="en-US" sz="1400" dirty="0"/>
          </a:p>
          <a:p>
            <a:r>
              <a:rPr lang="en-US" sz="1500" b="1" u="sng" dirty="0"/>
              <a:t>31 </a:t>
            </a:r>
            <a:r>
              <a:rPr lang="en-US" sz="1500" dirty="0"/>
              <a:t>– 3056’s in custody accounted for </a:t>
            </a:r>
            <a:r>
              <a:rPr lang="en-US" sz="1500" b="1" u="sng" dirty="0"/>
              <a:t>4.2% </a:t>
            </a:r>
            <a:r>
              <a:rPr lang="en-US" sz="1500" dirty="0"/>
              <a:t>of our population (not including bed leases)</a:t>
            </a:r>
            <a:endParaRPr lang="en-US" sz="1400" b="1" u="sng" dirty="0"/>
          </a:p>
          <a:p>
            <a:r>
              <a:rPr lang="en-US" sz="1500" b="1" u="sng" dirty="0"/>
              <a:t>77</a:t>
            </a:r>
            <a:r>
              <a:rPr lang="en-US" sz="1500" dirty="0"/>
              <a:t> – 1170’s in custody accounted for </a:t>
            </a:r>
            <a:r>
              <a:rPr lang="en-US" sz="1500" b="1" u="sng" dirty="0"/>
              <a:t>10.4%</a:t>
            </a:r>
            <a:r>
              <a:rPr lang="en-US" sz="1500" dirty="0"/>
              <a:t> of our population (not including bed leases)</a:t>
            </a:r>
            <a:endParaRPr lang="en-US" sz="1400" dirty="0"/>
          </a:p>
          <a:p>
            <a:r>
              <a:rPr lang="en-US" sz="1500" b="1" u="sng" dirty="0"/>
              <a:t>49</a:t>
            </a:r>
            <a:r>
              <a:rPr lang="en-US" sz="1500" dirty="0"/>
              <a:t> – PRCS’s in custody accounted for </a:t>
            </a:r>
            <a:r>
              <a:rPr lang="en-US" sz="1500" b="1" u="sng" dirty="0"/>
              <a:t>6.6%</a:t>
            </a:r>
            <a:r>
              <a:rPr lang="en-US" sz="1500" b="1" dirty="0"/>
              <a:t> </a:t>
            </a:r>
            <a:r>
              <a:rPr lang="en-US" sz="1500" dirty="0"/>
              <a:t>of our population (not including bed leases)</a:t>
            </a:r>
            <a:endParaRPr lang="en-US" sz="1400" dirty="0"/>
          </a:p>
          <a:p>
            <a:endParaRPr lang="en-US" sz="1400" dirty="0"/>
          </a:p>
          <a:p>
            <a:r>
              <a:rPr lang="en-US" sz="1500" dirty="0"/>
              <a:t>The GRAPH to the right shows the population trend for each those populations:  Parolees (3056’s) are represented by the </a:t>
            </a:r>
            <a:r>
              <a:rPr lang="en-US" sz="1500" b="1" dirty="0"/>
              <a:t>BLUE</a:t>
            </a:r>
            <a:r>
              <a:rPr lang="en-US" sz="1500" dirty="0"/>
              <a:t> line, the 3-Non Population (1170h PC’)s are represented by the </a:t>
            </a:r>
            <a:r>
              <a:rPr lang="en-US" sz="1500" b="1" dirty="0"/>
              <a:t>RED</a:t>
            </a:r>
            <a:r>
              <a:rPr lang="en-US" sz="1500" dirty="0"/>
              <a:t> line and the Post Release Community Supervision (PRCS’s) are represented by the </a:t>
            </a:r>
            <a:r>
              <a:rPr lang="en-US" sz="1500" b="1" dirty="0"/>
              <a:t>GREEN </a:t>
            </a:r>
            <a:r>
              <a:rPr lang="en-US" sz="1500" dirty="0"/>
              <a:t>line. </a:t>
            </a:r>
            <a:endParaRPr lang="en-US" sz="1400" dirty="0"/>
          </a:p>
          <a:p>
            <a:endParaRPr lang="en-US" sz="1400" dirty="0"/>
          </a:p>
          <a:p>
            <a:r>
              <a:rPr lang="en-US" sz="1500" dirty="0"/>
              <a:t> </a:t>
            </a:r>
            <a:endParaRPr lang="en-US" sz="1400"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A322417C-FED1-423E-819D-7A3A4ECB7FD1}" type="slidenum">
              <a:rPr lang="en-US" smtClean="0"/>
              <a:t>27</a:t>
            </a:fld>
            <a:endParaRPr lang="en-US" dirty="0"/>
          </a:p>
        </p:txBody>
      </p:sp>
      <p:sp>
        <p:nvSpPr>
          <p:cNvPr id="7" name="Date Placeholder 6"/>
          <p:cNvSpPr>
            <a:spLocks noGrp="1"/>
          </p:cNvSpPr>
          <p:nvPr>
            <p:ph type="dt" idx="13"/>
          </p:nvPr>
        </p:nvSpPr>
        <p:spPr/>
        <p:txBody>
          <a:bodyPr/>
          <a:lstStyle/>
          <a:p>
            <a:r>
              <a:rPr lang="en-US"/>
              <a:t>9/12/2018</a:t>
            </a:r>
            <a:endParaRPr lang="en-US" dirty="0"/>
          </a:p>
        </p:txBody>
      </p:sp>
    </p:spTree>
    <p:extLst>
      <p:ext uri="{BB962C8B-B14F-4D97-AF65-F5344CB8AC3E}">
        <p14:creationId xmlns:p14="http://schemas.microsoft.com/office/powerpoint/2010/main" val="3824464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60413"/>
            <a:ext cx="4351337" cy="3262312"/>
          </a:xfrm>
        </p:spPr>
      </p:sp>
      <p:sp>
        <p:nvSpPr>
          <p:cNvPr id="3" name="Notes Placeholder 2"/>
          <p:cNvSpPr>
            <a:spLocks noGrp="1"/>
          </p:cNvSpPr>
          <p:nvPr>
            <p:ph type="body" idx="1"/>
          </p:nvPr>
        </p:nvSpPr>
        <p:spPr/>
        <p:txBody>
          <a:bodyPr/>
          <a:lstStyle/>
          <a:p>
            <a:r>
              <a:rPr lang="en-US" sz="1400" dirty="0"/>
              <a:t>This slide shows the Sheriff’s Enforcement Team – Compliance Checks for the past 6 months.</a:t>
            </a:r>
            <a:endParaRPr lang="en-US" sz="1300" dirty="0"/>
          </a:p>
          <a:p>
            <a:endParaRPr lang="en-US" sz="1300" dirty="0"/>
          </a:p>
          <a:p>
            <a:r>
              <a:rPr lang="en-US" sz="1400" b="1" dirty="0"/>
              <a:t>On June 26</a:t>
            </a:r>
            <a:r>
              <a:rPr lang="en-US" sz="1400" b="1" baseline="30000" dirty="0"/>
              <a:t>th</a:t>
            </a:r>
            <a:r>
              <a:rPr lang="en-US" sz="1400" b="1" dirty="0"/>
              <a:t>, 2018 The </a:t>
            </a:r>
            <a:r>
              <a:rPr lang="en-US" sz="1400" dirty="0"/>
              <a:t>SET Team conducted a COMPLIANCE Sweep in the city of </a:t>
            </a:r>
            <a:r>
              <a:rPr lang="en-US" sz="1400" b="1" dirty="0"/>
              <a:t>Fairfield &amp; Suisun</a:t>
            </a:r>
            <a:r>
              <a:rPr lang="en-US" sz="1400" b="1" i="1" dirty="0"/>
              <a:t>.</a:t>
            </a:r>
          </a:p>
          <a:p>
            <a:endParaRPr lang="en-US" sz="1300" dirty="0"/>
          </a:p>
          <a:p>
            <a:pPr defTabSz="928618">
              <a:defRPr/>
            </a:pPr>
            <a:r>
              <a:rPr lang="en-US" sz="1400" dirty="0"/>
              <a:t> PRCS COMPLETED: 20</a:t>
            </a:r>
          </a:p>
          <a:p>
            <a:pPr defTabSz="928618">
              <a:defRPr/>
            </a:pPr>
            <a:r>
              <a:rPr lang="en-US" sz="1400" dirty="0"/>
              <a:t> IN COMPLIANCE: 19</a:t>
            </a:r>
          </a:p>
          <a:p>
            <a:pPr defTabSz="928618">
              <a:defRPr/>
            </a:pPr>
            <a:r>
              <a:rPr lang="en-US" sz="1400" dirty="0"/>
              <a:t> PRCS ARRESTS: 0</a:t>
            </a:r>
          </a:p>
          <a:p>
            <a:pPr defTabSz="928618">
              <a:defRPr/>
            </a:pPr>
            <a:r>
              <a:rPr lang="en-US" sz="1400" dirty="0"/>
              <a:t> SANCTIONS/CRIM.COMPLAINT: 1</a:t>
            </a:r>
          </a:p>
          <a:p>
            <a:pPr defTabSz="928618">
              <a:defRPr/>
            </a:pPr>
            <a:r>
              <a:rPr lang="en-US" sz="1400" dirty="0"/>
              <a:t> BAD ADDRESS: 0</a:t>
            </a:r>
          </a:p>
          <a:p>
            <a:pPr defTabSz="928618">
              <a:defRPr/>
            </a:pPr>
            <a:r>
              <a:rPr lang="en-US" sz="1400" dirty="0"/>
              <a:t> FOLLOW UP: 5</a:t>
            </a:r>
          </a:p>
          <a:p>
            <a:endParaRPr lang="en-US" sz="1400" dirty="0"/>
          </a:p>
          <a:p>
            <a:endParaRPr lang="en-US" sz="1300" dirty="0"/>
          </a:p>
          <a:p>
            <a:endParaRPr lang="en-US" sz="1300" dirty="0"/>
          </a:p>
          <a:p>
            <a:endParaRPr lang="en-US" sz="1300" dirty="0"/>
          </a:p>
          <a:p>
            <a:r>
              <a:rPr lang="en-US" sz="1400" dirty="0"/>
              <a:t> </a:t>
            </a:r>
            <a:endParaRPr lang="en-US" sz="1300" dirty="0"/>
          </a:p>
          <a:p>
            <a:endParaRPr lang="en-US" sz="1300" dirty="0"/>
          </a:p>
          <a:p>
            <a:r>
              <a:rPr lang="en-US" sz="1400" dirty="0"/>
              <a:t> </a:t>
            </a:r>
            <a:endParaRPr lang="en-US" sz="1300" dirty="0"/>
          </a:p>
          <a:p>
            <a:endParaRPr lang="en-US" sz="1300" dirty="0"/>
          </a:p>
          <a:p>
            <a:r>
              <a:rPr lang="en-US" sz="1400" dirty="0"/>
              <a:t> </a:t>
            </a:r>
            <a:endParaRPr lang="en-US" sz="1300" dirty="0"/>
          </a:p>
          <a:p>
            <a:r>
              <a:rPr lang="en-US" sz="1400" dirty="0"/>
              <a:t> </a:t>
            </a:r>
            <a:endParaRPr lang="en-US" sz="1300" dirty="0"/>
          </a:p>
          <a:p>
            <a:endParaRPr lang="en-US" sz="1300" dirty="0"/>
          </a:p>
        </p:txBody>
      </p:sp>
      <p:sp>
        <p:nvSpPr>
          <p:cNvPr id="4" name="Slide Number Placeholder 3"/>
          <p:cNvSpPr>
            <a:spLocks noGrp="1"/>
          </p:cNvSpPr>
          <p:nvPr>
            <p:ph type="sldNum" sz="quarter" idx="10"/>
          </p:nvPr>
        </p:nvSpPr>
        <p:spPr/>
        <p:txBody>
          <a:bodyPr/>
          <a:lstStyle/>
          <a:p>
            <a:pPr defTabSz="913503">
              <a:defRPr/>
            </a:pPr>
            <a:fld id="{A322417C-FED1-423E-819D-7A3A4ECB7FD1}" type="slidenum">
              <a:rPr lang="en-US" sz="1800" kern="0">
                <a:solidFill>
                  <a:sysClr val="windowText" lastClr="000000"/>
                </a:solidFill>
                <a:latin typeface="Calibri"/>
              </a:rPr>
              <a:pPr defTabSz="913503">
                <a:defRPr/>
              </a:pPr>
              <a:t>28</a:t>
            </a:fld>
            <a:endParaRPr lang="en-US" sz="1800" kern="0" dirty="0">
              <a:solidFill>
                <a:sysClr val="windowText" lastClr="000000"/>
              </a:solidFill>
              <a:latin typeface="Calibri"/>
            </a:endParaRPr>
          </a:p>
        </p:txBody>
      </p:sp>
      <p:sp>
        <p:nvSpPr>
          <p:cNvPr id="7" name="Date Placeholder 6"/>
          <p:cNvSpPr>
            <a:spLocks noGrp="1"/>
          </p:cNvSpPr>
          <p:nvPr>
            <p:ph type="dt" idx="13"/>
          </p:nvPr>
        </p:nvSpPr>
        <p:spPr/>
        <p:txBody>
          <a:bodyPr/>
          <a:lstStyle/>
          <a:p>
            <a:pPr defTabSz="913503">
              <a:defRPr/>
            </a:pPr>
            <a:r>
              <a:rPr lang="en-US" sz="1800" kern="0">
                <a:solidFill>
                  <a:sysClr val="windowText" lastClr="000000"/>
                </a:solidFill>
                <a:latin typeface="Calibri"/>
              </a:rPr>
              <a:t>9/12/2018</a:t>
            </a:r>
            <a:endParaRPr lang="en-US" sz="1800" kern="0" dirty="0">
              <a:solidFill>
                <a:sysClr val="windowText" lastClr="000000"/>
              </a:solidFill>
              <a:latin typeface="Calibri"/>
            </a:endParaRPr>
          </a:p>
        </p:txBody>
      </p:sp>
    </p:spTree>
    <p:extLst>
      <p:ext uri="{BB962C8B-B14F-4D97-AF65-F5344CB8AC3E}">
        <p14:creationId xmlns:p14="http://schemas.microsoft.com/office/powerpoint/2010/main" val="3100427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14375"/>
            <a:ext cx="4500562" cy="3375025"/>
          </a:xfrm>
        </p:spPr>
      </p:sp>
      <p:sp>
        <p:nvSpPr>
          <p:cNvPr id="3" name="Notes Placeholder 2"/>
          <p:cNvSpPr>
            <a:spLocks noGrp="1"/>
          </p:cNvSpPr>
          <p:nvPr>
            <p:ph type="body" idx="1"/>
          </p:nvPr>
        </p:nvSpPr>
        <p:spPr/>
        <p:txBody>
          <a:bodyPr/>
          <a:lstStyle/>
          <a:p>
            <a:r>
              <a:rPr lang="en-US" sz="1500" dirty="0"/>
              <a:t>Of the</a:t>
            </a:r>
            <a:r>
              <a:rPr lang="en-US" sz="1500" b="1" u="sng" dirty="0"/>
              <a:t> 908 </a:t>
            </a:r>
            <a:r>
              <a:rPr lang="en-US" sz="1500" dirty="0"/>
              <a:t>PRCS (Post Release Community Supervision) fugitives the SET Team has been tasked to locate.</a:t>
            </a:r>
            <a:endParaRPr lang="en-US" sz="1400" dirty="0"/>
          </a:p>
          <a:p>
            <a:endParaRPr lang="en-US" sz="1400" dirty="0"/>
          </a:p>
          <a:p>
            <a:r>
              <a:rPr lang="en-US" sz="1500" b="1" u="sng" dirty="0"/>
              <a:t>853 </a:t>
            </a:r>
            <a:r>
              <a:rPr lang="en-US" sz="1500" dirty="0"/>
              <a:t>– have be arrested….. while they are actively seeking  </a:t>
            </a:r>
            <a:r>
              <a:rPr lang="en-US" sz="1500" b="1" u="sng" dirty="0"/>
              <a:t>55 </a:t>
            </a:r>
            <a:r>
              <a:rPr lang="en-US" sz="1500" dirty="0"/>
              <a:t>individual PRCS offenders.</a:t>
            </a:r>
            <a:endParaRPr lang="en-US" sz="1400" dirty="0"/>
          </a:p>
        </p:txBody>
      </p:sp>
      <p:sp>
        <p:nvSpPr>
          <p:cNvPr id="4" name="Slide Number Placeholder 3"/>
          <p:cNvSpPr>
            <a:spLocks noGrp="1"/>
          </p:cNvSpPr>
          <p:nvPr>
            <p:ph type="sldNum" sz="quarter" idx="10"/>
          </p:nvPr>
        </p:nvSpPr>
        <p:spPr/>
        <p:txBody>
          <a:bodyPr/>
          <a:lstStyle/>
          <a:p>
            <a:pPr defTabSz="877465">
              <a:defRPr/>
            </a:pPr>
            <a:fld id="{A322417C-FED1-423E-819D-7A3A4ECB7FD1}" type="slidenum">
              <a:rPr lang="en-US" sz="1700" kern="0">
                <a:solidFill>
                  <a:sysClr val="windowText" lastClr="000000"/>
                </a:solidFill>
                <a:latin typeface="Calibri"/>
              </a:rPr>
              <a:pPr defTabSz="877465">
                <a:defRPr/>
              </a:pPr>
              <a:t>29</a:t>
            </a:fld>
            <a:endParaRPr lang="en-US" sz="1700" kern="0" dirty="0">
              <a:solidFill>
                <a:sysClr val="windowText" lastClr="000000"/>
              </a:solidFill>
              <a:latin typeface="Calibri"/>
            </a:endParaRPr>
          </a:p>
        </p:txBody>
      </p:sp>
      <p:sp>
        <p:nvSpPr>
          <p:cNvPr id="7" name="Date Placeholder 6"/>
          <p:cNvSpPr>
            <a:spLocks noGrp="1"/>
          </p:cNvSpPr>
          <p:nvPr>
            <p:ph type="dt" idx="13"/>
          </p:nvPr>
        </p:nvSpPr>
        <p:spPr/>
        <p:txBody>
          <a:bodyPr/>
          <a:lstStyle/>
          <a:p>
            <a:pPr defTabSz="877465">
              <a:defRPr/>
            </a:pPr>
            <a:r>
              <a:rPr lang="en-US" sz="1700" kern="0">
                <a:solidFill>
                  <a:sysClr val="windowText" lastClr="000000"/>
                </a:solidFill>
                <a:latin typeface="Calibri"/>
              </a:rPr>
              <a:t>9/12/2018</a:t>
            </a:r>
            <a:endParaRPr lang="en-US" sz="1700" kern="0" dirty="0">
              <a:solidFill>
                <a:sysClr val="windowText" lastClr="000000"/>
              </a:solidFill>
              <a:latin typeface="Calibri"/>
            </a:endParaRPr>
          </a:p>
        </p:txBody>
      </p:sp>
    </p:spTree>
    <p:extLst>
      <p:ext uri="{BB962C8B-B14F-4D97-AF65-F5344CB8AC3E}">
        <p14:creationId xmlns:p14="http://schemas.microsoft.com/office/powerpoint/2010/main" val="3714811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41">
              <a:defRPr/>
            </a:pPr>
            <a:fld id="{A322417C-FED1-423E-819D-7A3A4ECB7FD1}" type="slidenum">
              <a:rPr lang="en-US">
                <a:solidFill>
                  <a:prstClr val="black"/>
                </a:solidFill>
                <a:latin typeface="Calibri"/>
              </a:rPr>
              <a:pPr defTabSz="914341">
                <a:defRPr/>
              </a:pPr>
              <a:t>30</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41">
              <a:defRPr/>
            </a:pPr>
            <a:r>
              <a:rPr lang="en-US" dirty="0">
                <a:solidFill>
                  <a:prstClr val="black"/>
                </a:solidFill>
                <a:latin typeface="Calibri"/>
              </a:rPr>
              <a:t>CCP Meeting 3/13/13</a:t>
            </a:r>
          </a:p>
        </p:txBody>
      </p:sp>
      <p:sp>
        <p:nvSpPr>
          <p:cNvPr id="7" name="Date Placeholder 6"/>
          <p:cNvSpPr>
            <a:spLocks noGrp="1"/>
          </p:cNvSpPr>
          <p:nvPr>
            <p:ph type="dt" idx="13"/>
          </p:nvPr>
        </p:nvSpPr>
        <p:spPr/>
        <p:txBody>
          <a:bodyPr/>
          <a:lstStyle/>
          <a:p>
            <a:pPr defTabSz="914341">
              <a:defRPr/>
            </a:pPr>
            <a:r>
              <a:rPr lang="en-US">
                <a:solidFill>
                  <a:prstClr val="black"/>
                </a:solidFill>
                <a:latin typeface="Calibri"/>
              </a:rPr>
              <a:t>9/12/2018</a:t>
            </a:r>
            <a:endParaRPr lang="en-US" dirty="0">
              <a:solidFill>
                <a:prstClr val="black"/>
              </a:solidFill>
              <a:latin typeface="Calibri"/>
            </a:endParaRPr>
          </a:p>
        </p:txBody>
      </p:sp>
    </p:spTree>
    <p:extLst>
      <p:ext uri="{BB962C8B-B14F-4D97-AF65-F5344CB8AC3E}">
        <p14:creationId xmlns:p14="http://schemas.microsoft.com/office/powerpoint/2010/main" val="2789496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1052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5479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6995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2417C-FED1-423E-819D-7A3A4ECB7FD1}" type="slidenum">
              <a:rPr lang="en-US" smtClean="0"/>
              <a:t>34</a:t>
            </a:fld>
            <a:endParaRPr lang="en-US" dirty="0"/>
          </a:p>
        </p:txBody>
      </p:sp>
    </p:spTree>
    <p:extLst>
      <p:ext uri="{BB962C8B-B14F-4D97-AF65-F5344CB8AC3E}">
        <p14:creationId xmlns:p14="http://schemas.microsoft.com/office/powerpoint/2010/main" val="37944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E9D7898-108A-42C2-93B0-CB084F2B60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1C65421-033A-4301-B4B4-1D7C19828C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80509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2417C-FED1-423E-819D-7A3A4ECB7FD1}" type="slidenum">
              <a:rPr lang="en-US" smtClean="0"/>
              <a:t>35</a:t>
            </a:fld>
            <a:endParaRPr lang="en-US" dirty="0"/>
          </a:p>
        </p:txBody>
      </p:sp>
    </p:spTree>
    <p:extLst>
      <p:ext uri="{BB962C8B-B14F-4D97-AF65-F5344CB8AC3E}">
        <p14:creationId xmlns:p14="http://schemas.microsoft.com/office/powerpoint/2010/main" val="226664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2417C-FED1-423E-819D-7A3A4ECB7FD1}" type="slidenum">
              <a:rPr lang="en-US" smtClean="0"/>
              <a:t>36</a:t>
            </a:fld>
            <a:endParaRPr lang="en-US" dirty="0"/>
          </a:p>
        </p:txBody>
      </p:sp>
    </p:spTree>
    <p:extLst>
      <p:ext uri="{BB962C8B-B14F-4D97-AF65-F5344CB8AC3E}">
        <p14:creationId xmlns:p14="http://schemas.microsoft.com/office/powerpoint/2010/main" val="3221039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2417C-FED1-423E-819D-7A3A4ECB7FD1}" type="slidenum">
              <a:rPr lang="en-US" smtClean="0"/>
              <a:t>37</a:t>
            </a:fld>
            <a:endParaRPr lang="en-US" dirty="0"/>
          </a:p>
        </p:txBody>
      </p:sp>
    </p:spTree>
    <p:extLst>
      <p:ext uri="{BB962C8B-B14F-4D97-AF65-F5344CB8AC3E}">
        <p14:creationId xmlns:p14="http://schemas.microsoft.com/office/powerpoint/2010/main" val="3937860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2417C-FED1-423E-819D-7A3A4ECB7FD1}" type="slidenum">
              <a:rPr lang="en-US" smtClean="0"/>
              <a:t>38</a:t>
            </a:fld>
            <a:endParaRPr lang="en-US" dirty="0"/>
          </a:p>
        </p:txBody>
      </p:sp>
    </p:spTree>
    <p:extLst>
      <p:ext uri="{BB962C8B-B14F-4D97-AF65-F5344CB8AC3E}">
        <p14:creationId xmlns:p14="http://schemas.microsoft.com/office/powerpoint/2010/main" val="1123137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2417C-FED1-423E-819D-7A3A4ECB7FD1}" type="slidenum">
              <a:rPr lang="en-US" smtClean="0"/>
              <a:t>39</a:t>
            </a:fld>
            <a:endParaRPr lang="en-US" dirty="0"/>
          </a:p>
        </p:txBody>
      </p:sp>
    </p:spTree>
    <p:extLst>
      <p:ext uri="{BB962C8B-B14F-4D97-AF65-F5344CB8AC3E}">
        <p14:creationId xmlns:p14="http://schemas.microsoft.com/office/powerpoint/2010/main" val="2392059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2417C-FED1-423E-819D-7A3A4ECB7FD1}" type="slidenum">
              <a:rPr lang="en-US" smtClean="0"/>
              <a:t>40</a:t>
            </a:fld>
            <a:endParaRPr lang="en-US" dirty="0"/>
          </a:p>
        </p:txBody>
      </p:sp>
    </p:spTree>
    <p:extLst>
      <p:ext uri="{BB962C8B-B14F-4D97-AF65-F5344CB8AC3E}">
        <p14:creationId xmlns:p14="http://schemas.microsoft.com/office/powerpoint/2010/main" val="748555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22417C-FED1-423E-819D-7A3A4ECB7FD1}" type="slidenum">
              <a:rPr lang="en-US" smtClean="0"/>
              <a:t>41</a:t>
            </a:fld>
            <a:endParaRPr lang="en-US" dirty="0"/>
          </a:p>
        </p:txBody>
      </p:sp>
    </p:spTree>
    <p:extLst>
      <p:ext uri="{BB962C8B-B14F-4D97-AF65-F5344CB8AC3E}">
        <p14:creationId xmlns:p14="http://schemas.microsoft.com/office/powerpoint/2010/main" val="2282931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41">
              <a:defRPr/>
            </a:pPr>
            <a:fld id="{A322417C-FED1-423E-819D-7A3A4ECB7FD1}" type="slidenum">
              <a:rPr lang="en-US">
                <a:solidFill>
                  <a:prstClr val="black"/>
                </a:solidFill>
                <a:latin typeface="Calibri"/>
              </a:rPr>
              <a:pPr defTabSz="914341">
                <a:defRPr/>
              </a:pPr>
              <a:t>44</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41">
              <a:defRPr/>
            </a:pPr>
            <a:r>
              <a:rPr lang="en-US" dirty="0">
                <a:solidFill>
                  <a:prstClr val="black"/>
                </a:solidFill>
                <a:latin typeface="Calibri"/>
              </a:rPr>
              <a:t>CCP Meeting 3/13/13</a:t>
            </a:r>
          </a:p>
        </p:txBody>
      </p:sp>
      <p:sp>
        <p:nvSpPr>
          <p:cNvPr id="7" name="Date Placeholder 6"/>
          <p:cNvSpPr>
            <a:spLocks noGrp="1"/>
          </p:cNvSpPr>
          <p:nvPr>
            <p:ph type="dt" idx="13"/>
          </p:nvPr>
        </p:nvSpPr>
        <p:spPr/>
        <p:txBody>
          <a:bodyPr/>
          <a:lstStyle/>
          <a:p>
            <a:pPr defTabSz="914341">
              <a:defRPr/>
            </a:pPr>
            <a:r>
              <a:rPr lang="en-US">
                <a:solidFill>
                  <a:prstClr val="black"/>
                </a:solidFill>
                <a:latin typeface="Calibri"/>
              </a:rPr>
              <a:t>9/12/2018</a:t>
            </a:r>
            <a:endParaRPr lang="en-US" dirty="0">
              <a:solidFill>
                <a:prstClr val="black"/>
              </a:solidFill>
              <a:latin typeface="Calibri"/>
            </a:endParaRPr>
          </a:p>
        </p:txBody>
      </p:sp>
    </p:spTree>
    <p:extLst>
      <p:ext uri="{BB962C8B-B14F-4D97-AF65-F5344CB8AC3E}">
        <p14:creationId xmlns:p14="http://schemas.microsoft.com/office/powerpoint/2010/main" val="2506289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CCP Meeting - February 7, 2018</a:t>
            </a:r>
          </a:p>
        </p:txBody>
      </p:sp>
    </p:spTree>
    <p:extLst>
      <p:ext uri="{BB962C8B-B14F-4D97-AF65-F5344CB8AC3E}">
        <p14:creationId xmlns:p14="http://schemas.microsoft.com/office/powerpoint/2010/main" val="1291585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CCP Meeting - February 7, 2018</a:t>
            </a:r>
          </a:p>
        </p:txBody>
      </p:sp>
    </p:spTree>
    <p:extLst>
      <p:ext uri="{BB962C8B-B14F-4D97-AF65-F5344CB8AC3E}">
        <p14:creationId xmlns:p14="http://schemas.microsoft.com/office/powerpoint/2010/main" val="354876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43D7384-8B81-4073-A137-0DB44E0A7A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A66A348F-93E5-46E4-8445-A7AC1E5367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61146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CCP Meeting - February 7, 2018</a:t>
            </a:r>
          </a:p>
        </p:txBody>
      </p:sp>
    </p:spTree>
    <p:extLst>
      <p:ext uri="{BB962C8B-B14F-4D97-AF65-F5344CB8AC3E}">
        <p14:creationId xmlns:p14="http://schemas.microsoft.com/office/powerpoint/2010/main" val="2335909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CCP Meeting - February 7, 2018</a:t>
            </a:r>
          </a:p>
        </p:txBody>
      </p:sp>
    </p:spTree>
    <p:extLst>
      <p:ext uri="{BB962C8B-B14F-4D97-AF65-F5344CB8AC3E}">
        <p14:creationId xmlns:p14="http://schemas.microsoft.com/office/powerpoint/2010/main" val="712865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CCP Meeting - February 7, 2018</a:t>
            </a:r>
          </a:p>
        </p:txBody>
      </p:sp>
    </p:spTree>
    <p:extLst>
      <p:ext uri="{BB962C8B-B14F-4D97-AF65-F5344CB8AC3E}">
        <p14:creationId xmlns:p14="http://schemas.microsoft.com/office/powerpoint/2010/main" val="39399397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41">
              <a:defRPr/>
            </a:pPr>
            <a:fld id="{A322417C-FED1-423E-819D-7A3A4ECB7FD1}" type="slidenum">
              <a:rPr lang="en-US">
                <a:solidFill>
                  <a:prstClr val="black"/>
                </a:solidFill>
                <a:latin typeface="Calibri"/>
              </a:rPr>
              <a:pPr defTabSz="914341">
                <a:defRPr/>
              </a:pPr>
              <a:t>50</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41">
              <a:defRPr/>
            </a:pPr>
            <a:r>
              <a:rPr lang="en-US" dirty="0">
                <a:solidFill>
                  <a:prstClr val="black"/>
                </a:solidFill>
                <a:latin typeface="Calibri"/>
              </a:rPr>
              <a:t>CCP Meeting 3/13/13</a:t>
            </a:r>
          </a:p>
        </p:txBody>
      </p:sp>
      <p:sp>
        <p:nvSpPr>
          <p:cNvPr id="7" name="Date Placeholder 6"/>
          <p:cNvSpPr>
            <a:spLocks noGrp="1"/>
          </p:cNvSpPr>
          <p:nvPr>
            <p:ph type="dt" idx="13"/>
          </p:nvPr>
        </p:nvSpPr>
        <p:spPr/>
        <p:txBody>
          <a:bodyPr/>
          <a:lstStyle/>
          <a:p>
            <a:pPr defTabSz="914341">
              <a:defRPr/>
            </a:pPr>
            <a:r>
              <a:rPr lang="en-US">
                <a:solidFill>
                  <a:prstClr val="black"/>
                </a:solidFill>
                <a:latin typeface="Calibri"/>
              </a:rPr>
              <a:t>9/12/2018</a:t>
            </a:r>
            <a:endParaRPr lang="en-US" dirty="0">
              <a:solidFill>
                <a:prstClr val="black"/>
              </a:solidFill>
              <a:latin typeface="Calibri"/>
            </a:endParaRPr>
          </a:p>
        </p:txBody>
      </p:sp>
    </p:spTree>
    <p:extLst>
      <p:ext uri="{BB962C8B-B14F-4D97-AF65-F5344CB8AC3E}">
        <p14:creationId xmlns:p14="http://schemas.microsoft.com/office/powerpoint/2010/main" val="4019438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41">
              <a:defRPr/>
            </a:pPr>
            <a:fld id="{A322417C-FED1-423E-819D-7A3A4ECB7FD1}" type="slidenum">
              <a:rPr lang="en-US">
                <a:solidFill>
                  <a:prstClr val="black"/>
                </a:solidFill>
                <a:latin typeface="Calibri"/>
              </a:rPr>
              <a:pPr defTabSz="914341">
                <a:defRPr/>
              </a:pPr>
              <a:t>51</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41">
              <a:defRPr/>
            </a:pPr>
            <a:r>
              <a:rPr lang="en-US" dirty="0">
                <a:solidFill>
                  <a:prstClr val="black"/>
                </a:solidFill>
                <a:latin typeface="Calibri"/>
              </a:rPr>
              <a:t>CCP Meeting 3/13/13</a:t>
            </a:r>
          </a:p>
        </p:txBody>
      </p:sp>
      <p:sp>
        <p:nvSpPr>
          <p:cNvPr id="7" name="Date Placeholder 6"/>
          <p:cNvSpPr>
            <a:spLocks noGrp="1"/>
          </p:cNvSpPr>
          <p:nvPr>
            <p:ph type="dt" idx="13"/>
          </p:nvPr>
        </p:nvSpPr>
        <p:spPr/>
        <p:txBody>
          <a:bodyPr/>
          <a:lstStyle/>
          <a:p>
            <a:pPr defTabSz="914341">
              <a:defRPr/>
            </a:pPr>
            <a:r>
              <a:rPr lang="en-US">
                <a:solidFill>
                  <a:prstClr val="black"/>
                </a:solidFill>
                <a:latin typeface="Calibri"/>
              </a:rPr>
              <a:t>9/12/2018</a:t>
            </a:r>
            <a:endParaRPr lang="en-US" dirty="0">
              <a:solidFill>
                <a:prstClr val="black"/>
              </a:solidFill>
              <a:latin typeface="Calibri"/>
            </a:endParaRPr>
          </a:p>
        </p:txBody>
      </p:sp>
    </p:spTree>
    <p:extLst>
      <p:ext uri="{BB962C8B-B14F-4D97-AF65-F5344CB8AC3E}">
        <p14:creationId xmlns:p14="http://schemas.microsoft.com/office/powerpoint/2010/main" val="40194386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41">
              <a:defRPr/>
            </a:pPr>
            <a:fld id="{A322417C-FED1-423E-819D-7A3A4ECB7FD1}" type="slidenum">
              <a:rPr lang="en-US">
                <a:solidFill>
                  <a:prstClr val="black"/>
                </a:solidFill>
                <a:latin typeface="Calibri"/>
              </a:rPr>
              <a:pPr defTabSz="914341">
                <a:defRPr/>
              </a:pPr>
              <a:t>52</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41">
              <a:defRPr/>
            </a:pPr>
            <a:r>
              <a:rPr lang="en-US" dirty="0">
                <a:solidFill>
                  <a:prstClr val="black"/>
                </a:solidFill>
                <a:latin typeface="Calibri"/>
              </a:rPr>
              <a:t>CCP Meeting 3/13/13</a:t>
            </a:r>
          </a:p>
        </p:txBody>
      </p:sp>
      <p:sp>
        <p:nvSpPr>
          <p:cNvPr id="7" name="Date Placeholder 6"/>
          <p:cNvSpPr>
            <a:spLocks noGrp="1"/>
          </p:cNvSpPr>
          <p:nvPr>
            <p:ph type="dt" idx="13"/>
          </p:nvPr>
        </p:nvSpPr>
        <p:spPr/>
        <p:txBody>
          <a:bodyPr/>
          <a:lstStyle/>
          <a:p>
            <a:pPr defTabSz="914341">
              <a:defRPr/>
            </a:pPr>
            <a:r>
              <a:rPr lang="en-US">
                <a:solidFill>
                  <a:prstClr val="black"/>
                </a:solidFill>
                <a:latin typeface="Calibri"/>
              </a:rPr>
              <a:t>9/12/2018</a:t>
            </a:r>
            <a:endParaRPr lang="en-US" dirty="0">
              <a:solidFill>
                <a:prstClr val="black"/>
              </a:solidFill>
              <a:latin typeface="Calibri"/>
            </a:endParaRPr>
          </a:p>
        </p:txBody>
      </p:sp>
    </p:spTree>
    <p:extLst>
      <p:ext uri="{BB962C8B-B14F-4D97-AF65-F5344CB8AC3E}">
        <p14:creationId xmlns:p14="http://schemas.microsoft.com/office/powerpoint/2010/main" val="5685333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41">
              <a:defRPr/>
            </a:pPr>
            <a:fld id="{A322417C-FED1-423E-819D-7A3A4ECB7FD1}" type="slidenum">
              <a:rPr lang="en-US">
                <a:solidFill>
                  <a:prstClr val="black"/>
                </a:solidFill>
                <a:latin typeface="Calibri"/>
              </a:rPr>
              <a:pPr defTabSz="914341">
                <a:defRPr/>
              </a:pPr>
              <a:t>53</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341">
              <a:defRPr/>
            </a:pPr>
            <a:r>
              <a:rPr lang="en-US" dirty="0">
                <a:solidFill>
                  <a:prstClr val="black"/>
                </a:solidFill>
                <a:latin typeface="Calibri"/>
              </a:rPr>
              <a:t>CCP Meeting 3/13/13</a:t>
            </a:r>
          </a:p>
        </p:txBody>
      </p:sp>
      <p:sp>
        <p:nvSpPr>
          <p:cNvPr id="7" name="Date Placeholder 6"/>
          <p:cNvSpPr>
            <a:spLocks noGrp="1"/>
          </p:cNvSpPr>
          <p:nvPr>
            <p:ph type="dt" idx="13"/>
          </p:nvPr>
        </p:nvSpPr>
        <p:spPr/>
        <p:txBody>
          <a:bodyPr/>
          <a:lstStyle/>
          <a:p>
            <a:pPr defTabSz="914341">
              <a:defRPr/>
            </a:pPr>
            <a:r>
              <a:rPr lang="en-US">
                <a:solidFill>
                  <a:prstClr val="black"/>
                </a:solidFill>
                <a:latin typeface="Calibri"/>
              </a:rPr>
              <a:t>9/12/2018</a:t>
            </a:r>
            <a:endParaRPr lang="en-US" dirty="0">
              <a:solidFill>
                <a:prstClr val="black"/>
              </a:solidFill>
              <a:latin typeface="Calibri"/>
            </a:endParaRPr>
          </a:p>
        </p:txBody>
      </p:sp>
    </p:spTree>
    <p:extLst>
      <p:ext uri="{BB962C8B-B14F-4D97-AF65-F5344CB8AC3E}">
        <p14:creationId xmlns:p14="http://schemas.microsoft.com/office/powerpoint/2010/main" val="401943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8C134FB-C4D1-44F0-8614-6EFF63D429B6}" type="slidenum">
              <a:rPr lang="en-US" smtClean="0"/>
              <a:t>5</a:t>
            </a:fld>
            <a:endParaRPr lang="en-US" dirty="0"/>
          </a:p>
        </p:txBody>
      </p:sp>
    </p:spTree>
    <p:extLst>
      <p:ext uri="{BB962C8B-B14F-4D97-AF65-F5344CB8AC3E}">
        <p14:creationId xmlns:p14="http://schemas.microsoft.com/office/powerpoint/2010/main" val="373377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134FB-C4D1-44F0-8614-6EFF63D429B6}" type="slidenum">
              <a:rPr lang="en-US" smtClean="0"/>
              <a:t>6</a:t>
            </a:fld>
            <a:endParaRPr lang="en-US" dirty="0"/>
          </a:p>
        </p:txBody>
      </p:sp>
    </p:spTree>
    <p:extLst>
      <p:ext uri="{BB962C8B-B14F-4D97-AF65-F5344CB8AC3E}">
        <p14:creationId xmlns:p14="http://schemas.microsoft.com/office/powerpoint/2010/main" val="370948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134FB-C4D1-44F0-8614-6EFF63D429B6}" type="slidenum">
              <a:rPr lang="en-US" smtClean="0"/>
              <a:t>7</a:t>
            </a:fld>
            <a:endParaRPr lang="en-US" dirty="0"/>
          </a:p>
        </p:txBody>
      </p:sp>
    </p:spTree>
    <p:extLst>
      <p:ext uri="{BB962C8B-B14F-4D97-AF65-F5344CB8AC3E}">
        <p14:creationId xmlns:p14="http://schemas.microsoft.com/office/powerpoint/2010/main" val="275130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134FB-C4D1-44F0-8614-6EFF63D429B6}" type="slidenum">
              <a:rPr lang="en-US" smtClean="0"/>
              <a:t>8</a:t>
            </a:fld>
            <a:endParaRPr lang="en-US" dirty="0"/>
          </a:p>
        </p:txBody>
      </p:sp>
    </p:spTree>
    <p:extLst>
      <p:ext uri="{BB962C8B-B14F-4D97-AF65-F5344CB8AC3E}">
        <p14:creationId xmlns:p14="http://schemas.microsoft.com/office/powerpoint/2010/main" val="138178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134FB-C4D1-44F0-8614-6EFF63D429B6}" type="slidenum">
              <a:rPr lang="en-US" smtClean="0"/>
              <a:t>9</a:t>
            </a:fld>
            <a:endParaRPr lang="en-US" dirty="0"/>
          </a:p>
        </p:txBody>
      </p:sp>
    </p:spTree>
    <p:extLst>
      <p:ext uri="{BB962C8B-B14F-4D97-AF65-F5344CB8AC3E}">
        <p14:creationId xmlns:p14="http://schemas.microsoft.com/office/powerpoint/2010/main" val="2363276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9/12/2018</a:t>
            </a:r>
            <a:endParaRPr lang="en-US" dirty="0"/>
          </a:p>
        </p:txBody>
      </p:sp>
      <p:sp>
        <p:nvSpPr>
          <p:cNvPr id="5" name="Footer Placeholder 4"/>
          <p:cNvSpPr>
            <a:spLocks noGrp="1"/>
          </p:cNvSpPr>
          <p:nvPr>
            <p:ph type="ftr" sz="quarter" idx="11"/>
          </p:nvPr>
        </p:nvSpPr>
        <p:spPr/>
        <p:txBody>
          <a:bodyPr/>
          <a:lstStyle/>
          <a:p>
            <a:r>
              <a:rPr lang="en-US"/>
              <a:t>CCP Meeting </a:t>
            </a:r>
            <a:endParaRPr lang="en-US" dirty="0"/>
          </a:p>
        </p:txBody>
      </p:sp>
      <p:sp>
        <p:nvSpPr>
          <p:cNvPr id="6" name="Slide Number Placeholder 5"/>
          <p:cNvSpPr>
            <a:spLocks noGrp="1"/>
          </p:cNvSpPr>
          <p:nvPr>
            <p:ph type="sldNum" sz="quarter" idx="12"/>
          </p:nvPr>
        </p:nvSpPr>
        <p:spPr/>
        <p:txBody>
          <a:bodyPr/>
          <a:lstStyle/>
          <a:p>
            <a:fld id="{F8E24580-40B2-488E-B85D-7EA6E1ADC1C3}" type="slidenum">
              <a:rPr lang="en-US" smtClean="0"/>
              <a:t>‹#›</a:t>
            </a:fld>
            <a:endParaRPr lang="en-US" dirty="0"/>
          </a:p>
        </p:txBody>
      </p:sp>
    </p:spTree>
    <p:extLst>
      <p:ext uri="{BB962C8B-B14F-4D97-AF65-F5344CB8AC3E}">
        <p14:creationId xmlns:p14="http://schemas.microsoft.com/office/powerpoint/2010/main" val="232446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9/12/2018</a:t>
            </a:r>
            <a:endParaRPr lang="en-US" dirty="0"/>
          </a:p>
        </p:txBody>
      </p:sp>
      <p:sp>
        <p:nvSpPr>
          <p:cNvPr id="5" name="Footer Placeholder 4"/>
          <p:cNvSpPr>
            <a:spLocks noGrp="1"/>
          </p:cNvSpPr>
          <p:nvPr>
            <p:ph type="ftr" sz="quarter" idx="11"/>
          </p:nvPr>
        </p:nvSpPr>
        <p:spPr/>
        <p:txBody>
          <a:bodyPr/>
          <a:lstStyle/>
          <a:p>
            <a:r>
              <a:rPr lang="en-US"/>
              <a:t>CCP Meeting </a:t>
            </a:r>
            <a:endParaRPr lang="en-US" dirty="0"/>
          </a:p>
        </p:txBody>
      </p:sp>
      <p:sp>
        <p:nvSpPr>
          <p:cNvPr id="6" name="Slide Number Placeholder 5"/>
          <p:cNvSpPr>
            <a:spLocks noGrp="1"/>
          </p:cNvSpPr>
          <p:nvPr>
            <p:ph type="sldNum" sz="quarter" idx="12"/>
          </p:nvPr>
        </p:nvSpPr>
        <p:spPr/>
        <p:txBody>
          <a:bodyPr/>
          <a:lstStyle/>
          <a:p>
            <a:fld id="{F8E24580-40B2-488E-B85D-7EA6E1ADC1C3}" type="slidenum">
              <a:rPr lang="en-US" smtClean="0"/>
              <a:t>‹#›</a:t>
            </a:fld>
            <a:endParaRPr lang="en-US" dirty="0"/>
          </a:p>
        </p:txBody>
      </p:sp>
    </p:spTree>
    <p:extLst>
      <p:ext uri="{BB962C8B-B14F-4D97-AF65-F5344CB8AC3E}">
        <p14:creationId xmlns:p14="http://schemas.microsoft.com/office/powerpoint/2010/main" val="240106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9/12/2018</a:t>
            </a:r>
            <a:endParaRPr lang="en-US" dirty="0"/>
          </a:p>
        </p:txBody>
      </p:sp>
      <p:sp>
        <p:nvSpPr>
          <p:cNvPr id="5" name="Footer Placeholder 4"/>
          <p:cNvSpPr>
            <a:spLocks noGrp="1"/>
          </p:cNvSpPr>
          <p:nvPr>
            <p:ph type="ftr" sz="quarter" idx="11"/>
          </p:nvPr>
        </p:nvSpPr>
        <p:spPr/>
        <p:txBody>
          <a:bodyPr/>
          <a:lstStyle/>
          <a:p>
            <a:r>
              <a:rPr lang="en-US"/>
              <a:t>CCP Meeting </a:t>
            </a:r>
            <a:endParaRPr lang="en-US" dirty="0"/>
          </a:p>
        </p:txBody>
      </p:sp>
      <p:sp>
        <p:nvSpPr>
          <p:cNvPr id="6" name="Slide Number Placeholder 5"/>
          <p:cNvSpPr>
            <a:spLocks noGrp="1"/>
          </p:cNvSpPr>
          <p:nvPr>
            <p:ph type="sldNum" sz="quarter" idx="12"/>
          </p:nvPr>
        </p:nvSpPr>
        <p:spPr/>
        <p:txBody>
          <a:bodyPr/>
          <a:lstStyle/>
          <a:p>
            <a:fld id="{F8E24580-40B2-488E-B85D-7EA6E1ADC1C3}" type="slidenum">
              <a:rPr lang="en-US" smtClean="0"/>
              <a:t>‹#›</a:t>
            </a:fld>
            <a:endParaRPr lang="en-US" dirty="0"/>
          </a:p>
        </p:txBody>
      </p:sp>
    </p:spTree>
    <p:extLst>
      <p:ext uri="{BB962C8B-B14F-4D97-AF65-F5344CB8AC3E}">
        <p14:creationId xmlns:p14="http://schemas.microsoft.com/office/powerpoint/2010/main" val="1184301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762002"/>
            <a:ext cx="7924800" cy="5324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a:extLst>
              <a:ext uri="{FF2B5EF4-FFF2-40B4-BE49-F238E27FC236}">
                <a16:creationId xmlns:a16="http://schemas.microsoft.com/office/drawing/2014/main" id="{66BFF37D-F0A7-4B71-AE10-1D85029110F6}"/>
              </a:ext>
            </a:extLst>
          </p:cNvPr>
          <p:cNvSpPr>
            <a:spLocks noGrp="1" noChangeArrowheads="1"/>
          </p:cNvSpPr>
          <p:nvPr>
            <p:ph type="dt" sz="half" idx="10"/>
          </p:nvPr>
        </p:nvSpPr>
        <p:spPr/>
        <p:txBody>
          <a:bodyPr/>
          <a:lstStyle>
            <a:lvl1pPr fontAlgn="base">
              <a:spcBef>
                <a:spcPct val="0"/>
              </a:spcBef>
              <a:spcAft>
                <a:spcPct val="0"/>
              </a:spcAft>
              <a:defRPr>
                <a:solidFill>
                  <a:srgbClr val="000000"/>
                </a:solidFill>
                <a:latin typeface="Times New Roman" pitchFamily="18" charset="0"/>
                <a:cs typeface="Arial" charset="0"/>
              </a:defRPr>
            </a:lvl1pPr>
          </a:lstStyle>
          <a:p>
            <a:pPr>
              <a:defRPr/>
            </a:pPr>
            <a:r>
              <a:rPr lang="en-US"/>
              <a:t>9/12/2018</a:t>
            </a:r>
          </a:p>
        </p:txBody>
      </p:sp>
      <p:sp>
        <p:nvSpPr>
          <p:cNvPr id="4" name="Rectangle 12">
            <a:extLst>
              <a:ext uri="{FF2B5EF4-FFF2-40B4-BE49-F238E27FC236}">
                <a16:creationId xmlns:a16="http://schemas.microsoft.com/office/drawing/2014/main" id="{B9DD5D19-86F8-4DC7-81B5-CF0BAF501EEA}"/>
              </a:ext>
            </a:extLst>
          </p:cNvPr>
          <p:cNvSpPr>
            <a:spLocks noGrp="1" noChangeArrowheads="1"/>
          </p:cNvSpPr>
          <p:nvPr>
            <p:ph type="ftr" sz="quarter" idx="11"/>
          </p:nvPr>
        </p:nvSpPr>
        <p:spPr/>
        <p:txBody>
          <a:bodyPr/>
          <a:lstStyle>
            <a:lvl1pPr fontAlgn="base">
              <a:spcBef>
                <a:spcPct val="0"/>
              </a:spcBef>
              <a:spcAft>
                <a:spcPct val="0"/>
              </a:spcAft>
              <a:defRPr>
                <a:solidFill>
                  <a:srgbClr val="000000"/>
                </a:solidFill>
                <a:latin typeface="Times New Roman" pitchFamily="18" charset="0"/>
                <a:cs typeface="Arial" charset="0"/>
              </a:defRPr>
            </a:lvl1pPr>
          </a:lstStyle>
          <a:p>
            <a:pPr>
              <a:defRPr/>
            </a:pPr>
            <a:r>
              <a:rPr lang="en-US"/>
              <a:t>CCP Meeting </a:t>
            </a:r>
          </a:p>
        </p:txBody>
      </p:sp>
      <p:sp>
        <p:nvSpPr>
          <p:cNvPr id="5" name="Rectangle 13">
            <a:extLst>
              <a:ext uri="{FF2B5EF4-FFF2-40B4-BE49-F238E27FC236}">
                <a16:creationId xmlns:a16="http://schemas.microsoft.com/office/drawing/2014/main" id="{135FE877-6106-4BDB-9CEB-CC4086DF4C2C}"/>
              </a:ext>
            </a:extLst>
          </p:cNvPr>
          <p:cNvSpPr>
            <a:spLocks noGrp="1" noChangeArrowheads="1"/>
          </p:cNvSpPr>
          <p:nvPr>
            <p:ph type="sldNum" sz="quarter" idx="12"/>
          </p:nvPr>
        </p:nvSpPr>
        <p:spPr/>
        <p:txBody>
          <a:bodyPr/>
          <a:lstStyle>
            <a:lvl1pPr>
              <a:defRPr>
                <a:solidFill>
                  <a:srgbClr val="000000"/>
                </a:solidFill>
                <a:latin typeface="Times New Roman" panose="02020603050405020304" pitchFamily="18" charset="0"/>
              </a:defRPr>
            </a:lvl1pPr>
          </a:lstStyle>
          <a:p>
            <a:fld id="{26C3C7A1-A7D5-4B6D-9E6C-903003FC3FD6}" type="slidenum">
              <a:rPr lang="en-US" altLang="en-US"/>
              <a:pPr/>
              <a:t>‹#›</a:t>
            </a:fld>
            <a:endParaRPr lang="en-US" altLang="en-US"/>
          </a:p>
        </p:txBody>
      </p:sp>
    </p:spTree>
    <p:extLst>
      <p:ext uri="{BB962C8B-B14F-4D97-AF65-F5344CB8AC3E}">
        <p14:creationId xmlns:p14="http://schemas.microsoft.com/office/powerpoint/2010/main" val="321731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9/12/2018</a:t>
            </a:r>
            <a:endParaRPr lang="en-US" dirty="0"/>
          </a:p>
        </p:txBody>
      </p:sp>
      <p:sp>
        <p:nvSpPr>
          <p:cNvPr id="5" name="Footer Placeholder 4"/>
          <p:cNvSpPr>
            <a:spLocks noGrp="1"/>
          </p:cNvSpPr>
          <p:nvPr>
            <p:ph type="ftr" sz="quarter" idx="11"/>
          </p:nvPr>
        </p:nvSpPr>
        <p:spPr/>
        <p:txBody>
          <a:bodyPr/>
          <a:lstStyle/>
          <a:p>
            <a:r>
              <a:rPr lang="en-US"/>
              <a:t>CCP Meeting </a:t>
            </a:r>
            <a:endParaRPr lang="en-US" dirty="0"/>
          </a:p>
        </p:txBody>
      </p:sp>
      <p:sp>
        <p:nvSpPr>
          <p:cNvPr id="6" name="Slide Number Placeholder 5"/>
          <p:cNvSpPr>
            <a:spLocks noGrp="1"/>
          </p:cNvSpPr>
          <p:nvPr>
            <p:ph type="sldNum" sz="quarter" idx="12"/>
          </p:nvPr>
        </p:nvSpPr>
        <p:spPr/>
        <p:txBody>
          <a:bodyPr/>
          <a:lstStyle/>
          <a:p>
            <a:fld id="{F8E24580-40B2-488E-B85D-7EA6E1ADC1C3}" type="slidenum">
              <a:rPr lang="en-US" smtClean="0"/>
              <a:t>‹#›</a:t>
            </a:fld>
            <a:endParaRPr lang="en-US" dirty="0"/>
          </a:p>
        </p:txBody>
      </p:sp>
    </p:spTree>
    <p:extLst>
      <p:ext uri="{BB962C8B-B14F-4D97-AF65-F5344CB8AC3E}">
        <p14:creationId xmlns:p14="http://schemas.microsoft.com/office/powerpoint/2010/main" val="31189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9/12/2018</a:t>
            </a:r>
            <a:endParaRPr lang="en-US" dirty="0"/>
          </a:p>
        </p:txBody>
      </p:sp>
      <p:sp>
        <p:nvSpPr>
          <p:cNvPr id="5" name="Footer Placeholder 4"/>
          <p:cNvSpPr>
            <a:spLocks noGrp="1"/>
          </p:cNvSpPr>
          <p:nvPr>
            <p:ph type="ftr" sz="quarter" idx="11"/>
          </p:nvPr>
        </p:nvSpPr>
        <p:spPr/>
        <p:txBody>
          <a:bodyPr/>
          <a:lstStyle/>
          <a:p>
            <a:r>
              <a:rPr lang="en-US"/>
              <a:t>CCP Meeting </a:t>
            </a:r>
            <a:endParaRPr lang="en-US" dirty="0"/>
          </a:p>
        </p:txBody>
      </p:sp>
      <p:sp>
        <p:nvSpPr>
          <p:cNvPr id="6" name="Slide Number Placeholder 5"/>
          <p:cNvSpPr>
            <a:spLocks noGrp="1"/>
          </p:cNvSpPr>
          <p:nvPr>
            <p:ph type="sldNum" sz="quarter" idx="12"/>
          </p:nvPr>
        </p:nvSpPr>
        <p:spPr/>
        <p:txBody>
          <a:bodyPr/>
          <a:lstStyle/>
          <a:p>
            <a:fld id="{F8E24580-40B2-488E-B85D-7EA6E1ADC1C3}" type="slidenum">
              <a:rPr lang="en-US" smtClean="0"/>
              <a:t>‹#›</a:t>
            </a:fld>
            <a:endParaRPr lang="en-US" dirty="0"/>
          </a:p>
        </p:txBody>
      </p:sp>
    </p:spTree>
    <p:extLst>
      <p:ext uri="{BB962C8B-B14F-4D97-AF65-F5344CB8AC3E}">
        <p14:creationId xmlns:p14="http://schemas.microsoft.com/office/powerpoint/2010/main" val="270881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9/12/2018</a:t>
            </a:r>
            <a:endParaRPr lang="en-US" dirty="0"/>
          </a:p>
        </p:txBody>
      </p:sp>
      <p:sp>
        <p:nvSpPr>
          <p:cNvPr id="6" name="Footer Placeholder 5"/>
          <p:cNvSpPr>
            <a:spLocks noGrp="1"/>
          </p:cNvSpPr>
          <p:nvPr>
            <p:ph type="ftr" sz="quarter" idx="11"/>
          </p:nvPr>
        </p:nvSpPr>
        <p:spPr/>
        <p:txBody>
          <a:bodyPr/>
          <a:lstStyle/>
          <a:p>
            <a:r>
              <a:rPr lang="en-US"/>
              <a:t>CCP Meeting </a:t>
            </a:r>
            <a:endParaRPr lang="en-US" dirty="0"/>
          </a:p>
        </p:txBody>
      </p:sp>
      <p:sp>
        <p:nvSpPr>
          <p:cNvPr id="7" name="Slide Number Placeholder 6"/>
          <p:cNvSpPr>
            <a:spLocks noGrp="1"/>
          </p:cNvSpPr>
          <p:nvPr>
            <p:ph type="sldNum" sz="quarter" idx="12"/>
          </p:nvPr>
        </p:nvSpPr>
        <p:spPr/>
        <p:txBody>
          <a:bodyPr/>
          <a:lstStyle/>
          <a:p>
            <a:fld id="{F8E24580-40B2-488E-B85D-7EA6E1ADC1C3}" type="slidenum">
              <a:rPr lang="en-US" smtClean="0"/>
              <a:t>‹#›</a:t>
            </a:fld>
            <a:endParaRPr lang="en-US" dirty="0"/>
          </a:p>
        </p:txBody>
      </p:sp>
    </p:spTree>
    <p:extLst>
      <p:ext uri="{BB962C8B-B14F-4D97-AF65-F5344CB8AC3E}">
        <p14:creationId xmlns:p14="http://schemas.microsoft.com/office/powerpoint/2010/main" val="231733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9/12/2018</a:t>
            </a:r>
            <a:endParaRPr lang="en-US" dirty="0"/>
          </a:p>
        </p:txBody>
      </p:sp>
      <p:sp>
        <p:nvSpPr>
          <p:cNvPr id="8" name="Footer Placeholder 7"/>
          <p:cNvSpPr>
            <a:spLocks noGrp="1"/>
          </p:cNvSpPr>
          <p:nvPr>
            <p:ph type="ftr" sz="quarter" idx="11"/>
          </p:nvPr>
        </p:nvSpPr>
        <p:spPr/>
        <p:txBody>
          <a:bodyPr/>
          <a:lstStyle/>
          <a:p>
            <a:r>
              <a:rPr lang="en-US"/>
              <a:t>CCP Meeting </a:t>
            </a:r>
            <a:endParaRPr lang="en-US" dirty="0"/>
          </a:p>
        </p:txBody>
      </p:sp>
      <p:sp>
        <p:nvSpPr>
          <p:cNvPr id="9" name="Slide Number Placeholder 8"/>
          <p:cNvSpPr>
            <a:spLocks noGrp="1"/>
          </p:cNvSpPr>
          <p:nvPr>
            <p:ph type="sldNum" sz="quarter" idx="12"/>
          </p:nvPr>
        </p:nvSpPr>
        <p:spPr/>
        <p:txBody>
          <a:bodyPr/>
          <a:lstStyle/>
          <a:p>
            <a:fld id="{F8E24580-40B2-488E-B85D-7EA6E1ADC1C3}" type="slidenum">
              <a:rPr lang="en-US" smtClean="0"/>
              <a:t>‹#›</a:t>
            </a:fld>
            <a:endParaRPr lang="en-US" dirty="0"/>
          </a:p>
        </p:txBody>
      </p:sp>
    </p:spTree>
    <p:extLst>
      <p:ext uri="{BB962C8B-B14F-4D97-AF65-F5344CB8AC3E}">
        <p14:creationId xmlns:p14="http://schemas.microsoft.com/office/powerpoint/2010/main" val="77324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9/12/2018</a:t>
            </a:r>
            <a:endParaRPr lang="en-US" dirty="0"/>
          </a:p>
        </p:txBody>
      </p:sp>
      <p:sp>
        <p:nvSpPr>
          <p:cNvPr id="4" name="Footer Placeholder 3"/>
          <p:cNvSpPr>
            <a:spLocks noGrp="1"/>
          </p:cNvSpPr>
          <p:nvPr>
            <p:ph type="ftr" sz="quarter" idx="11"/>
          </p:nvPr>
        </p:nvSpPr>
        <p:spPr/>
        <p:txBody>
          <a:bodyPr/>
          <a:lstStyle/>
          <a:p>
            <a:r>
              <a:rPr lang="en-US"/>
              <a:t>CCP Meeting </a:t>
            </a:r>
            <a:endParaRPr lang="en-US" dirty="0"/>
          </a:p>
        </p:txBody>
      </p:sp>
      <p:sp>
        <p:nvSpPr>
          <p:cNvPr id="5" name="Slide Number Placeholder 4"/>
          <p:cNvSpPr>
            <a:spLocks noGrp="1"/>
          </p:cNvSpPr>
          <p:nvPr>
            <p:ph type="sldNum" sz="quarter" idx="12"/>
          </p:nvPr>
        </p:nvSpPr>
        <p:spPr/>
        <p:txBody>
          <a:bodyPr/>
          <a:lstStyle/>
          <a:p>
            <a:fld id="{F8E24580-40B2-488E-B85D-7EA6E1ADC1C3}" type="slidenum">
              <a:rPr lang="en-US" smtClean="0"/>
              <a:t>‹#›</a:t>
            </a:fld>
            <a:endParaRPr lang="en-US" dirty="0"/>
          </a:p>
        </p:txBody>
      </p:sp>
    </p:spTree>
    <p:extLst>
      <p:ext uri="{BB962C8B-B14F-4D97-AF65-F5344CB8AC3E}">
        <p14:creationId xmlns:p14="http://schemas.microsoft.com/office/powerpoint/2010/main" val="292437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9/12/2018</a:t>
            </a:r>
            <a:endParaRPr lang="en-US" dirty="0"/>
          </a:p>
        </p:txBody>
      </p:sp>
      <p:sp>
        <p:nvSpPr>
          <p:cNvPr id="3" name="Footer Placeholder 2"/>
          <p:cNvSpPr>
            <a:spLocks noGrp="1"/>
          </p:cNvSpPr>
          <p:nvPr>
            <p:ph type="ftr" sz="quarter" idx="11"/>
          </p:nvPr>
        </p:nvSpPr>
        <p:spPr/>
        <p:txBody>
          <a:bodyPr/>
          <a:lstStyle/>
          <a:p>
            <a:r>
              <a:rPr lang="en-US"/>
              <a:t>CCP Meeting </a:t>
            </a:r>
            <a:endParaRPr lang="en-US" dirty="0"/>
          </a:p>
        </p:txBody>
      </p:sp>
      <p:sp>
        <p:nvSpPr>
          <p:cNvPr id="4" name="Slide Number Placeholder 3"/>
          <p:cNvSpPr>
            <a:spLocks noGrp="1"/>
          </p:cNvSpPr>
          <p:nvPr>
            <p:ph type="sldNum" sz="quarter" idx="12"/>
          </p:nvPr>
        </p:nvSpPr>
        <p:spPr/>
        <p:txBody>
          <a:bodyPr/>
          <a:lstStyle/>
          <a:p>
            <a:fld id="{F8E24580-40B2-488E-B85D-7EA6E1ADC1C3}" type="slidenum">
              <a:rPr lang="en-US" smtClean="0"/>
              <a:t>‹#›</a:t>
            </a:fld>
            <a:endParaRPr lang="en-US" dirty="0"/>
          </a:p>
        </p:txBody>
      </p:sp>
    </p:spTree>
    <p:extLst>
      <p:ext uri="{BB962C8B-B14F-4D97-AF65-F5344CB8AC3E}">
        <p14:creationId xmlns:p14="http://schemas.microsoft.com/office/powerpoint/2010/main" val="265420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9/12/2018</a:t>
            </a:r>
            <a:endParaRPr lang="en-US" dirty="0"/>
          </a:p>
        </p:txBody>
      </p:sp>
      <p:sp>
        <p:nvSpPr>
          <p:cNvPr id="6" name="Footer Placeholder 5"/>
          <p:cNvSpPr>
            <a:spLocks noGrp="1"/>
          </p:cNvSpPr>
          <p:nvPr>
            <p:ph type="ftr" sz="quarter" idx="11"/>
          </p:nvPr>
        </p:nvSpPr>
        <p:spPr/>
        <p:txBody>
          <a:bodyPr/>
          <a:lstStyle/>
          <a:p>
            <a:r>
              <a:rPr lang="en-US"/>
              <a:t>CCP Meeting </a:t>
            </a:r>
            <a:endParaRPr lang="en-US" dirty="0"/>
          </a:p>
        </p:txBody>
      </p:sp>
      <p:sp>
        <p:nvSpPr>
          <p:cNvPr id="7" name="Slide Number Placeholder 6"/>
          <p:cNvSpPr>
            <a:spLocks noGrp="1"/>
          </p:cNvSpPr>
          <p:nvPr>
            <p:ph type="sldNum" sz="quarter" idx="12"/>
          </p:nvPr>
        </p:nvSpPr>
        <p:spPr/>
        <p:txBody>
          <a:bodyPr/>
          <a:lstStyle/>
          <a:p>
            <a:fld id="{F8E24580-40B2-488E-B85D-7EA6E1ADC1C3}" type="slidenum">
              <a:rPr lang="en-US" smtClean="0"/>
              <a:t>‹#›</a:t>
            </a:fld>
            <a:endParaRPr lang="en-US" dirty="0"/>
          </a:p>
        </p:txBody>
      </p:sp>
    </p:spTree>
    <p:extLst>
      <p:ext uri="{BB962C8B-B14F-4D97-AF65-F5344CB8AC3E}">
        <p14:creationId xmlns:p14="http://schemas.microsoft.com/office/powerpoint/2010/main" val="332208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9/12/2018</a:t>
            </a:r>
            <a:endParaRPr lang="en-US" dirty="0"/>
          </a:p>
        </p:txBody>
      </p:sp>
      <p:sp>
        <p:nvSpPr>
          <p:cNvPr id="6" name="Footer Placeholder 5"/>
          <p:cNvSpPr>
            <a:spLocks noGrp="1"/>
          </p:cNvSpPr>
          <p:nvPr>
            <p:ph type="ftr" sz="quarter" idx="11"/>
          </p:nvPr>
        </p:nvSpPr>
        <p:spPr/>
        <p:txBody>
          <a:bodyPr/>
          <a:lstStyle/>
          <a:p>
            <a:r>
              <a:rPr lang="en-US"/>
              <a:t>CCP Meeting </a:t>
            </a:r>
            <a:endParaRPr lang="en-US" dirty="0"/>
          </a:p>
        </p:txBody>
      </p:sp>
      <p:sp>
        <p:nvSpPr>
          <p:cNvPr id="7" name="Slide Number Placeholder 6"/>
          <p:cNvSpPr>
            <a:spLocks noGrp="1"/>
          </p:cNvSpPr>
          <p:nvPr>
            <p:ph type="sldNum" sz="quarter" idx="12"/>
          </p:nvPr>
        </p:nvSpPr>
        <p:spPr/>
        <p:txBody>
          <a:bodyPr/>
          <a:lstStyle/>
          <a:p>
            <a:fld id="{F8E24580-40B2-488E-B85D-7EA6E1ADC1C3}" type="slidenum">
              <a:rPr lang="en-US" smtClean="0"/>
              <a:t>‹#›</a:t>
            </a:fld>
            <a:endParaRPr lang="en-US" dirty="0"/>
          </a:p>
        </p:txBody>
      </p:sp>
    </p:spTree>
    <p:extLst>
      <p:ext uri="{BB962C8B-B14F-4D97-AF65-F5344CB8AC3E}">
        <p14:creationId xmlns:p14="http://schemas.microsoft.com/office/powerpoint/2010/main" val="246276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9/12/2018</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CCP Meeting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24580-40B2-488E-B85D-7EA6E1ADC1C3}" type="slidenum">
              <a:rPr lang="en-US" smtClean="0"/>
              <a:t>‹#›</a:t>
            </a:fld>
            <a:endParaRPr lang="en-US" dirty="0"/>
          </a:p>
        </p:txBody>
      </p:sp>
    </p:spTree>
    <p:extLst>
      <p:ext uri="{BB962C8B-B14F-4D97-AF65-F5344CB8AC3E}">
        <p14:creationId xmlns:p14="http://schemas.microsoft.com/office/powerpoint/2010/main" val="18853856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image" Target="../media/image6.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hyperlink" Target="http://www.chestnut.org/LI/Poster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chart" Target="../charts/chart16.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chart" Target="../charts/chart22.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chart" Target="../charts/chart24.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chart" Target="../charts/chart29.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chart" Target="../charts/chart31.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chart" Target="../charts/chart33.xml"/></Relationships>
</file>

<file path=ppt/slides/_rels/slide4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27.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093917"/>
            <a:ext cx="7772400" cy="1470025"/>
          </a:xfrm>
        </p:spPr>
        <p:txBody>
          <a:bodyPr>
            <a:normAutofit fontScale="90000"/>
          </a:bodyPr>
          <a:lstStyle/>
          <a:p>
            <a:br>
              <a:rPr lang="en-US" b="1" i="1" dirty="0"/>
            </a:br>
            <a:br>
              <a:rPr lang="en-US" b="1" i="1" dirty="0"/>
            </a:br>
            <a:br>
              <a:rPr lang="en-US" b="1" i="1" dirty="0"/>
            </a:br>
            <a:br>
              <a:rPr lang="en-US" b="1" i="1" dirty="0"/>
            </a:br>
            <a:br>
              <a:rPr lang="en-US" b="1" i="1" dirty="0"/>
            </a:br>
            <a:br>
              <a:rPr lang="en-US" b="1" i="1" dirty="0"/>
            </a:br>
            <a:br>
              <a:rPr lang="en-US" b="1" i="1" dirty="0"/>
            </a:br>
            <a:r>
              <a:rPr lang="en-US" b="1" i="1" dirty="0"/>
              <a:t>Community Corrections Partnership </a:t>
            </a:r>
            <a:br>
              <a:rPr lang="en-US" b="1" i="1" dirty="0"/>
            </a:br>
            <a:r>
              <a:rPr lang="en-US" b="1" i="1" dirty="0"/>
              <a:t>(CCP)</a:t>
            </a:r>
            <a:br>
              <a:rPr lang="en-US" b="1" i="1" dirty="0"/>
            </a:br>
            <a:br>
              <a:rPr lang="en-US" b="1" i="1" dirty="0"/>
            </a:br>
            <a:r>
              <a:rPr lang="en-US" b="1" i="1" dirty="0"/>
              <a:t>September 12, 2018</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94716"/>
            <a:ext cx="685800" cy="6858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304801"/>
            <a:ext cx="766035" cy="732311"/>
          </a:xfrm>
          <a:prstGeom prst="rect">
            <a:avLst/>
          </a:prstGeom>
        </p:spPr>
      </p:pic>
      <p:pic>
        <p:nvPicPr>
          <p:cNvPr id="11" name="Picture 2" descr="HiRes SO St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1806" y="351312"/>
            <a:ext cx="67926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1191059" y="5105400"/>
            <a:ext cx="7010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i="1" dirty="0">
                <a:solidFill>
                  <a:schemeClr val="tx1"/>
                </a:solidFill>
              </a:rPr>
              <a:t> </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9697" y="164234"/>
            <a:ext cx="783486" cy="90341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266700"/>
            <a:ext cx="783486" cy="762000"/>
          </a:xfrm>
          <a:prstGeom prst="rect">
            <a:avLst/>
          </a:prstGeom>
        </p:spPr>
      </p:pic>
      <p:sp>
        <p:nvSpPr>
          <p:cNvPr id="3" name="Footer Placeholder 2">
            <a:extLst>
              <a:ext uri="{FF2B5EF4-FFF2-40B4-BE49-F238E27FC236}">
                <a16:creationId xmlns:a16="http://schemas.microsoft.com/office/drawing/2014/main" id="{8EE8D38A-C8D5-44AB-92C7-89D09FEFED5E}"/>
              </a:ext>
            </a:extLst>
          </p:cNvPr>
          <p:cNvSpPr>
            <a:spLocks noGrp="1"/>
          </p:cNvSpPr>
          <p:nvPr>
            <p:ph type="ftr" sz="quarter" idx="11"/>
          </p:nvPr>
        </p:nvSpPr>
        <p:spPr/>
        <p:txBody>
          <a:bodyPr/>
          <a:lstStyle/>
          <a:p>
            <a:r>
              <a:rPr lang="en-US"/>
              <a:t>CCP Meeting </a:t>
            </a:r>
            <a:endParaRPr lang="en-US" dirty="0"/>
          </a:p>
        </p:txBody>
      </p:sp>
      <p:sp>
        <p:nvSpPr>
          <p:cNvPr id="4" name="Slide Number Placeholder 3">
            <a:extLst>
              <a:ext uri="{FF2B5EF4-FFF2-40B4-BE49-F238E27FC236}">
                <a16:creationId xmlns:a16="http://schemas.microsoft.com/office/drawing/2014/main" id="{EA7758DC-6A3D-444E-B5B5-12E19BA68780}"/>
              </a:ext>
            </a:extLst>
          </p:cNvPr>
          <p:cNvSpPr>
            <a:spLocks noGrp="1"/>
          </p:cNvSpPr>
          <p:nvPr>
            <p:ph type="sldNum" sz="quarter" idx="12"/>
          </p:nvPr>
        </p:nvSpPr>
        <p:spPr/>
        <p:txBody>
          <a:bodyPr/>
          <a:lstStyle/>
          <a:p>
            <a:fld id="{F8E24580-40B2-488E-B85D-7EA6E1ADC1C3}" type="slidenum">
              <a:rPr lang="en-US" smtClean="0"/>
              <a:t>1</a:t>
            </a:fld>
            <a:endParaRPr lang="en-US" dirty="0"/>
          </a:p>
        </p:txBody>
      </p:sp>
      <p:sp>
        <p:nvSpPr>
          <p:cNvPr id="6" name="Date Placeholder 5">
            <a:extLst>
              <a:ext uri="{FF2B5EF4-FFF2-40B4-BE49-F238E27FC236}">
                <a16:creationId xmlns:a16="http://schemas.microsoft.com/office/drawing/2014/main" id="{59414A1E-9EF7-4600-BDD4-845ADF646A15}"/>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393816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2800" b="1" dirty="0"/>
              <a:t>Pretrial Services Population Demographics</a:t>
            </a:r>
            <a:endParaRPr lang="en-US" sz="2000" dirty="0"/>
          </a:p>
        </p:txBody>
      </p:sp>
      <p:sp>
        <p:nvSpPr>
          <p:cNvPr id="3" name="Content Placeholder 2"/>
          <p:cNvSpPr>
            <a:spLocks noGrp="1"/>
          </p:cNvSpPr>
          <p:nvPr>
            <p:ph idx="1"/>
          </p:nvPr>
        </p:nvSpPr>
        <p:spPr>
          <a:xfrm>
            <a:off x="228600" y="762000"/>
            <a:ext cx="8763000" cy="5105400"/>
          </a:xfrm>
        </p:spPr>
        <p:txBody>
          <a:bodyPr/>
          <a:lstStyle/>
          <a:p>
            <a:pPr marL="0" indent="0" algn="ctr">
              <a:buNone/>
            </a:pPr>
            <a:r>
              <a:rPr lang="en-US" sz="1600" b="1" dirty="0"/>
              <a:t>Pretrial Decisions Made by the Court by Offense Level</a:t>
            </a:r>
          </a:p>
          <a:p>
            <a:pPr marL="0" indent="0" algn="ctr">
              <a:buNone/>
            </a:pPr>
            <a:r>
              <a:rPr lang="en-US" sz="1600" b="1" dirty="0"/>
              <a:t>Quarter 1:  January – March 2018 </a:t>
            </a:r>
            <a:r>
              <a:rPr lang="en-US" sz="1600" i="1" dirty="0"/>
              <a:t>(Blue)</a:t>
            </a:r>
          </a:p>
          <a:p>
            <a:pPr marL="0" indent="0" algn="ctr">
              <a:buNone/>
            </a:pPr>
            <a:r>
              <a:rPr lang="en-US" sz="1600" b="1" dirty="0"/>
              <a:t>Quarter 2: April – June 2018 </a:t>
            </a:r>
            <a:r>
              <a:rPr lang="en-US" sz="1600" i="1" dirty="0"/>
              <a:t>(Red)</a:t>
            </a:r>
          </a:p>
          <a:p>
            <a:pPr marL="0" indent="0" algn="ctr">
              <a:buNone/>
            </a:pPr>
            <a:endParaRPr lang="en-US" sz="1600" b="1" dirty="0">
              <a:solidFill>
                <a:schemeClr val="tx1"/>
              </a:solidFill>
            </a:endParaRPr>
          </a:p>
          <a:p>
            <a:pPr marL="0" indent="0" algn="ctr">
              <a:buNone/>
            </a:pPr>
            <a:endParaRPr lang="en-US" sz="1600" b="1"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52400"/>
            <a:ext cx="777875" cy="762000"/>
          </a:xfrm>
          <a:prstGeom prst="rect">
            <a:avLst/>
          </a:prstGeom>
        </p:spPr>
      </p:pic>
      <p:graphicFrame>
        <p:nvGraphicFramePr>
          <p:cNvPr id="7" name="Chart 6">
            <a:extLst>
              <a:ext uri="{FF2B5EF4-FFF2-40B4-BE49-F238E27FC236}">
                <a16:creationId xmlns:a16="http://schemas.microsoft.com/office/drawing/2014/main" id="{01FDE086-92A3-4FB3-854B-3640745BF123}"/>
              </a:ext>
            </a:extLst>
          </p:cNvPr>
          <p:cNvGraphicFramePr>
            <a:graphicFrameLocks/>
          </p:cNvGraphicFramePr>
          <p:nvPr>
            <p:extLst/>
          </p:nvPr>
        </p:nvGraphicFramePr>
        <p:xfrm>
          <a:off x="1752600" y="1828800"/>
          <a:ext cx="5562600" cy="33528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DAC02888-80AB-4C78-BE5F-68DFA0B16037}"/>
              </a:ext>
            </a:extLst>
          </p:cNvPr>
          <p:cNvSpPr txBox="1"/>
          <p:nvPr/>
        </p:nvSpPr>
        <p:spPr>
          <a:xfrm>
            <a:off x="419100" y="5257800"/>
            <a:ext cx="8382000" cy="1092607"/>
          </a:xfrm>
          <a:prstGeom prst="rect">
            <a:avLst/>
          </a:prstGeom>
          <a:noFill/>
        </p:spPr>
        <p:txBody>
          <a:bodyPr wrap="square" rtlCol="0">
            <a:spAutoFit/>
          </a:bodyPr>
          <a:lstStyle/>
          <a:p>
            <a:pPr marL="285750" indent="-285750">
              <a:buFont typeface="Arial" panose="020B0604020202020204" pitchFamily="34" charset="0"/>
              <a:buChar char="•"/>
            </a:pPr>
            <a:r>
              <a:rPr lang="en-US" sz="1300" dirty="0"/>
              <a:t>February 1, 2018, changes to the Pretrial Screening Criteria were implemented as a result of the Humphrey Decision </a:t>
            </a:r>
          </a:p>
          <a:p>
            <a:pPr marL="285750" indent="-285750">
              <a:buFont typeface="Arial" panose="020B0604020202020204" pitchFamily="34" charset="0"/>
              <a:buChar char="•"/>
            </a:pPr>
            <a:r>
              <a:rPr lang="en-US" sz="1300" dirty="0"/>
              <a:t>Prior to Humphrey Decision, Misdemeanors were screened and only a subset of Felonies (Non-Violent, Non-Serious, Non-Sex Offense) were screened</a:t>
            </a:r>
          </a:p>
          <a:p>
            <a:pPr marL="285750" indent="-285750">
              <a:buFont typeface="Arial" panose="020B0604020202020204" pitchFamily="34" charset="0"/>
              <a:buChar char="•"/>
            </a:pPr>
            <a:r>
              <a:rPr lang="en-US" sz="1300" dirty="0"/>
              <a:t>Post Humphrey Decision, all bailable Felonies are screened and a subset of Misdemeanors (Domestic Violence and DUI charges) are screened</a:t>
            </a:r>
          </a:p>
        </p:txBody>
      </p:sp>
    </p:spTree>
    <p:extLst>
      <p:ext uri="{BB962C8B-B14F-4D97-AF65-F5344CB8AC3E}">
        <p14:creationId xmlns:p14="http://schemas.microsoft.com/office/powerpoint/2010/main" val="386661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5169"/>
          </a:xfrm>
        </p:spPr>
        <p:txBody>
          <a:bodyPr>
            <a:normAutofit/>
          </a:bodyPr>
          <a:lstStyle/>
          <a:p>
            <a:r>
              <a:rPr lang="en-US" sz="2800" b="1" dirty="0"/>
              <a:t>Pretrial Services Population Demographics</a:t>
            </a:r>
            <a:endParaRPr lang="en-US" sz="2000" dirty="0"/>
          </a:p>
        </p:txBody>
      </p:sp>
      <p:sp>
        <p:nvSpPr>
          <p:cNvPr id="3" name="Content Placeholder 2"/>
          <p:cNvSpPr>
            <a:spLocks noGrp="1"/>
          </p:cNvSpPr>
          <p:nvPr>
            <p:ph idx="1"/>
          </p:nvPr>
        </p:nvSpPr>
        <p:spPr>
          <a:xfrm>
            <a:off x="228600" y="940732"/>
            <a:ext cx="8763000" cy="4698068"/>
          </a:xfrm>
        </p:spPr>
        <p:txBody>
          <a:bodyPr/>
          <a:lstStyle/>
          <a:p>
            <a:pPr marL="0" indent="0" algn="ctr">
              <a:buNone/>
            </a:pPr>
            <a:r>
              <a:rPr lang="en-US" sz="1600" b="1" dirty="0">
                <a:solidFill>
                  <a:schemeClr val="tx1"/>
                </a:solidFill>
              </a:rPr>
              <a:t>Pretrial Decisions Made by the Court by Offense Level </a:t>
            </a:r>
            <a:r>
              <a:rPr lang="en-US" sz="1600" i="1" dirty="0">
                <a:solidFill>
                  <a:schemeClr val="tx1"/>
                </a:solidFill>
              </a:rPr>
              <a:t>(n</a:t>
            </a:r>
            <a:r>
              <a:rPr lang="en-US" sz="1600" i="1" dirty="0"/>
              <a:t>ot a population snapshot)</a:t>
            </a:r>
          </a:p>
          <a:p>
            <a:pPr marL="0" indent="0" algn="ctr">
              <a:buNone/>
            </a:pPr>
            <a:r>
              <a:rPr lang="en-US" sz="1600" b="1" dirty="0"/>
              <a:t>Quarter 1:  January – March 2018 </a:t>
            </a:r>
          </a:p>
          <a:p>
            <a:pPr marL="0" indent="0" algn="ctr">
              <a:buNone/>
            </a:pPr>
            <a:r>
              <a:rPr lang="en-US" sz="1600" b="1" dirty="0"/>
              <a:t>Quarter 2: April – June 2018</a:t>
            </a:r>
            <a:endParaRPr lang="en-US" sz="1600" b="1" dirty="0">
              <a:solidFill>
                <a:schemeClr val="tx1"/>
              </a:solidFill>
            </a:endParaRPr>
          </a:p>
          <a:p>
            <a:pPr marL="0" indent="0" algn="ctr">
              <a:buNone/>
            </a:pPr>
            <a:endParaRPr lang="en-US" sz="1200" b="1"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52400"/>
            <a:ext cx="777875" cy="762000"/>
          </a:xfrm>
          <a:prstGeom prst="rect">
            <a:avLst/>
          </a:prstGeom>
        </p:spPr>
      </p:pic>
      <p:graphicFrame>
        <p:nvGraphicFramePr>
          <p:cNvPr id="12" name="Chart 11">
            <a:extLst>
              <a:ext uri="{FF2B5EF4-FFF2-40B4-BE49-F238E27FC236}">
                <a16:creationId xmlns:a16="http://schemas.microsoft.com/office/drawing/2014/main" id="{C883C66D-067E-4B51-92F1-67D3B4C5485D}"/>
              </a:ext>
            </a:extLst>
          </p:cNvPr>
          <p:cNvGraphicFramePr>
            <a:graphicFrameLocks/>
          </p:cNvGraphicFramePr>
          <p:nvPr>
            <p:extLst/>
          </p:nvPr>
        </p:nvGraphicFramePr>
        <p:xfrm>
          <a:off x="136713" y="1923675"/>
          <a:ext cx="4432829" cy="3562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BD170BA3-4D42-4DF1-857A-C13642D0D48A}"/>
              </a:ext>
            </a:extLst>
          </p:cNvPr>
          <p:cNvGraphicFramePr>
            <a:graphicFrameLocks/>
          </p:cNvGraphicFramePr>
          <p:nvPr>
            <p:extLst/>
          </p:nvPr>
        </p:nvGraphicFramePr>
        <p:xfrm>
          <a:off x="4661429" y="1904999"/>
          <a:ext cx="4357210" cy="3581401"/>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269089FC-3C6C-4C80-B41D-F3EAA79CDF30}"/>
              </a:ext>
            </a:extLst>
          </p:cNvPr>
          <p:cNvSpPr txBox="1"/>
          <p:nvPr/>
        </p:nvSpPr>
        <p:spPr>
          <a:xfrm>
            <a:off x="104758" y="6379384"/>
            <a:ext cx="8886842" cy="276999"/>
          </a:xfrm>
          <a:prstGeom prst="rect">
            <a:avLst/>
          </a:prstGeom>
          <a:noFill/>
        </p:spPr>
        <p:txBody>
          <a:bodyPr wrap="square" rtlCol="0">
            <a:spAutoFit/>
          </a:bodyPr>
          <a:lstStyle/>
          <a:p>
            <a:endParaRPr lang="en-US" sz="1200" dirty="0"/>
          </a:p>
        </p:txBody>
      </p:sp>
      <p:cxnSp>
        <p:nvCxnSpPr>
          <p:cNvPr id="7" name="Straight Connector 6">
            <a:extLst>
              <a:ext uri="{FF2B5EF4-FFF2-40B4-BE49-F238E27FC236}">
                <a16:creationId xmlns:a16="http://schemas.microsoft.com/office/drawing/2014/main" id="{6183465C-4B91-4127-8945-1301F75C96C1}"/>
              </a:ext>
            </a:extLst>
          </p:cNvPr>
          <p:cNvCxnSpPr>
            <a:cxnSpLocks/>
          </p:cNvCxnSpPr>
          <p:nvPr/>
        </p:nvCxnSpPr>
        <p:spPr>
          <a:xfrm>
            <a:off x="3124200" y="2667000"/>
            <a:ext cx="0" cy="2514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8244B5-38EE-457A-8CAD-202A5E9FAE6E}"/>
              </a:ext>
            </a:extLst>
          </p:cNvPr>
          <p:cNvSpPr txBox="1"/>
          <p:nvPr/>
        </p:nvSpPr>
        <p:spPr>
          <a:xfrm>
            <a:off x="121026" y="5554724"/>
            <a:ext cx="8881926" cy="1092607"/>
          </a:xfrm>
          <a:prstGeom prst="rect">
            <a:avLst/>
          </a:prstGeom>
          <a:noFill/>
        </p:spPr>
        <p:txBody>
          <a:bodyPr wrap="square" rtlCol="0">
            <a:spAutoFit/>
          </a:bodyPr>
          <a:lstStyle/>
          <a:p>
            <a:pPr marL="285750" indent="-285750">
              <a:buFont typeface="Arial" panose="020B0604020202020204" pitchFamily="34" charset="0"/>
              <a:buChar char="•"/>
            </a:pPr>
            <a:r>
              <a:rPr lang="en-US" sz="1300" dirty="0"/>
              <a:t>February 1, 2018, changes to the Pretrial Screening Criteria were implemented as a result of the Humphrey Decision </a:t>
            </a:r>
          </a:p>
          <a:p>
            <a:pPr marL="285750" indent="-285750">
              <a:buFont typeface="Arial" panose="020B0604020202020204" pitchFamily="34" charset="0"/>
              <a:buChar char="•"/>
            </a:pPr>
            <a:r>
              <a:rPr lang="en-US" sz="1300" dirty="0"/>
              <a:t>Prior to Humphrey Decision, Misdemeanors were screened and only a subset of Felonies (Non-Violent, Non-Serious, Non-Sex Offense) were screened</a:t>
            </a:r>
          </a:p>
          <a:p>
            <a:pPr marL="285750" indent="-285750">
              <a:buFont typeface="Arial" panose="020B0604020202020204" pitchFamily="34" charset="0"/>
              <a:buChar char="•"/>
            </a:pPr>
            <a:r>
              <a:rPr lang="en-US" sz="1300" dirty="0"/>
              <a:t>Post Humphrey Decision, all bailable Felonies are screened and a subset of Misdemeanors (Domestic Violence and DUI charges) are screened</a:t>
            </a:r>
          </a:p>
        </p:txBody>
      </p:sp>
    </p:spTree>
    <p:extLst>
      <p:ext uri="{BB962C8B-B14F-4D97-AF65-F5344CB8AC3E}">
        <p14:creationId xmlns:p14="http://schemas.microsoft.com/office/powerpoint/2010/main" val="307943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a:t>Pretrial Services Population Demographics</a:t>
            </a:r>
            <a:br>
              <a:rPr lang="en-US" sz="4000" dirty="0"/>
            </a:br>
            <a:r>
              <a:rPr lang="en-US" sz="2000" b="1" dirty="0"/>
              <a:t>April – June 2018</a:t>
            </a:r>
            <a:endParaRPr lang="en-US" sz="2000" dirty="0"/>
          </a:p>
        </p:txBody>
      </p:sp>
      <p:sp>
        <p:nvSpPr>
          <p:cNvPr id="3" name="Content Placeholder 2"/>
          <p:cNvSpPr>
            <a:spLocks noGrp="1"/>
          </p:cNvSpPr>
          <p:nvPr>
            <p:ph idx="1"/>
          </p:nvPr>
        </p:nvSpPr>
        <p:spPr>
          <a:xfrm>
            <a:off x="228600" y="1752600"/>
            <a:ext cx="8763000" cy="3581400"/>
          </a:xfrm>
        </p:spPr>
        <p:txBody>
          <a:bodyPr/>
          <a:lstStyle/>
          <a:p>
            <a:pPr marL="0" indent="0" algn="ctr">
              <a:buNone/>
            </a:pPr>
            <a:r>
              <a:rPr lang="en-US" sz="1600" b="1" dirty="0">
                <a:solidFill>
                  <a:schemeClr val="tx1"/>
                </a:solidFill>
              </a:rPr>
              <a:t>Top 3 Felony (F) or Misdemeanor (M) Offenses  by Court Decision</a:t>
            </a:r>
          </a:p>
          <a:p>
            <a:pPr marL="0" indent="0" algn="just">
              <a:buNone/>
            </a:pPr>
            <a:endParaRPr lang="en-US" sz="1200" b="1"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52400"/>
            <a:ext cx="777875" cy="762000"/>
          </a:xfrm>
          <a:prstGeom prst="rect">
            <a:avLst/>
          </a:prstGeom>
        </p:spPr>
      </p:pic>
      <p:graphicFrame>
        <p:nvGraphicFramePr>
          <p:cNvPr id="7" name="Chart 6"/>
          <p:cNvGraphicFramePr/>
          <p:nvPr>
            <p:extLst/>
          </p:nvPr>
        </p:nvGraphicFramePr>
        <p:xfrm>
          <a:off x="4772602" y="1600200"/>
          <a:ext cx="4371398"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le 5">
            <a:extLst>
              <a:ext uri="{FF2B5EF4-FFF2-40B4-BE49-F238E27FC236}">
                <a16:creationId xmlns:a16="http://schemas.microsoft.com/office/drawing/2014/main" id="{5BF14074-F9AA-401F-9A36-D04DC06DC11B}"/>
              </a:ext>
            </a:extLst>
          </p:cNvPr>
          <p:cNvGraphicFramePr>
            <a:graphicFrameLocks noGrp="1"/>
          </p:cNvGraphicFramePr>
          <p:nvPr>
            <p:extLst/>
          </p:nvPr>
        </p:nvGraphicFramePr>
        <p:xfrm>
          <a:off x="544461" y="2209800"/>
          <a:ext cx="7848600" cy="3276600"/>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1623081845"/>
                    </a:ext>
                  </a:extLst>
                </a:gridCol>
                <a:gridCol w="2616200">
                  <a:extLst>
                    <a:ext uri="{9D8B030D-6E8A-4147-A177-3AD203B41FA5}">
                      <a16:colId xmlns:a16="http://schemas.microsoft.com/office/drawing/2014/main" val="1231996657"/>
                    </a:ext>
                  </a:extLst>
                </a:gridCol>
                <a:gridCol w="2616200">
                  <a:extLst>
                    <a:ext uri="{9D8B030D-6E8A-4147-A177-3AD203B41FA5}">
                      <a16:colId xmlns:a16="http://schemas.microsoft.com/office/drawing/2014/main" val="981576865"/>
                    </a:ext>
                  </a:extLst>
                </a:gridCol>
              </a:tblGrid>
              <a:tr h="755705">
                <a:tc>
                  <a:txBody>
                    <a:bodyPr/>
                    <a:lstStyle/>
                    <a:p>
                      <a:pPr algn="l"/>
                      <a:r>
                        <a:rPr lang="en-US" sz="1500" dirty="0"/>
                        <a:t>Pretrial Release Granted</a:t>
                      </a:r>
                    </a:p>
                  </a:txBody>
                  <a:tcPr marL="113406" marR="113406" marT="56703" marB="56703"/>
                </a:tc>
                <a:tc>
                  <a:txBody>
                    <a:bodyPr/>
                    <a:lstStyle/>
                    <a:p>
                      <a:pPr algn="l"/>
                      <a:r>
                        <a:rPr lang="en-US" sz="1500" dirty="0"/>
                        <a:t>Pretrial Denied</a:t>
                      </a:r>
                    </a:p>
                    <a:p>
                      <a:pPr algn="l"/>
                      <a:r>
                        <a:rPr lang="en-US" sz="1500" dirty="0"/>
                        <a:t>Detained</a:t>
                      </a:r>
                    </a:p>
                  </a:txBody>
                  <a:tcPr marL="113406" marR="113406" marT="56703" marB="56703"/>
                </a:tc>
                <a:tc>
                  <a:txBody>
                    <a:bodyPr/>
                    <a:lstStyle/>
                    <a:p>
                      <a:pPr algn="l"/>
                      <a:r>
                        <a:rPr lang="en-US" sz="1500" dirty="0"/>
                        <a:t>Own Recognizance (ORR)</a:t>
                      </a:r>
                    </a:p>
                  </a:txBody>
                  <a:tcPr marL="113406" marR="113406" marT="56703" marB="56703"/>
                </a:tc>
                <a:extLst>
                  <a:ext uri="{0D108BD9-81ED-4DB2-BD59-A6C34878D82A}">
                    <a16:rowId xmlns:a16="http://schemas.microsoft.com/office/drawing/2014/main" val="2965686886"/>
                  </a:ext>
                </a:extLst>
              </a:tr>
              <a:tr h="758071">
                <a:tc>
                  <a:txBody>
                    <a:bodyPr/>
                    <a:lstStyle/>
                    <a:p>
                      <a:pPr algn="l"/>
                      <a:r>
                        <a:rPr lang="en-US" sz="1500" dirty="0"/>
                        <a:t>Assault &amp; Battery (M)</a:t>
                      </a:r>
                    </a:p>
                  </a:txBody>
                  <a:tcPr marL="113406" marR="113406" marT="56703" marB="56703"/>
                </a:tc>
                <a:tc>
                  <a:txBody>
                    <a:bodyPr/>
                    <a:lstStyle/>
                    <a:p>
                      <a:pPr algn="l"/>
                      <a:r>
                        <a:rPr lang="en-US" sz="1500" dirty="0"/>
                        <a:t>Assault (F) </a:t>
                      </a:r>
                    </a:p>
                  </a:txBody>
                  <a:tcPr marL="113406" marR="113406" marT="56703" marB="56703"/>
                </a:tc>
                <a:tc>
                  <a:txBody>
                    <a:bodyPr/>
                    <a:lstStyle/>
                    <a:p>
                      <a:pPr algn="l"/>
                      <a:r>
                        <a:rPr lang="en-US" sz="1500" dirty="0"/>
                        <a:t>Drug Violations (M)</a:t>
                      </a:r>
                    </a:p>
                  </a:txBody>
                  <a:tcPr marL="113406" marR="113406" marT="56703" marB="56703"/>
                </a:tc>
                <a:extLst>
                  <a:ext uri="{0D108BD9-81ED-4DB2-BD59-A6C34878D82A}">
                    <a16:rowId xmlns:a16="http://schemas.microsoft.com/office/drawing/2014/main" val="2344154283"/>
                  </a:ext>
                </a:extLst>
              </a:tr>
              <a:tr h="807348">
                <a:tc>
                  <a:txBody>
                    <a:bodyPr/>
                    <a:lstStyle/>
                    <a:p>
                      <a:pPr algn="l"/>
                      <a:r>
                        <a:rPr lang="en-US" sz="1500" dirty="0"/>
                        <a:t>Drug Violations (M)</a:t>
                      </a:r>
                    </a:p>
                  </a:txBody>
                  <a:tcPr marL="113406" marR="113406" marT="56703" marB="56703"/>
                </a:tc>
                <a:tc>
                  <a:txBody>
                    <a:bodyPr/>
                    <a:lstStyle/>
                    <a:p>
                      <a:pPr algn="l"/>
                      <a:r>
                        <a:rPr lang="en-US" sz="1500" dirty="0"/>
                        <a:t>Assault &amp; Battery (M)</a:t>
                      </a:r>
                    </a:p>
                  </a:txBody>
                  <a:tcPr marL="113406" marR="113406" marT="56703" marB="56703"/>
                </a:tc>
                <a:tc>
                  <a:txBody>
                    <a:bodyPr/>
                    <a:lstStyle/>
                    <a:p>
                      <a:pPr algn="l"/>
                      <a:r>
                        <a:rPr lang="en-US" sz="1500" dirty="0"/>
                        <a:t>Assault &amp; Battery (M)</a:t>
                      </a:r>
                    </a:p>
                  </a:txBody>
                  <a:tcPr marL="113406" marR="113406" marT="56703" marB="56703"/>
                </a:tc>
                <a:extLst>
                  <a:ext uri="{0D108BD9-81ED-4DB2-BD59-A6C34878D82A}">
                    <a16:rowId xmlns:a16="http://schemas.microsoft.com/office/drawing/2014/main" val="874547023"/>
                  </a:ext>
                </a:extLst>
              </a:tr>
              <a:tr h="955476">
                <a:tc>
                  <a:txBody>
                    <a:bodyPr/>
                    <a:lstStyle/>
                    <a:p>
                      <a:pPr algn="l"/>
                      <a:r>
                        <a:rPr lang="en-US" sz="1500" dirty="0"/>
                        <a:t>Theft (F)</a:t>
                      </a:r>
                    </a:p>
                  </a:txBody>
                  <a:tcPr marL="113406" marR="113406" marT="56703" marB="56703"/>
                </a:tc>
                <a:tc>
                  <a:txBody>
                    <a:bodyPr/>
                    <a:lstStyle/>
                    <a:p>
                      <a:pPr algn="l"/>
                      <a:r>
                        <a:rPr lang="en-US" sz="1500" dirty="0"/>
                        <a:t>Other Felony (F) </a:t>
                      </a:r>
                    </a:p>
                  </a:txBody>
                  <a:tcPr marL="113406" marR="113406" marT="56703" marB="56703"/>
                </a:tc>
                <a:tc>
                  <a:txBody>
                    <a:bodyPr/>
                    <a:lstStyle/>
                    <a:p>
                      <a:pPr algn="l"/>
                      <a:r>
                        <a:rPr lang="en-US" sz="1500" dirty="0"/>
                        <a:t>Probation or Parole </a:t>
                      </a:r>
                    </a:p>
                    <a:p>
                      <a:pPr algn="l"/>
                      <a:r>
                        <a:rPr lang="en-US" sz="1500" dirty="0"/>
                        <a:t>Violation (M)</a:t>
                      </a:r>
                    </a:p>
                  </a:txBody>
                  <a:tcPr marL="113406" marR="113406" marT="56703" marB="56703"/>
                </a:tc>
                <a:extLst>
                  <a:ext uri="{0D108BD9-81ED-4DB2-BD59-A6C34878D82A}">
                    <a16:rowId xmlns:a16="http://schemas.microsoft.com/office/drawing/2014/main" val="401841639"/>
                  </a:ext>
                </a:extLst>
              </a:tr>
            </a:tbl>
          </a:graphicData>
        </a:graphic>
      </p:graphicFrame>
      <p:sp>
        <p:nvSpPr>
          <p:cNvPr id="8" name="TextBox 7">
            <a:extLst>
              <a:ext uri="{FF2B5EF4-FFF2-40B4-BE49-F238E27FC236}">
                <a16:creationId xmlns:a16="http://schemas.microsoft.com/office/drawing/2014/main" id="{70744ED3-AFC2-450C-BD31-D43C43FDC39E}"/>
              </a:ext>
            </a:extLst>
          </p:cNvPr>
          <p:cNvSpPr txBox="1"/>
          <p:nvPr/>
        </p:nvSpPr>
        <p:spPr>
          <a:xfrm>
            <a:off x="462759" y="5682529"/>
            <a:ext cx="8312313" cy="738664"/>
          </a:xfrm>
          <a:prstGeom prst="rect">
            <a:avLst/>
          </a:prstGeom>
          <a:noFill/>
        </p:spPr>
        <p:txBody>
          <a:bodyPr wrap="square" rtlCol="0">
            <a:spAutoFit/>
          </a:bodyPr>
          <a:lstStyle/>
          <a:p>
            <a:r>
              <a:rPr lang="en-US" sz="1400" b="1" dirty="0"/>
              <a:t>Pretrial Granted</a:t>
            </a:r>
            <a:r>
              <a:rPr lang="en-US" sz="1400" dirty="0"/>
              <a:t>: Client released from custody on Pretrial Supervision</a:t>
            </a:r>
          </a:p>
          <a:p>
            <a:r>
              <a:rPr lang="en-US" sz="1400" b="1" dirty="0"/>
              <a:t>Pretrial Denied - ORR: </a:t>
            </a:r>
            <a:r>
              <a:rPr lang="en-US" sz="1400" dirty="0"/>
              <a:t>Client released from custody on their own recognizance</a:t>
            </a:r>
          </a:p>
          <a:p>
            <a:r>
              <a:rPr lang="en-US" sz="1400" b="1" dirty="0"/>
              <a:t>Pretrial Denied – Detained: </a:t>
            </a:r>
            <a:r>
              <a:rPr lang="en-US" sz="1400" dirty="0"/>
              <a:t>Release on Pretrial Supervision denied, Client remanded </a:t>
            </a:r>
          </a:p>
        </p:txBody>
      </p:sp>
    </p:spTree>
    <p:extLst>
      <p:ext uri="{BB962C8B-B14F-4D97-AF65-F5344CB8AC3E}">
        <p14:creationId xmlns:p14="http://schemas.microsoft.com/office/powerpoint/2010/main" val="3317371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2800" b="1" dirty="0"/>
              <a:t>Pretrial Services Population Demographics</a:t>
            </a:r>
            <a:br>
              <a:rPr lang="en-US" sz="4000" dirty="0"/>
            </a:br>
            <a:r>
              <a:rPr lang="en-US" sz="2000" b="1" dirty="0"/>
              <a:t>Quarter 1:  January – March 2018</a:t>
            </a:r>
            <a:br>
              <a:rPr lang="en-US" sz="2000" i="1" dirty="0"/>
            </a:br>
            <a:r>
              <a:rPr lang="en-US" sz="2000" b="1" dirty="0"/>
              <a:t>Quarter 2: April – June 2018</a:t>
            </a:r>
            <a:br>
              <a:rPr lang="en-US" sz="2000" i="1" dirty="0"/>
            </a:br>
            <a:endParaRPr lang="en-US" sz="2000" dirty="0"/>
          </a:p>
        </p:txBody>
      </p:sp>
      <p:sp>
        <p:nvSpPr>
          <p:cNvPr id="3" name="Content Placeholder 2"/>
          <p:cNvSpPr>
            <a:spLocks noGrp="1"/>
          </p:cNvSpPr>
          <p:nvPr>
            <p:ph idx="1"/>
          </p:nvPr>
        </p:nvSpPr>
        <p:spPr>
          <a:xfrm>
            <a:off x="228600" y="1143000"/>
            <a:ext cx="8763000" cy="5486400"/>
          </a:xfrm>
        </p:spPr>
        <p:txBody>
          <a:bodyPr/>
          <a:lstStyle/>
          <a:p>
            <a:pPr marL="0" indent="0" algn="ctr">
              <a:buNone/>
            </a:pPr>
            <a:r>
              <a:rPr lang="en-US" sz="1600" b="1" dirty="0">
                <a:solidFill>
                  <a:schemeClr val="tx1"/>
                </a:solidFill>
              </a:rPr>
              <a:t>Pretrial Decisions Made by the Court by Race/Ethnicity</a:t>
            </a:r>
          </a:p>
          <a:p>
            <a:pPr marL="0" indent="0" algn="ctr">
              <a:buNone/>
            </a:pPr>
            <a:r>
              <a:rPr lang="en-US" sz="1600" b="1" dirty="0"/>
              <a:t>Percentages based on Total Court Decisions per Quarter</a:t>
            </a:r>
            <a:endParaRPr lang="en-US" sz="1600" b="1" dirty="0">
              <a:solidFill>
                <a:schemeClr val="tx1"/>
              </a:solidFill>
            </a:endParaRPr>
          </a:p>
          <a:p>
            <a:pPr marL="0" indent="0" algn="ctr">
              <a:buNone/>
            </a:pPr>
            <a:endParaRPr lang="en-US" sz="1200" b="1"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52400"/>
            <a:ext cx="777875" cy="762000"/>
          </a:xfrm>
          <a:prstGeom prst="rect">
            <a:avLst/>
          </a:prstGeom>
        </p:spPr>
      </p:pic>
      <p:graphicFrame>
        <p:nvGraphicFramePr>
          <p:cNvPr id="7" name="Chart 6"/>
          <p:cNvGraphicFramePr/>
          <p:nvPr>
            <p:extLst/>
          </p:nvPr>
        </p:nvGraphicFramePr>
        <p:xfrm>
          <a:off x="4772602" y="1600200"/>
          <a:ext cx="4371398"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extLst/>
          </p:nvPr>
        </p:nvGraphicFramePr>
        <p:xfrm>
          <a:off x="190500" y="1600200"/>
          <a:ext cx="4267200" cy="2717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504B5123-0CC6-4FEF-A5A1-14C494C92C44}"/>
              </a:ext>
            </a:extLst>
          </p:cNvPr>
          <p:cNvGraphicFramePr>
            <a:graphicFrameLocks/>
          </p:cNvGraphicFramePr>
          <p:nvPr>
            <p:extLst/>
          </p:nvPr>
        </p:nvGraphicFramePr>
        <p:xfrm>
          <a:off x="990600" y="1804414"/>
          <a:ext cx="6934200" cy="4114800"/>
        </p:xfrm>
        <a:graphic>
          <a:graphicData uri="http://schemas.openxmlformats.org/drawingml/2006/chart">
            <c:chart xmlns:c="http://schemas.openxmlformats.org/drawingml/2006/chart" xmlns:r="http://schemas.openxmlformats.org/officeDocument/2006/relationships" r:id="rId7"/>
          </a:graphicData>
        </a:graphic>
      </p:graphicFrame>
      <p:sp>
        <p:nvSpPr>
          <p:cNvPr id="6" name="TextBox 5">
            <a:extLst>
              <a:ext uri="{FF2B5EF4-FFF2-40B4-BE49-F238E27FC236}">
                <a16:creationId xmlns:a16="http://schemas.microsoft.com/office/drawing/2014/main" id="{3C356E56-1964-46A0-9609-16B03156BE24}"/>
              </a:ext>
            </a:extLst>
          </p:cNvPr>
          <p:cNvSpPr txBox="1"/>
          <p:nvPr/>
        </p:nvSpPr>
        <p:spPr>
          <a:xfrm>
            <a:off x="1143000" y="5921477"/>
            <a:ext cx="6248400" cy="523220"/>
          </a:xfrm>
          <a:prstGeom prst="rect">
            <a:avLst/>
          </a:prstGeom>
          <a:noFill/>
        </p:spPr>
        <p:txBody>
          <a:bodyPr wrap="square" rtlCol="0">
            <a:spAutoFit/>
          </a:bodyPr>
          <a:lstStyle/>
          <a:p>
            <a:r>
              <a:rPr lang="en-US" sz="1400" dirty="0"/>
              <a:t>Quarter 1 Total Court Decisions: 313</a:t>
            </a:r>
          </a:p>
          <a:p>
            <a:r>
              <a:rPr lang="en-US" sz="1400" dirty="0"/>
              <a:t>Quarter 2 Total Court Decisions:  323</a:t>
            </a:r>
          </a:p>
        </p:txBody>
      </p:sp>
    </p:spTree>
    <p:extLst>
      <p:ext uri="{BB962C8B-B14F-4D97-AF65-F5344CB8AC3E}">
        <p14:creationId xmlns:p14="http://schemas.microsoft.com/office/powerpoint/2010/main" val="239539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228600" y="1600200"/>
          <a:ext cx="4267200" cy="2717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152400"/>
            <a:ext cx="8229600" cy="1143000"/>
          </a:xfrm>
        </p:spPr>
        <p:txBody>
          <a:bodyPr>
            <a:normAutofit/>
          </a:bodyPr>
          <a:lstStyle/>
          <a:p>
            <a:r>
              <a:rPr lang="en-US" sz="2800" b="1" dirty="0"/>
              <a:t>Pretrial Services Population Demographics</a:t>
            </a:r>
            <a:br>
              <a:rPr lang="en-US" sz="4000" dirty="0"/>
            </a:br>
            <a:r>
              <a:rPr lang="en-US" sz="1800" b="1" dirty="0"/>
              <a:t>Quarter 1:  January – March 2018</a:t>
            </a:r>
            <a:br>
              <a:rPr lang="en-US" sz="1800" i="1" dirty="0"/>
            </a:br>
            <a:r>
              <a:rPr lang="en-US" sz="1800" b="1" dirty="0"/>
              <a:t>Quarter 2: April – June 2018</a:t>
            </a:r>
            <a:endParaRPr lang="en-US" sz="1800" dirty="0"/>
          </a:p>
        </p:txBody>
      </p:sp>
      <p:sp>
        <p:nvSpPr>
          <p:cNvPr id="3" name="Content Placeholder 2"/>
          <p:cNvSpPr>
            <a:spLocks noGrp="1"/>
          </p:cNvSpPr>
          <p:nvPr>
            <p:ph idx="1"/>
          </p:nvPr>
        </p:nvSpPr>
        <p:spPr>
          <a:xfrm>
            <a:off x="228600" y="1143000"/>
            <a:ext cx="8763000" cy="5486400"/>
          </a:xfrm>
        </p:spPr>
        <p:txBody>
          <a:bodyPr/>
          <a:lstStyle/>
          <a:p>
            <a:pPr marL="0" indent="0" algn="ctr">
              <a:buNone/>
            </a:pPr>
            <a:r>
              <a:rPr lang="en-US" sz="1600" b="1" dirty="0">
                <a:solidFill>
                  <a:schemeClr val="tx1"/>
                </a:solidFill>
              </a:rPr>
              <a:t>Pretrial Decisions </a:t>
            </a:r>
            <a:r>
              <a:rPr lang="en-US" sz="1600" b="1" dirty="0"/>
              <a:t>made by the Court </a:t>
            </a:r>
            <a:r>
              <a:rPr lang="en-US" sz="1600" b="1" dirty="0">
                <a:solidFill>
                  <a:schemeClr val="tx1"/>
                </a:solidFill>
              </a:rPr>
              <a:t>by the Top Three Cities</a:t>
            </a:r>
          </a:p>
          <a:p>
            <a:pPr marL="0" indent="0" algn="ctr">
              <a:buNone/>
            </a:pPr>
            <a:endParaRPr lang="en-US" sz="1200" b="1"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152400"/>
            <a:ext cx="777875" cy="762000"/>
          </a:xfrm>
          <a:prstGeom prst="rect">
            <a:avLst/>
          </a:prstGeom>
        </p:spPr>
      </p:pic>
      <p:graphicFrame>
        <p:nvGraphicFramePr>
          <p:cNvPr id="7" name="Chart 6"/>
          <p:cNvGraphicFramePr/>
          <p:nvPr>
            <p:extLst/>
          </p:nvPr>
        </p:nvGraphicFramePr>
        <p:xfrm>
          <a:off x="4772602" y="1600200"/>
          <a:ext cx="4371398"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a:extLst>
              <a:ext uri="{FF2B5EF4-FFF2-40B4-BE49-F238E27FC236}">
                <a16:creationId xmlns:a16="http://schemas.microsoft.com/office/drawing/2014/main" id="{BA296424-D8E4-47E3-B768-B14D985E72D2}"/>
              </a:ext>
            </a:extLst>
          </p:cNvPr>
          <p:cNvSpPr/>
          <p:nvPr/>
        </p:nvSpPr>
        <p:spPr>
          <a:xfrm>
            <a:off x="838200" y="5991117"/>
            <a:ext cx="4572000" cy="492443"/>
          </a:xfrm>
          <a:prstGeom prst="rect">
            <a:avLst/>
          </a:prstGeom>
        </p:spPr>
        <p:txBody>
          <a:bodyPr>
            <a:spAutoFit/>
          </a:bodyPr>
          <a:lstStyle/>
          <a:p>
            <a:r>
              <a:rPr lang="en-US" sz="1300" dirty="0"/>
              <a:t>Quarter 1 Total Court Decisions: 313</a:t>
            </a:r>
          </a:p>
          <a:p>
            <a:r>
              <a:rPr lang="en-US" sz="1300" dirty="0"/>
              <a:t>Quarter 2 Total Court Decisions:  323</a:t>
            </a:r>
          </a:p>
        </p:txBody>
      </p:sp>
      <p:graphicFrame>
        <p:nvGraphicFramePr>
          <p:cNvPr id="10" name="Chart 9">
            <a:extLst>
              <a:ext uri="{FF2B5EF4-FFF2-40B4-BE49-F238E27FC236}">
                <a16:creationId xmlns:a16="http://schemas.microsoft.com/office/drawing/2014/main" id="{982A5C06-286A-4E22-9239-80F73D813C59}"/>
              </a:ext>
            </a:extLst>
          </p:cNvPr>
          <p:cNvGraphicFramePr>
            <a:graphicFrameLocks/>
          </p:cNvGraphicFramePr>
          <p:nvPr>
            <p:extLst/>
          </p:nvPr>
        </p:nvGraphicFramePr>
        <p:xfrm>
          <a:off x="914400" y="1600200"/>
          <a:ext cx="7003520" cy="4202112"/>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11">
            <a:extLst>
              <a:ext uri="{FF2B5EF4-FFF2-40B4-BE49-F238E27FC236}">
                <a16:creationId xmlns:a16="http://schemas.microsoft.com/office/drawing/2014/main" id="{DF5FF1C5-8F7D-44D7-9418-69B685F9FBDD}"/>
              </a:ext>
            </a:extLst>
          </p:cNvPr>
          <p:cNvSpPr txBox="1"/>
          <p:nvPr/>
        </p:nvSpPr>
        <p:spPr>
          <a:xfrm>
            <a:off x="2233901" y="1883667"/>
            <a:ext cx="609600" cy="307777"/>
          </a:xfrm>
          <a:prstGeom prst="rect">
            <a:avLst/>
          </a:prstGeom>
          <a:noFill/>
        </p:spPr>
        <p:txBody>
          <a:bodyPr wrap="square" rtlCol="0">
            <a:spAutoFit/>
          </a:bodyPr>
          <a:lstStyle/>
          <a:p>
            <a:r>
              <a:rPr lang="en-US" sz="1400" dirty="0"/>
              <a:t>  33%</a:t>
            </a:r>
          </a:p>
        </p:txBody>
      </p:sp>
    </p:spTree>
    <p:extLst>
      <p:ext uri="{BB962C8B-B14F-4D97-AF65-F5344CB8AC3E}">
        <p14:creationId xmlns:p14="http://schemas.microsoft.com/office/powerpoint/2010/main" val="1282768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143000"/>
          </a:xfrm>
        </p:spPr>
        <p:txBody>
          <a:bodyPr>
            <a:normAutofit/>
          </a:bodyPr>
          <a:lstStyle/>
          <a:p>
            <a:r>
              <a:rPr lang="en-US" sz="3200" b="1" dirty="0"/>
              <a:t>Pretrial Services - Overview</a:t>
            </a:r>
          </a:p>
        </p:txBody>
      </p:sp>
      <p:sp>
        <p:nvSpPr>
          <p:cNvPr id="3" name="Content Placeholder 2"/>
          <p:cNvSpPr>
            <a:spLocks noGrp="1"/>
          </p:cNvSpPr>
          <p:nvPr>
            <p:ph idx="1"/>
          </p:nvPr>
        </p:nvSpPr>
        <p:spPr>
          <a:xfrm>
            <a:off x="457200" y="1371599"/>
            <a:ext cx="8229600" cy="4175127"/>
          </a:xfrm>
        </p:spPr>
        <p:txBody>
          <a:bodyPr>
            <a:normAutofit/>
          </a:bodyPr>
          <a:lstStyle/>
          <a:p>
            <a:pPr marL="0" indent="0">
              <a:buNone/>
            </a:pPr>
            <a:endParaRPr lang="en-US" sz="1500" dirty="0"/>
          </a:p>
          <a:p>
            <a:pPr marL="0" indent="0">
              <a:buNone/>
            </a:pPr>
            <a:r>
              <a:rPr lang="en-US" sz="1500" dirty="0"/>
              <a:t>					</a:t>
            </a:r>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52400"/>
            <a:ext cx="777875" cy="762000"/>
          </a:xfrm>
          <a:prstGeom prst="rect">
            <a:avLst/>
          </a:prstGeom>
        </p:spPr>
      </p:pic>
      <p:graphicFrame>
        <p:nvGraphicFramePr>
          <p:cNvPr id="5" name="Table 4">
            <a:extLst>
              <a:ext uri="{FF2B5EF4-FFF2-40B4-BE49-F238E27FC236}">
                <a16:creationId xmlns:a16="http://schemas.microsoft.com/office/drawing/2014/main" id="{4B5729B5-214A-44E2-87E5-B8D884A5BF21}"/>
              </a:ext>
            </a:extLst>
          </p:cNvPr>
          <p:cNvGraphicFramePr>
            <a:graphicFrameLocks noGrp="1"/>
          </p:cNvGraphicFramePr>
          <p:nvPr>
            <p:extLst/>
          </p:nvPr>
        </p:nvGraphicFramePr>
        <p:xfrm>
          <a:off x="457200" y="1295399"/>
          <a:ext cx="8001000" cy="4114801"/>
        </p:xfrm>
        <a:graphic>
          <a:graphicData uri="http://schemas.openxmlformats.org/drawingml/2006/table">
            <a:tbl>
              <a:tblPr firstRow="1" bandRow="1">
                <a:tableStyleId>{5C22544A-7EE6-4342-B048-85BDC9FD1C3A}</a:tableStyleId>
              </a:tblPr>
              <a:tblGrid>
                <a:gridCol w="3686735">
                  <a:extLst>
                    <a:ext uri="{9D8B030D-6E8A-4147-A177-3AD203B41FA5}">
                      <a16:colId xmlns:a16="http://schemas.microsoft.com/office/drawing/2014/main" val="3255481329"/>
                    </a:ext>
                  </a:extLst>
                </a:gridCol>
                <a:gridCol w="2039471">
                  <a:extLst>
                    <a:ext uri="{9D8B030D-6E8A-4147-A177-3AD203B41FA5}">
                      <a16:colId xmlns:a16="http://schemas.microsoft.com/office/drawing/2014/main" val="444290198"/>
                    </a:ext>
                  </a:extLst>
                </a:gridCol>
                <a:gridCol w="2274794">
                  <a:extLst>
                    <a:ext uri="{9D8B030D-6E8A-4147-A177-3AD203B41FA5}">
                      <a16:colId xmlns:a16="http://schemas.microsoft.com/office/drawing/2014/main" val="2657635147"/>
                    </a:ext>
                  </a:extLst>
                </a:gridCol>
              </a:tblGrid>
              <a:tr h="551789">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a:tc>
                <a:tc>
                  <a:txBody>
                    <a:bodyPr/>
                    <a:lstStyle/>
                    <a:p>
                      <a:pPr marL="0" marR="0" algn="ctr" fontAlgn="ctr">
                        <a:lnSpc>
                          <a:spcPct val="107000"/>
                        </a:lnSpc>
                        <a:spcBef>
                          <a:spcPts val="0"/>
                        </a:spcBef>
                        <a:spcAft>
                          <a:spcPts val="0"/>
                        </a:spcAft>
                      </a:pPr>
                      <a:r>
                        <a:rPr lang="en-US" sz="1400" kern="1200" dirty="0">
                          <a:effectLst/>
                        </a:rPr>
                        <a:t>January – March 2018</a:t>
                      </a:r>
                      <a:endParaRPr lang="en-US" sz="1100" dirty="0">
                        <a:effectLst/>
                      </a:endParaRPr>
                    </a:p>
                    <a:p>
                      <a:pPr marL="0" marR="0" algn="ctr" fontAlgn="ctr">
                        <a:lnSpc>
                          <a:spcPct val="107000"/>
                        </a:lnSpc>
                        <a:spcBef>
                          <a:spcPts val="0"/>
                        </a:spcBef>
                        <a:spcAft>
                          <a:spcPts val="0"/>
                        </a:spcAft>
                      </a:pPr>
                      <a:r>
                        <a:rPr lang="en-US" sz="1400" kern="1200" dirty="0">
                          <a:effectLst/>
                        </a:rPr>
                        <a:t>Q1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0"/>
                        </a:spcAft>
                      </a:pPr>
                      <a:r>
                        <a:rPr lang="en-US" sz="1400" kern="1200" dirty="0">
                          <a:effectLst/>
                        </a:rPr>
                        <a:t>April – June 2018</a:t>
                      </a:r>
                      <a:endParaRPr lang="en-US" sz="1100" dirty="0">
                        <a:effectLst/>
                      </a:endParaRPr>
                    </a:p>
                    <a:p>
                      <a:pPr marL="0" marR="0" algn="ctr">
                        <a:lnSpc>
                          <a:spcPct val="107000"/>
                        </a:lnSpc>
                        <a:spcBef>
                          <a:spcPts val="0"/>
                        </a:spcBef>
                        <a:spcAft>
                          <a:spcPts val="0"/>
                        </a:spcAft>
                      </a:pPr>
                      <a:r>
                        <a:rPr lang="en-US" sz="1400" kern="1200" dirty="0">
                          <a:effectLst/>
                        </a:rPr>
                        <a:t>Q2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05004509"/>
                  </a:ext>
                </a:extLst>
              </a:tr>
              <a:tr h="551789">
                <a:tc>
                  <a:txBody>
                    <a:bodyPr/>
                    <a:lstStyle/>
                    <a:p>
                      <a:pPr marL="0" marR="0">
                        <a:lnSpc>
                          <a:spcPct val="107000"/>
                        </a:lnSpc>
                        <a:spcBef>
                          <a:spcPts val="0"/>
                        </a:spcBef>
                        <a:spcAft>
                          <a:spcPts val="0"/>
                        </a:spcAft>
                      </a:pPr>
                      <a:r>
                        <a:rPr lang="en-US" sz="1400" kern="1200" dirty="0">
                          <a:solidFill>
                            <a:schemeClr val="bg1"/>
                          </a:solidFill>
                          <a:effectLst/>
                        </a:rPr>
                        <a:t>Number active on Pretrial supervision at beginning of quarter</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92D050"/>
                    </a:solidFill>
                  </a:tcPr>
                </a:tc>
                <a:tc>
                  <a:txBody>
                    <a:bodyPr/>
                    <a:lstStyle/>
                    <a:p>
                      <a:pPr marL="0" marR="0" algn="ctr" fontAlgn="ctr">
                        <a:lnSpc>
                          <a:spcPct val="107000"/>
                        </a:lnSpc>
                        <a:spcBef>
                          <a:spcPts val="0"/>
                        </a:spcBef>
                        <a:spcAft>
                          <a:spcPts val="0"/>
                        </a:spcAft>
                      </a:pPr>
                      <a:r>
                        <a:rPr lang="en-US" sz="1400" kern="1200" dirty="0">
                          <a:effectLst/>
                        </a:rPr>
                        <a:t>136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0"/>
                        </a:spcAft>
                      </a:pPr>
                      <a:r>
                        <a:rPr lang="en-US" sz="1400" kern="1200" dirty="0">
                          <a:effectLst/>
                        </a:rPr>
                        <a:t>169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562347865"/>
                  </a:ext>
                </a:extLst>
              </a:tr>
              <a:tr h="551789">
                <a:tc>
                  <a:txBody>
                    <a:bodyPr/>
                    <a:lstStyle/>
                    <a:p>
                      <a:pPr marL="0" marR="0">
                        <a:lnSpc>
                          <a:spcPct val="107000"/>
                        </a:lnSpc>
                        <a:spcBef>
                          <a:spcPts val="0"/>
                        </a:spcBef>
                        <a:spcAft>
                          <a:spcPts val="0"/>
                        </a:spcAft>
                      </a:pPr>
                      <a:r>
                        <a:rPr lang="en-US" sz="1400" kern="1200" dirty="0">
                          <a:solidFill>
                            <a:schemeClr val="bg1"/>
                          </a:solidFill>
                          <a:effectLst/>
                        </a:rPr>
                        <a:t>Number active on Pretrial supervision at end of quarter</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92D050"/>
                    </a:solidFill>
                  </a:tcPr>
                </a:tc>
                <a:tc>
                  <a:txBody>
                    <a:bodyPr/>
                    <a:lstStyle/>
                    <a:p>
                      <a:pPr marL="0" marR="0" algn="ctr" fontAlgn="ctr">
                        <a:lnSpc>
                          <a:spcPct val="107000"/>
                        </a:lnSpc>
                        <a:spcBef>
                          <a:spcPts val="0"/>
                        </a:spcBef>
                        <a:spcAft>
                          <a:spcPts val="0"/>
                        </a:spcAft>
                      </a:pPr>
                      <a:r>
                        <a:rPr lang="en-US" sz="1400" kern="1200" dirty="0">
                          <a:effectLst/>
                        </a:rPr>
                        <a:t>169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0"/>
                        </a:spcAft>
                      </a:pPr>
                      <a:r>
                        <a:rPr lang="en-US" sz="1400" kern="1200" dirty="0">
                          <a:effectLst/>
                        </a:rPr>
                        <a:t>132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294439190"/>
                  </a:ext>
                </a:extLst>
              </a:tr>
              <a:tr h="560842">
                <a:tc>
                  <a:txBody>
                    <a:bodyPr/>
                    <a:lstStyle/>
                    <a:p>
                      <a:pPr marL="0" marR="0">
                        <a:lnSpc>
                          <a:spcPct val="107000"/>
                        </a:lnSpc>
                        <a:spcBef>
                          <a:spcPts val="0"/>
                        </a:spcBef>
                        <a:spcAft>
                          <a:spcPts val="0"/>
                        </a:spcAft>
                      </a:pPr>
                      <a:r>
                        <a:rPr lang="en-US" sz="1400" kern="1200" dirty="0">
                          <a:solidFill>
                            <a:schemeClr val="bg1"/>
                          </a:solidFill>
                          <a:effectLst/>
                        </a:rPr>
                        <a:t>Number of Pretrial reports submitted to Court during quarter</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92D050"/>
                    </a:solidFill>
                  </a:tcPr>
                </a:tc>
                <a:tc>
                  <a:txBody>
                    <a:bodyPr/>
                    <a:lstStyle/>
                    <a:p>
                      <a:pPr marL="0" marR="0" algn="ctr" fontAlgn="ctr">
                        <a:lnSpc>
                          <a:spcPct val="107000"/>
                        </a:lnSpc>
                        <a:spcBef>
                          <a:spcPts val="0"/>
                        </a:spcBef>
                        <a:spcAft>
                          <a:spcPts val="0"/>
                        </a:spcAft>
                      </a:pPr>
                      <a:r>
                        <a:rPr lang="en-US" sz="1400" kern="1200" dirty="0">
                          <a:effectLst/>
                        </a:rPr>
                        <a:t>266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0"/>
                        </a:spcAft>
                      </a:pPr>
                      <a:r>
                        <a:rPr lang="en-US" sz="1400" kern="1200" dirty="0">
                          <a:effectLst/>
                        </a:rPr>
                        <a:t>277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720712388"/>
                  </a:ext>
                </a:extLst>
              </a:tr>
              <a:tr h="560842">
                <a:tc>
                  <a:txBody>
                    <a:bodyPr/>
                    <a:lstStyle/>
                    <a:p>
                      <a:pPr marL="0" marR="0">
                        <a:lnSpc>
                          <a:spcPct val="107000"/>
                        </a:lnSpc>
                        <a:spcBef>
                          <a:spcPts val="0"/>
                        </a:spcBef>
                        <a:spcAft>
                          <a:spcPts val="0"/>
                        </a:spcAft>
                      </a:pPr>
                      <a:r>
                        <a:rPr lang="en-US" sz="1400" kern="1200" dirty="0">
                          <a:solidFill>
                            <a:schemeClr val="bg1"/>
                          </a:solidFill>
                          <a:effectLst/>
                        </a:rPr>
                        <a:t>Number of new Pretrial supervision grants during quarter</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92D050"/>
                    </a:solidFill>
                  </a:tcPr>
                </a:tc>
                <a:tc>
                  <a:txBody>
                    <a:bodyPr/>
                    <a:lstStyle/>
                    <a:p>
                      <a:pPr marL="0" marR="0" algn="ctr" fontAlgn="ctr">
                        <a:lnSpc>
                          <a:spcPct val="107000"/>
                        </a:lnSpc>
                        <a:spcBef>
                          <a:spcPts val="0"/>
                        </a:spcBef>
                        <a:spcAft>
                          <a:spcPts val="0"/>
                        </a:spcAft>
                      </a:pPr>
                      <a:r>
                        <a:rPr lang="en-US" sz="1400" kern="1200" dirty="0">
                          <a:effectLst/>
                        </a:rPr>
                        <a:t>111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0"/>
                        </a:spcAft>
                      </a:pPr>
                      <a:r>
                        <a:rPr lang="en-US" sz="1400" kern="1200" dirty="0">
                          <a:effectLst/>
                        </a:rPr>
                        <a:t>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924192320"/>
                  </a:ext>
                </a:extLst>
              </a:tr>
              <a:tr h="785961">
                <a:tc>
                  <a:txBody>
                    <a:bodyPr/>
                    <a:lstStyle/>
                    <a:p>
                      <a:pPr marL="0" marR="0">
                        <a:lnSpc>
                          <a:spcPct val="107000"/>
                        </a:lnSpc>
                        <a:spcBef>
                          <a:spcPts val="0"/>
                        </a:spcBef>
                        <a:spcAft>
                          <a:spcPts val="0"/>
                        </a:spcAft>
                      </a:pPr>
                      <a:r>
                        <a:rPr lang="en-US" sz="1400" kern="1200" dirty="0">
                          <a:solidFill>
                            <a:schemeClr val="bg1"/>
                          </a:solidFill>
                          <a:effectLst/>
                        </a:rPr>
                        <a:t>Total number of days spent under Pretrial supervision (For cases terminating during the quarter)</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92D050"/>
                    </a:solidFill>
                  </a:tcPr>
                </a:tc>
                <a:tc>
                  <a:txBody>
                    <a:bodyPr/>
                    <a:lstStyle/>
                    <a:p>
                      <a:pPr marL="0" marR="0" algn="ctr" fontAlgn="ctr">
                        <a:lnSpc>
                          <a:spcPct val="107000"/>
                        </a:lnSpc>
                        <a:spcBef>
                          <a:spcPts val="0"/>
                        </a:spcBef>
                        <a:spcAft>
                          <a:spcPts val="0"/>
                        </a:spcAft>
                      </a:pPr>
                      <a:r>
                        <a:rPr lang="en-US" sz="1400" kern="1200" dirty="0">
                          <a:effectLst/>
                        </a:rPr>
                        <a:t>10,495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0"/>
                        </a:spcAft>
                      </a:pPr>
                      <a:r>
                        <a:rPr lang="en-US" sz="1400" kern="1200" dirty="0">
                          <a:effectLst/>
                        </a:rPr>
                        <a:t>19, 349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824897823"/>
                  </a:ext>
                </a:extLst>
              </a:tr>
              <a:tr h="551789">
                <a:tc>
                  <a:txBody>
                    <a:bodyPr/>
                    <a:lstStyle/>
                    <a:p>
                      <a:pPr marL="0" marR="0">
                        <a:lnSpc>
                          <a:spcPct val="107000"/>
                        </a:lnSpc>
                        <a:spcBef>
                          <a:spcPts val="0"/>
                        </a:spcBef>
                        <a:spcAft>
                          <a:spcPts val="0"/>
                        </a:spcAft>
                      </a:pPr>
                      <a:r>
                        <a:rPr lang="en-US" sz="1400" kern="1200" dirty="0">
                          <a:solidFill>
                            <a:schemeClr val="bg1"/>
                          </a:solidFill>
                          <a:effectLst/>
                        </a:rPr>
                        <a:t>Average no. of days under Pretrial supervision (For cases terminating during the quarter)</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rgbClr val="92D050"/>
                    </a:solidFill>
                  </a:tcPr>
                </a:tc>
                <a:tc>
                  <a:txBody>
                    <a:bodyPr/>
                    <a:lstStyle/>
                    <a:p>
                      <a:pPr marL="0" marR="0" algn="ctr" fontAlgn="ctr">
                        <a:lnSpc>
                          <a:spcPct val="107000"/>
                        </a:lnSpc>
                        <a:spcBef>
                          <a:spcPts val="0"/>
                        </a:spcBef>
                        <a:spcAft>
                          <a:spcPts val="0"/>
                        </a:spcAft>
                      </a:pPr>
                      <a:r>
                        <a:rPr lang="en-US" sz="1400" kern="1200" dirty="0">
                          <a:effectLst/>
                        </a:rPr>
                        <a:t>164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0"/>
                        </a:spcAft>
                      </a:pPr>
                      <a:r>
                        <a:rPr lang="en-US" sz="1400" kern="1200" dirty="0">
                          <a:effectLst/>
                        </a:rPr>
                        <a:t>171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900092445"/>
                  </a:ext>
                </a:extLst>
              </a:tr>
            </a:tbl>
          </a:graphicData>
        </a:graphic>
      </p:graphicFrame>
      <p:sp>
        <p:nvSpPr>
          <p:cNvPr id="8" name="TextBox 7">
            <a:extLst>
              <a:ext uri="{FF2B5EF4-FFF2-40B4-BE49-F238E27FC236}">
                <a16:creationId xmlns:a16="http://schemas.microsoft.com/office/drawing/2014/main" id="{9D40C635-7A98-45A6-9F86-A4CFBB38F49D}"/>
              </a:ext>
            </a:extLst>
          </p:cNvPr>
          <p:cNvSpPr txBox="1"/>
          <p:nvPr/>
        </p:nvSpPr>
        <p:spPr>
          <a:xfrm>
            <a:off x="459059" y="5531858"/>
            <a:ext cx="8150787" cy="1086225"/>
          </a:xfrm>
          <a:prstGeom prst="rect">
            <a:avLst/>
          </a:prstGeom>
          <a:noFill/>
        </p:spPr>
        <p:txBody>
          <a:bodyPr wrap="square" rtlCol="0">
            <a:spAutoFit/>
          </a:bodyPr>
          <a:lstStyle/>
          <a:p>
            <a:pPr marL="342900" indent="-342900">
              <a:buAutoNum type="arabicPeriod"/>
            </a:pPr>
            <a:r>
              <a:rPr lang="en-US" sz="1300" dirty="0"/>
              <a:t>A defendant can have multiple court cases</a:t>
            </a:r>
          </a:p>
          <a:p>
            <a:pPr marL="342900" indent="-342900">
              <a:buAutoNum type="arabicPeriod"/>
            </a:pPr>
            <a:r>
              <a:rPr lang="en-US" sz="1300" dirty="0"/>
              <a:t>A single court case can go through pretrial processing multiple times</a:t>
            </a:r>
          </a:p>
          <a:p>
            <a:pPr marL="342900" indent="-342900">
              <a:buAutoNum type="arabicPeriod"/>
            </a:pPr>
            <a:r>
              <a:rPr lang="en-US" sz="1300" dirty="0"/>
              <a:t>A defendant may be counted more than once in the month if they have multiple, non-concurrent court cases</a:t>
            </a:r>
          </a:p>
          <a:p>
            <a:pPr marL="342900" indent="-342900">
              <a:buAutoNum type="arabicPeriod"/>
            </a:pPr>
            <a:r>
              <a:rPr lang="en-US" sz="1300" dirty="0"/>
              <a:t>Court cases for a single defendant with the same court case status date will be considered concurrent and counted as one</a:t>
            </a:r>
          </a:p>
        </p:txBody>
      </p:sp>
    </p:spTree>
    <p:extLst>
      <p:ext uri="{BB962C8B-B14F-4D97-AF65-F5344CB8AC3E}">
        <p14:creationId xmlns:p14="http://schemas.microsoft.com/office/powerpoint/2010/main" val="134925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A3CEC59-79AA-47B0-9C29-49E52E9626C9}"/>
              </a:ext>
            </a:extLst>
          </p:cNvPr>
          <p:cNvSpPr>
            <a:spLocks noGrp="1" noChangeArrowheads="1"/>
          </p:cNvSpPr>
          <p:nvPr>
            <p:ph type="title"/>
          </p:nvPr>
        </p:nvSpPr>
        <p:spPr>
          <a:xfrm>
            <a:off x="571500" y="263525"/>
            <a:ext cx="7848600" cy="819150"/>
          </a:xfrm>
        </p:spPr>
        <p:txBody>
          <a:bodyPr>
            <a:normAutofit fontScale="90000"/>
          </a:bodyPr>
          <a:lstStyle/>
          <a:p>
            <a:pPr eaLnBrk="1" hangingPunct="1"/>
            <a:br>
              <a:rPr lang="en-US" altLang="en-US" sz="3200" b="1"/>
            </a:br>
            <a:r>
              <a:rPr lang="en-US" altLang="en-US" sz="3200" b="1"/>
              <a:t>Probation Center for Positive Change</a:t>
            </a:r>
            <a:br>
              <a:rPr lang="en-US" altLang="en-US" sz="3200"/>
            </a:br>
            <a:endParaRPr lang="en-US" altLang="en-US" sz="3200"/>
          </a:p>
        </p:txBody>
      </p:sp>
      <p:pic>
        <p:nvPicPr>
          <p:cNvPr id="13317" name="Picture 6">
            <a:extLst>
              <a:ext uri="{FF2B5EF4-FFF2-40B4-BE49-F238E27FC236}">
                <a16:creationId xmlns:a16="http://schemas.microsoft.com/office/drawing/2014/main" id="{4CC31112-65F7-4AC9-9F3D-D28771BDC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2">
            <a:extLst>
              <a:ext uri="{FF2B5EF4-FFF2-40B4-BE49-F238E27FC236}">
                <a16:creationId xmlns:a16="http://schemas.microsoft.com/office/drawing/2014/main" id="{A32F8699-65C7-43DE-8F70-85A1EBD79A02}"/>
              </a:ext>
            </a:extLst>
          </p:cNvPr>
          <p:cNvSpPr txBox="1">
            <a:spLocks noChangeArrowheads="1"/>
          </p:cNvSpPr>
          <p:nvPr/>
        </p:nvSpPr>
        <p:spPr bwMode="auto">
          <a:xfrm>
            <a:off x="531813" y="1082675"/>
            <a:ext cx="80105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buFontTx/>
              <a:buNone/>
            </a:pPr>
            <a:r>
              <a:rPr lang="en-US" altLang="en-US" sz="2000"/>
              <a:t>Includes  all active participants of the CPC within the quarter, </a:t>
            </a:r>
          </a:p>
          <a:p>
            <a:pPr algn="ctr" eaLnBrk="1" hangingPunct="1">
              <a:lnSpc>
                <a:spcPct val="115000"/>
              </a:lnSpc>
              <a:spcBef>
                <a:spcPct val="0"/>
              </a:spcBef>
              <a:buFontTx/>
              <a:buNone/>
            </a:pPr>
            <a:r>
              <a:rPr lang="en-US" altLang="en-US" sz="2000"/>
              <a:t>not a population snapshot</a:t>
            </a:r>
            <a:endParaRPr lang="en-US" altLang="en-US" sz="2000">
              <a:ea typeface="Calibri" panose="020F0502020204030204" pitchFamily="34" charset="0"/>
              <a:cs typeface="Times New Roman" panose="02020603050405020304" pitchFamily="18" charset="0"/>
            </a:endParaRPr>
          </a:p>
        </p:txBody>
      </p:sp>
      <p:pic>
        <p:nvPicPr>
          <p:cNvPr id="13319" name="Picture 10">
            <a:extLst>
              <a:ext uri="{FF2B5EF4-FFF2-40B4-BE49-F238E27FC236}">
                <a16:creationId xmlns:a16="http://schemas.microsoft.com/office/drawing/2014/main" id="{92875CF1-A339-4641-9311-F0A619148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52400"/>
            <a:ext cx="777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Placeholder 15">
            <a:extLst>
              <a:ext uri="{FF2B5EF4-FFF2-40B4-BE49-F238E27FC236}">
                <a16:creationId xmlns:a16="http://schemas.microsoft.com/office/drawing/2014/main" id="{9A07F13D-703F-4992-BDA3-0AFD11211BCD}"/>
              </a:ext>
            </a:extLst>
          </p:cNvPr>
          <p:cNvSpPr txBox="1">
            <a:spLocks noChangeArrowheads="1"/>
          </p:cNvSpPr>
          <p:nvPr/>
        </p:nvSpPr>
        <p:spPr bwMode="auto">
          <a:xfrm>
            <a:off x="571500" y="1803400"/>
            <a:ext cx="7848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700"/>
              <a:t>April – June 2018</a:t>
            </a:r>
          </a:p>
        </p:txBody>
      </p:sp>
      <p:pic>
        <p:nvPicPr>
          <p:cNvPr id="13322" name="Picture 1">
            <a:extLst>
              <a:ext uri="{FF2B5EF4-FFF2-40B4-BE49-F238E27FC236}">
                <a16:creationId xmlns:a16="http://schemas.microsoft.com/office/drawing/2014/main" id="{B902327A-AED6-47F8-AE62-A39D914B9A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488" y="2341563"/>
            <a:ext cx="6677025"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78A53FB-C80F-4B86-85C7-E4F68D3DEDDD}"/>
              </a:ext>
            </a:extLst>
          </p:cNvPr>
          <p:cNvSpPr>
            <a:spLocks noGrp="1"/>
          </p:cNvSpPr>
          <p:nvPr>
            <p:ph type="ftr" sz="quarter" idx="11"/>
          </p:nvPr>
        </p:nvSpPr>
        <p:spPr/>
        <p:txBody>
          <a:bodyPr/>
          <a:lstStyle/>
          <a:p>
            <a:r>
              <a:rPr lang="en-US"/>
              <a:t>CCP Meeting </a:t>
            </a:r>
            <a:endParaRPr lang="en-US" dirty="0"/>
          </a:p>
        </p:txBody>
      </p:sp>
      <p:sp>
        <p:nvSpPr>
          <p:cNvPr id="3" name="Slide Number Placeholder 2">
            <a:extLst>
              <a:ext uri="{FF2B5EF4-FFF2-40B4-BE49-F238E27FC236}">
                <a16:creationId xmlns:a16="http://schemas.microsoft.com/office/drawing/2014/main" id="{8F579928-E514-4AC7-83B0-245A0CA704D1}"/>
              </a:ext>
            </a:extLst>
          </p:cNvPr>
          <p:cNvSpPr>
            <a:spLocks noGrp="1"/>
          </p:cNvSpPr>
          <p:nvPr>
            <p:ph type="sldNum" sz="quarter" idx="12"/>
          </p:nvPr>
        </p:nvSpPr>
        <p:spPr/>
        <p:txBody>
          <a:bodyPr/>
          <a:lstStyle/>
          <a:p>
            <a:fld id="{F8E24580-40B2-488E-B85D-7EA6E1ADC1C3}" type="slidenum">
              <a:rPr lang="en-US" smtClean="0"/>
              <a:t>16</a:t>
            </a:fld>
            <a:endParaRPr lang="en-US" dirty="0"/>
          </a:p>
        </p:txBody>
      </p:sp>
      <p:sp>
        <p:nvSpPr>
          <p:cNvPr id="4" name="Date Placeholder 3">
            <a:extLst>
              <a:ext uri="{FF2B5EF4-FFF2-40B4-BE49-F238E27FC236}">
                <a16:creationId xmlns:a16="http://schemas.microsoft.com/office/drawing/2014/main" id="{48DA4C5D-3825-4C97-AB7E-98543936B6E3}"/>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103908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74DD-1B84-4EB4-AF30-987E50AB2167}"/>
              </a:ext>
            </a:extLst>
          </p:cNvPr>
          <p:cNvSpPr>
            <a:spLocks noGrp="1"/>
          </p:cNvSpPr>
          <p:nvPr>
            <p:ph type="title"/>
          </p:nvPr>
        </p:nvSpPr>
        <p:spPr>
          <a:xfrm>
            <a:off x="628650" y="1131094"/>
            <a:ext cx="7886700" cy="531226"/>
          </a:xfrm>
        </p:spPr>
        <p:txBody>
          <a:bodyPr>
            <a:normAutofit fontScale="90000"/>
          </a:bodyPr>
          <a:lstStyle/>
          <a:p>
            <a:r>
              <a:rPr lang="en-US" dirty="0"/>
              <a:t>Centers for Positive Change </a:t>
            </a:r>
          </a:p>
        </p:txBody>
      </p:sp>
      <p:sp>
        <p:nvSpPr>
          <p:cNvPr id="3" name="Content Placeholder 2">
            <a:extLst>
              <a:ext uri="{FF2B5EF4-FFF2-40B4-BE49-F238E27FC236}">
                <a16:creationId xmlns:a16="http://schemas.microsoft.com/office/drawing/2014/main" id="{E0A229A3-2A57-41AF-9267-FCB8509AE151}"/>
              </a:ext>
            </a:extLst>
          </p:cNvPr>
          <p:cNvSpPr>
            <a:spLocks noGrp="1"/>
          </p:cNvSpPr>
          <p:nvPr>
            <p:ph idx="1"/>
          </p:nvPr>
        </p:nvSpPr>
        <p:spPr>
          <a:xfrm>
            <a:off x="628650" y="1958112"/>
            <a:ext cx="7886700" cy="3622213"/>
          </a:xfrm>
        </p:spPr>
        <p:txBody>
          <a:bodyPr>
            <a:normAutofit fontScale="47500" lnSpcReduction="20000"/>
          </a:bodyPr>
          <a:lstStyle/>
          <a:p>
            <a:r>
              <a:rPr lang="en-US" dirty="0"/>
              <a:t>Highlights</a:t>
            </a:r>
          </a:p>
          <a:p>
            <a:endParaRPr lang="en-US" sz="3300" dirty="0"/>
          </a:p>
          <a:p>
            <a:pPr lvl="1"/>
            <a:r>
              <a:rPr lang="en-US" sz="3300" dirty="0"/>
              <a:t>Recognized 71 clients at completion ceremony on August 14</a:t>
            </a:r>
            <a:r>
              <a:rPr lang="en-US" sz="3300" baseline="30000" dirty="0"/>
              <a:t>th</a:t>
            </a:r>
            <a:r>
              <a:rPr lang="en-US" sz="3300" dirty="0"/>
              <a:t> </a:t>
            </a:r>
          </a:p>
          <a:p>
            <a:pPr lvl="1"/>
            <a:r>
              <a:rPr lang="en-US" sz="3300" dirty="0"/>
              <a:t>Two new CPC supervisors, Crystal Riley and Agustina Simms</a:t>
            </a:r>
          </a:p>
          <a:p>
            <a:pPr lvl="1"/>
            <a:r>
              <a:rPr lang="en-US" sz="3300" dirty="0"/>
              <a:t>New Social Services Manager, Katie Ward, started at the end of May</a:t>
            </a:r>
          </a:p>
          <a:p>
            <a:pPr lvl="1"/>
            <a:r>
              <a:rPr lang="en-US" sz="3300" dirty="0"/>
              <a:t>Evidence-Based and Capacity Building </a:t>
            </a:r>
          </a:p>
          <a:p>
            <a:pPr lvl="1"/>
            <a:r>
              <a:rPr lang="en-US" sz="3300" dirty="0"/>
              <a:t>Careful selection of interventions and services that </a:t>
            </a:r>
            <a:r>
              <a:rPr lang="en-US" sz="3300" b="1" dirty="0"/>
              <a:t>can</a:t>
            </a:r>
            <a:r>
              <a:rPr lang="en-US" sz="3300" dirty="0"/>
              <a:t> be delivered with fidelity with an expectation of effectiveness </a:t>
            </a:r>
          </a:p>
          <a:p>
            <a:pPr lvl="2"/>
            <a:r>
              <a:rPr lang="en-US" sz="3300" dirty="0"/>
              <a:t>Promising or High rated with a direct effect on recidivism reduction</a:t>
            </a:r>
          </a:p>
          <a:p>
            <a:pPr lvl="2"/>
            <a:r>
              <a:rPr lang="en-US" sz="3300" dirty="0"/>
              <a:t>Train and Practice </a:t>
            </a:r>
          </a:p>
          <a:p>
            <a:pPr lvl="2"/>
            <a:r>
              <a:rPr lang="en-US" sz="3300" dirty="0"/>
              <a:t>Quality Assure </a:t>
            </a:r>
          </a:p>
          <a:p>
            <a:pPr lvl="1"/>
            <a:r>
              <a:rPr lang="en-US" sz="3300" dirty="0"/>
              <a:t>Drive data collection, analysis and repeat</a:t>
            </a:r>
          </a:p>
          <a:p>
            <a:pPr marL="342900" lvl="1" indent="0">
              <a:buNone/>
            </a:pPr>
            <a:endParaRPr lang="en-US" dirty="0"/>
          </a:p>
          <a:p>
            <a:pPr marL="342900" lvl="1" indent="0">
              <a:buNone/>
            </a:pPr>
            <a:r>
              <a:rPr lang="en-US" dirty="0"/>
              <a:t>  </a:t>
            </a:r>
          </a:p>
          <a:p>
            <a:pPr lvl="1"/>
            <a:endParaRPr lang="en-US" dirty="0"/>
          </a:p>
        </p:txBody>
      </p:sp>
      <p:pic>
        <p:nvPicPr>
          <p:cNvPr id="4" name="Picture 5">
            <a:extLst>
              <a:ext uri="{FF2B5EF4-FFF2-40B4-BE49-F238E27FC236}">
                <a16:creationId xmlns:a16="http://schemas.microsoft.com/office/drawing/2014/main" id="{AD8EC3D3-401A-49D9-9F16-166DDB2F2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5FA0CFD2-BB82-43EE-8E16-7E6F7AEA1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52400"/>
            <a:ext cx="777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a16="http://schemas.microsoft.com/office/drawing/2014/main" id="{D84CED24-FC8F-475A-827B-33DD5BE45BF3}"/>
              </a:ext>
            </a:extLst>
          </p:cNvPr>
          <p:cNvSpPr>
            <a:spLocks noGrp="1"/>
          </p:cNvSpPr>
          <p:nvPr>
            <p:ph type="ftr" sz="quarter" idx="11"/>
          </p:nvPr>
        </p:nvSpPr>
        <p:spPr/>
        <p:txBody>
          <a:bodyPr/>
          <a:lstStyle/>
          <a:p>
            <a:r>
              <a:rPr lang="en-US"/>
              <a:t>CCP Meeting </a:t>
            </a:r>
            <a:endParaRPr lang="en-US" dirty="0"/>
          </a:p>
        </p:txBody>
      </p:sp>
      <p:sp>
        <p:nvSpPr>
          <p:cNvPr id="7" name="Slide Number Placeholder 6">
            <a:extLst>
              <a:ext uri="{FF2B5EF4-FFF2-40B4-BE49-F238E27FC236}">
                <a16:creationId xmlns:a16="http://schemas.microsoft.com/office/drawing/2014/main" id="{5CB111E1-9614-4BF3-A3A3-2830A4349E5F}"/>
              </a:ext>
            </a:extLst>
          </p:cNvPr>
          <p:cNvSpPr>
            <a:spLocks noGrp="1"/>
          </p:cNvSpPr>
          <p:nvPr>
            <p:ph type="sldNum" sz="quarter" idx="12"/>
          </p:nvPr>
        </p:nvSpPr>
        <p:spPr/>
        <p:txBody>
          <a:bodyPr/>
          <a:lstStyle/>
          <a:p>
            <a:fld id="{F8E24580-40B2-488E-B85D-7EA6E1ADC1C3}" type="slidenum">
              <a:rPr lang="en-US" smtClean="0"/>
              <a:t>17</a:t>
            </a:fld>
            <a:endParaRPr lang="en-US" dirty="0"/>
          </a:p>
        </p:txBody>
      </p:sp>
      <p:sp>
        <p:nvSpPr>
          <p:cNvPr id="8" name="Date Placeholder 7">
            <a:extLst>
              <a:ext uri="{FF2B5EF4-FFF2-40B4-BE49-F238E27FC236}">
                <a16:creationId xmlns:a16="http://schemas.microsoft.com/office/drawing/2014/main" id="{4020A704-0FFF-4140-8565-6F3C538E8EDA}"/>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3183877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wearing a costume&#10;&#10;Description generated with very high confidence">
            <a:extLst>
              <a:ext uri="{FF2B5EF4-FFF2-40B4-BE49-F238E27FC236}">
                <a16:creationId xmlns:a16="http://schemas.microsoft.com/office/drawing/2014/main" id="{244D3003-E960-4A42-B1B9-B4DE8DE9C0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640410" y="2661317"/>
            <a:ext cx="2598557" cy="2408622"/>
          </a:xfrm>
          <a:prstGeom prst="rect">
            <a:avLst/>
          </a:prstGeom>
        </p:spPr>
      </p:pic>
      <p:sp>
        <p:nvSpPr>
          <p:cNvPr id="4" name="Footer Placeholder 3">
            <a:extLst>
              <a:ext uri="{FF2B5EF4-FFF2-40B4-BE49-F238E27FC236}">
                <a16:creationId xmlns:a16="http://schemas.microsoft.com/office/drawing/2014/main" id="{B7025855-F5E6-45F7-9B09-40E8978C8974}"/>
              </a:ext>
            </a:extLst>
          </p:cNvPr>
          <p:cNvSpPr>
            <a:spLocks noGrp="1"/>
          </p:cNvSpPr>
          <p:nvPr>
            <p:ph type="ftr" sz="quarter" idx="11"/>
          </p:nvPr>
        </p:nvSpPr>
        <p:spPr/>
        <p:txBody>
          <a:bodyPr/>
          <a:lstStyle/>
          <a:p>
            <a:r>
              <a:rPr lang="en-US"/>
              <a:t>CCP Meeting </a:t>
            </a:r>
            <a:endParaRPr lang="en-US" dirty="0"/>
          </a:p>
        </p:txBody>
      </p:sp>
      <p:sp>
        <p:nvSpPr>
          <p:cNvPr id="6" name="Slide Number Placeholder 5">
            <a:extLst>
              <a:ext uri="{FF2B5EF4-FFF2-40B4-BE49-F238E27FC236}">
                <a16:creationId xmlns:a16="http://schemas.microsoft.com/office/drawing/2014/main" id="{56E36F01-8E07-43D5-B50F-0D170C43031F}"/>
              </a:ext>
            </a:extLst>
          </p:cNvPr>
          <p:cNvSpPr>
            <a:spLocks noGrp="1"/>
          </p:cNvSpPr>
          <p:nvPr>
            <p:ph type="sldNum" sz="quarter" idx="12"/>
          </p:nvPr>
        </p:nvSpPr>
        <p:spPr/>
        <p:txBody>
          <a:bodyPr/>
          <a:lstStyle/>
          <a:p>
            <a:fld id="{F8E24580-40B2-488E-B85D-7EA6E1ADC1C3}" type="slidenum">
              <a:rPr lang="en-US" smtClean="0"/>
              <a:t>18</a:t>
            </a:fld>
            <a:endParaRPr lang="en-US" dirty="0"/>
          </a:p>
        </p:txBody>
      </p:sp>
      <p:sp>
        <p:nvSpPr>
          <p:cNvPr id="8" name="Date Placeholder 7">
            <a:extLst>
              <a:ext uri="{FF2B5EF4-FFF2-40B4-BE49-F238E27FC236}">
                <a16:creationId xmlns:a16="http://schemas.microsoft.com/office/drawing/2014/main" id="{2798EBCE-560E-43D4-BF70-84E6031AFD1B}"/>
              </a:ext>
            </a:extLst>
          </p:cNvPr>
          <p:cNvSpPr>
            <a:spLocks noGrp="1"/>
          </p:cNvSpPr>
          <p:nvPr>
            <p:ph type="dt" sz="half" idx="10"/>
          </p:nvPr>
        </p:nvSpPr>
        <p:spPr/>
        <p:txBody>
          <a:bodyPr/>
          <a:lstStyle/>
          <a:p>
            <a:r>
              <a:rPr lang="en-US" dirty="0"/>
              <a:t>9/12/2018</a:t>
            </a:r>
          </a:p>
        </p:txBody>
      </p:sp>
      <p:pic>
        <p:nvPicPr>
          <p:cNvPr id="3" name="Picture 2" descr="A group of people in a room&#10;&#10;Description generated with very high confidence">
            <a:extLst>
              <a:ext uri="{FF2B5EF4-FFF2-40B4-BE49-F238E27FC236}">
                <a16:creationId xmlns:a16="http://schemas.microsoft.com/office/drawing/2014/main" id="{2562CAA9-253C-466C-9B71-3A4786854C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75468"/>
            <a:ext cx="3081783" cy="3567883"/>
          </a:xfrm>
          <a:prstGeom prst="rect">
            <a:avLst/>
          </a:prstGeom>
        </p:spPr>
      </p:pic>
      <p:pic>
        <p:nvPicPr>
          <p:cNvPr id="12" name="Picture 11" descr="A group of people standing next to a person&#10;&#10;Description generated with high confidence">
            <a:extLst>
              <a:ext uri="{FF2B5EF4-FFF2-40B4-BE49-F238E27FC236}">
                <a16:creationId xmlns:a16="http://schemas.microsoft.com/office/drawing/2014/main" id="{93F183CF-C3E1-438A-85B3-5897A44413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3200" y="0"/>
            <a:ext cx="3860800" cy="2729505"/>
          </a:xfrm>
          <a:prstGeom prst="rect">
            <a:avLst/>
          </a:prstGeom>
        </p:spPr>
      </p:pic>
      <p:pic>
        <p:nvPicPr>
          <p:cNvPr id="18" name="Picture 17" descr="A group of people standing in front of a crowd&#10;&#10;Description generated with very high confidence">
            <a:extLst>
              <a:ext uri="{FF2B5EF4-FFF2-40B4-BE49-F238E27FC236}">
                <a16:creationId xmlns:a16="http://schemas.microsoft.com/office/drawing/2014/main" id="{8948F4B6-812F-40BF-9E78-809FDCA341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8624" y="3186799"/>
            <a:ext cx="4592399" cy="3671201"/>
          </a:xfrm>
          <a:prstGeom prst="rect">
            <a:avLst/>
          </a:prstGeom>
        </p:spPr>
      </p:pic>
      <p:pic>
        <p:nvPicPr>
          <p:cNvPr id="24" name="Picture 23" descr="A group of people in a room&#10;&#10;Description generated with very high confidence">
            <a:extLst>
              <a:ext uri="{FF2B5EF4-FFF2-40B4-BE49-F238E27FC236}">
                <a16:creationId xmlns:a16="http://schemas.microsoft.com/office/drawing/2014/main" id="{9C623A8D-7DBE-4C86-AA7F-3DE73A3944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1676" y="4800600"/>
            <a:ext cx="3142323" cy="2057400"/>
          </a:xfrm>
          <a:prstGeom prst="rect">
            <a:avLst/>
          </a:prstGeom>
        </p:spPr>
      </p:pic>
      <p:pic>
        <p:nvPicPr>
          <p:cNvPr id="28" name="Picture 27" descr="A person standing in front of a crowd&#10;&#10;Description generated with very high confidence">
            <a:extLst>
              <a:ext uri="{FF2B5EF4-FFF2-40B4-BE49-F238E27FC236}">
                <a16:creationId xmlns:a16="http://schemas.microsoft.com/office/drawing/2014/main" id="{5F5FE7CA-B8B8-4B1E-87F3-60374B96B9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8286" y="0"/>
            <a:ext cx="4487091" cy="3313100"/>
          </a:xfrm>
          <a:prstGeom prst="rect">
            <a:avLst/>
          </a:prstGeom>
        </p:spPr>
      </p:pic>
      <p:pic>
        <p:nvPicPr>
          <p:cNvPr id="32" name="Picture 31" descr="A picture containing person, woman, indoor, holding&#10;&#10;Description generated with very high confidence">
            <a:extLst>
              <a:ext uri="{FF2B5EF4-FFF2-40B4-BE49-F238E27FC236}">
                <a16:creationId xmlns:a16="http://schemas.microsoft.com/office/drawing/2014/main" id="{DCA97240-E97C-4E71-BA67-0A1F6004F6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
            <a:ext cx="2536878" cy="3656553"/>
          </a:xfrm>
          <a:prstGeom prst="rect">
            <a:avLst/>
          </a:prstGeom>
        </p:spPr>
      </p:pic>
    </p:spTree>
    <p:extLst>
      <p:ext uri="{BB962C8B-B14F-4D97-AF65-F5344CB8AC3E}">
        <p14:creationId xmlns:p14="http://schemas.microsoft.com/office/powerpoint/2010/main" val="3877840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73C0-93F3-4740-9697-8EC40D389375}"/>
              </a:ext>
            </a:extLst>
          </p:cNvPr>
          <p:cNvSpPr>
            <a:spLocks noGrp="1"/>
          </p:cNvSpPr>
          <p:nvPr>
            <p:ph type="title"/>
          </p:nvPr>
        </p:nvSpPr>
        <p:spPr/>
        <p:txBody>
          <a:bodyPr/>
          <a:lstStyle/>
          <a:p>
            <a:endParaRPr lang="en-US"/>
          </a:p>
        </p:txBody>
      </p:sp>
      <p:pic>
        <p:nvPicPr>
          <p:cNvPr id="8" name="Content Placeholder 7" descr="A person wearing a suit and tie&#10;&#10;Description generated with very high confidence">
            <a:extLst>
              <a:ext uri="{FF2B5EF4-FFF2-40B4-BE49-F238E27FC236}">
                <a16:creationId xmlns:a16="http://schemas.microsoft.com/office/drawing/2014/main" id="{520E34F9-1CE5-49E3-9133-C08AF1E38B0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4038" b="230"/>
          <a:stretch/>
        </p:blipFill>
        <p:spPr>
          <a:xfrm>
            <a:off x="4765898" y="-3605"/>
            <a:ext cx="4378102" cy="3432605"/>
          </a:xfrm>
        </p:spPr>
      </p:pic>
      <p:sp>
        <p:nvSpPr>
          <p:cNvPr id="4" name="Date Placeholder 3">
            <a:extLst>
              <a:ext uri="{FF2B5EF4-FFF2-40B4-BE49-F238E27FC236}">
                <a16:creationId xmlns:a16="http://schemas.microsoft.com/office/drawing/2014/main" id="{11843A3F-391B-4EB4-B048-BDC44A960FBD}"/>
              </a:ext>
            </a:extLst>
          </p:cNvPr>
          <p:cNvSpPr>
            <a:spLocks noGrp="1"/>
          </p:cNvSpPr>
          <p:nvPr>
            <p:ph type="dt" sz="half" idx="10"/>
          </p:nvPr>
        </p:nvSpPr>
        <p:spPr/>
        <p:txBody>
          <a:bodyPr/>
          <a:lstStyle/>
          <a:p>
            <a:r>
              <a:rPr lang="en-US"/>
              <a:t>9/12/2018</a:t>
            </a:r>
            <a:endParaRPr lang="en-US" dirty="0"/>
          </a:p>
        </p:txBody>
      </p:sp>
      <p:sp>
        <p:nvSpPr>
          <p:cNvPr id="5" name="Footer Placeholder 4">
            <a:extLst>
              <a:ext uri="{FF2B5EF4-FFF2-40B4-BE49-F238E27FC236}">
                <a16:creationId xmlns:a16="http://schemas.microsoft.com/office/drawing/2014/main" id="{DBC25E65-BB66-4C7E-92BC-D55CCBB4F444}"/>
              </a:ext>
            </a:extLst>
          </p:cNvPr>
          <p:cNvSpPr>
            <a:spLocks noGrp="1"/>
          </p:cNvSpPr>
          <p:nvPr>
            <p:ph type="ftr" sz="quarter" idx="11"/>
          </p:nvPr>
        </p:nvSpPr>
        <p:spPr/>
        <p:txBody>
          <a:bodyPr/>
          <a:lstStyle/>
          <a:p>
            <a:r>
              <a:rPr lang="en-US"/>
              <a:t>CCP Meeting </a:t>
            </a:r>
            <a:endParaRPr lang="en-US" dirty="0"/>
          </a:p>
        </p:txBody>
      </p:sp>
      <p:sp>
        <p:nvSpPr>
          <p:cNvPr id="6" name="Slide Number Placeholder 5">
            <a:extLst>
              <a:ext uri="{FF2B5EF4-FFF2-40B4-BE49-F238E27FC236}">
                <a16:creationId xmlns:a16="http://schemas.microsoft.com/office/drawing/2014/main" id="{07955DAA-E16F-4F4E-B98D-3B5A2B23FC0C}"/>
              </a:ext>
            </a:extLst>
          </p:cNvPr>
          <p:cNvSpPr>
            <a:spLocks noGrp="1"/>
          </p:cNvSpPr>
          <p:nvPr>
            <p:ph type="sldNum" sz="quarter" idx="12"/>
          </p:nvPr>
        </p:nvSpPr>
        <p:spPr/>
        <p:txBody>
          <a:bodyPr/>
          <a:lstStyle/>
          <a:p>
            <a:fld id="{F8E24580-40B2-488E-B85D-7EA6E1ADC1C3}" type="slidenum">
              <a:rPr lang="en-US" smtClean="0"/>
              <a:t>19</a:t>
            </a:fld>
            <a:endParaRPr lang="en-US" dirty="0"/>
          </a:p>
        </p:txBody>
      </p:sp>
      <p:pic>
        <p:nvPicPr>
          <p:cNvPr id="10" name="Picture 9" descr="A person looking at the camera&#10;&#10;Description generated with high confidence">
            <a:extLst>
              <a:ext uri="{FF2B5EF4-FFF2-40B4-BE49-F238E27FC236}">
                <a16:creationId xmlns:a16="http://schemas.microsoft.com/office/drawing/2014/main" id="{328DA8C1-5938-40DE-9059-9B85FFFA7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331" y="3687321"/>
            <a:ext cx="3238499" cy="3155950"/>
          </a:xfrm>
          <a:prstGeom prst="rect">
            <a:avLst/>
          </a:prstGeom>
        </p:spPr>
      </p:pic>
      <p:pic>
        <p:nvPicPr>
          <p:cNvPr id="12" name="Picture 11" descr="A person standing in front of a mirror posing for the camera&#10;&#10;Description generated with high confidence">
            <a:extLst>
              <a:ext uri="{FF2B5EF4-FFF2-40B4-BE49-F238E27FC236}">
                <a16:creationId xmlns:a16="http://schemas.microsoft.com/office/drawing/2014/main" id="{7014D074-618A-48F2-9029-D1225AA642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44863"/>
            <a:ext cx="2292586" cy="3598407"/>
          </a:xfrm>
          <a:prstGeom prst="rect">
            <a:avLst/>
          </a:prstGeom>
        </p:spPr>
      </p:pic>
      <p:pic>
        <p:nvPicPr>
          <p:cNvPr id="14" name="Picture 13" descr="A person wearing a suit and tie&#10;&#10;Description generated with very high confidence">
            <a:extLst>
              <a:ext uri="{FF2B5EF4-FFF2-40B4-BE49-F238E27FC236}">
                <a16:creationId xmlns:a16="http://schemas.microsoft.com/office/drawing/2014/main" id="{CC1861E2-EB43-43F9-90C6-B25B939D12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0290" y="3425395"/>
            <a:ext cx="4293710" cy="3432605"/>
          </a:xfrm>
          <a:prstGeom prst="rect">
            <a:avLst/>
          </a:prstGeom>
        </p:spPr>
      </p:pic>
      <p:pic>
        <p:nvPicPr>
          <p:cNvPr id="18" name="Picture 17" descr="A group of people around each other&#10;&#10;Description generated with very high confidence">
            <a:extLst>
              <a:ext uri="{FF2B5EF4-FFF2-40B4-BE49-F238E27FC236}">
                <a16:creationId xmlns:a16="http://schemas.microsoft.com/office/drawing/2014/main" id="{308D2A94-888F-40A6-87F6-C4A2C94F35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216" y="-3605"/>
            <a:ext cx="4597682" cy="3690926"/>
          </a:xfrm>
          <a:prstGeom prst="rect">
            <a:avLst/>
          </a:prstGeom>
        </p:spPr>
      </p:pic>
    </p:spTree>
    <p:extLst>
      <p:ext uri="{BB962C8B-B14F-4D97-AF65-F5344CB8AC3E}">
        <p14:creationId xmlns:p14="http://schemas.microsoft.com/office/powerpoint/2010/main" val="188195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093917"/>
            <a:ext cx="7772400" cy="1470025"/>
          </a:xfrm>
        </p:spPr>
        <p:txBody>
          <a:bodyPr>
            <a:normAutofit/>
          </a:bodyPr>
          <a:lstStyle/>
          <a:p>
            <a:r>
              <a:rPr lang="en-US" b="1" i="1" dirty="0"/>
              <a:t>Demographic Information</a:t>
            </a:r>
          </a:p>
        </p:txBody>
      </p:sp>
      <p:sp>
        <p:nvSpPr>
          <p:cNvPr id="3" name="Subtitle 2"/>
          <p:cNvSpPr>
            <a:spLocks noGrp="1"/>
          </p:cNvSpPr>
          <p:nvPr>
            <p:ph type="subTitle" idx="1"/>
          </p:nvPr>
        </p:nvSpPr>
        <p:spPr>
          <a:xfrm>
            <a:off x="1066800" y="2584598"/>
            <a:ext cx="7010400" cy="3600646"/>
          </a:xfrm>
        </p:spPr>
        <p:txBody>
          <a:bodyPr>
            <a:noAutofit/>
          </a:bodyPr>
          <a:lstStyle/>
          <a:p>
            <a:r>
              <a:rPr lang="en-US" sz="1800" b="1" i="1" dirty="0">
                <a:solidFill>
                  <a:schemeClr val="tx1"/>
                </a:solidFill>
              </a:rPr>
              <a:t>Probation Department</a:t>
            </a:r>
          </a:p>
          <a:p>
            <a:pPr>
              <a:spcBef>
                <a:spcPts val="0"/>
              </a:spcBef>
            </a:pPr>
            <a:r>
              <a:rPr lang="en-US" sz="1800" b="1" i="1" dirty="0">
                <a:solidFill>
                  <a:schemeClr val="bg1">
                    <a:lumMod val="50000"/>
                  </a:schemeClr>
                </a:solidFill>
              </a:rPr>
              <a:t>Jennifer McDermott, Project Manager</a:t>
            </a:r>
          </a:p>
          <a:p>
            <a:pPr>
              <a:spcBef>
                <a:spcPts val="0"/>
              </a:spcBef>
            </a:pPr>
            <a:r>
              <a:rPr lang="en-US" sz="1800" b="1" i="1" dirty="0">
                <a:solidFill>
                  <a:schemeClr val="bg1">
                    <a:lumMod val="50000"/>
                  </a:schemeClr>
                </a:solidFill>
              </a:rPr>
              <a:t>Earl Montilla, Supervising DPO</a:t>
            </a:r>
          </a:p>
          <a:p>
            <a:pPr>
              <a:spcBef>
                <a:spcPts val="0"/>
              </a:spcBef>
            </a:pPr>
            <a:r>
              <a:rPr lang="en-US" sz="1800" b="1" i="1" dirty="0">
                <a:solidFill>
                  <a:schemeClr val="bg1">
                    <a:lumMod val="50000"/>
                  </a:schemeClr>
                </a:solidFill>
              </a:rPr>
              <a:t>Katie Ward, Social Services Manager</a:t>
            </a:r>
          </a:p>
          <a:p>
            <a:pPr>
              <a:spcBef>
                <a:spcPts val="0"/>
              </a:spcBef>
            </a:pPr>
            <a:r>
              <a:rPr lang="en-US" sz="1800" b="1" i="1" dirty="0">
                <a:solidFill>
                  <a:schemeClr val="bg1">
                    <a:lumMod val="50000"/>
                  </a:schemeClr>
                </a:solidFill>
              </a:rPr>
              <a:t>Agustina Simms, Supervising DPO</a:t>
            </a:r>
          </a:p>
          <a:p>
            <a:endParaRPr lang="en-US" sz="1000" b="1" i="1" dirty="0">
              <a:solidFill>
                <a:schemeClr val="tx1"/>
              </a:solidFill>
            </a:endParaRPr>
          </a:p>
          <a:p>
            <a:r>
              <a:rPr lang="en-US" sz="1800" b="1" i="1" dirty="0">
                <a:solidFill>
                  <a:schemeClr val="tx1"/>
                </a:solidFill>
              </a:rPr>
              <a:t>Sheriff’s Office</a:t>
            </a:r>
          </a:p>
          <a:p>
            <a:pPr>
              <a:spcBef>
                <a:spcPts val="0"/>
              </a:spcBef>
            </a:pPr>
            <a:r>
              <a:rPr lang="en-US" sz="1800" b="1" i="1" dirty="0">
                <a:solidFill>
                  <a:schemeClr val="bg1">
                    <a:lumMod val="50000"/>
                  </a:schemeClr>
                </a:solidFill>
              </a:rPr>
              <a:t>Brad Dewall, Captain</a:t>
            </a:r>
          </a:p>
          <a:p>
            <a:pPr>
              <a:spcBef>
                <a:spcPts val="0"/>
              </a:spcBef>
            </a:pPr>
            <a:endParaRPr lang="en-US" sz="1800" b="1" i="1" dirty="0">
              <a:solidFill>
                <a:schemeClr val="bg1">
                  <a:lumMod val="50000"/>
                </a:schemeClr>
              </a:solidFill>
            </a:endParaRPr>
          </a:p>
          <a:p>
            <a:pPr>
              <a:spcBef>
                <a:spcPts val="0"/>
              </a:spcBef>
            </a:pPr>
            <a:r>
              <a:rPr lang="en-US" sz="1800" b="1" i="1" dirty="0">
                <a:solidFill>
                  <a:srgbClr val="000000"/>
                </a:solidFill>
              </a:rPr>
              <a:t>Health and Social Services</a:t>
            </a:r>
          </a:p>
          <a:p>
            <a:pPr>
              <a:spcBef>
                <a:spcPts val="0"/>
              </a:spcBef>
            </a:pPr>
            <a:r>
              <a:rPr lang="en-US" sz="1800" b="1" i="1" dirty="0">
                <a:solidFill>
                  <a:schemeClr val="bg1">
                    <a:lumMod val="50000"/>
                  </a:schemeClr>
                </a:solidFill>
              </a:rPr>
              <a:t>Andrew Williamson, M.H. Services Manager</a:t>
            </a:r>
          </a:p>
          <a:p>
            <a:endParaRPr lang="en-US" sz="1000" b="1" i="1" dirty="0">
              <a:solidFill>
                <a:schemeClr val="tx1"/>
              </a:solidFill>
            </a:endParaRPr>
          </a:p>
          <a:p>
            <a:endParaRPr lang="en-US" sz="1600" b="1" i="1" dirty="0">
              <a:solidFill>
                <a:schemeClr val="tx1"/>
              </a:solidFill>
            </a:endParaRPr>
          </a:p>
          <a:p>
            <a:endParaRPr lang="en-US" sz="1600" b="1" i="1" dirty="0">
              <a:solidFill>
                <a:schemeClr val="tx1"/>
              </a:solidFill>
            </a:endParaRPr>
          </a:p>
          <a:p>
            <a:r>
              <a:rPr lang="en-US" sz="1600" b="1" i="1" dirty="0">
                <a:solidFill>
                  <a:schemeClr val="tx1"/>
                </a:solidFill>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4234"/>
            <a:ext cx="766035" cy="732311"/>
          </a:xfrm>
          <a:prstGeom prst="rect">
            <a:avLst/>
          </a:prstGeom>
        </p:spPr>
      </p:pic>
      <p:pic>
        <p:nvPicPr>
          <p:cNvPr id="11" name="Picture 2" descr="HiRes SO 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1806" y="351312"/>
            <a:ext cx="67926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1191059" y="5105400"/>
            <a:ext cx="7010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i="1" dirty="0">
                <a:solidFill>
                  <a:schemeClr val="tx1"/>
                </a:solidFill>
              </a:rPr>
              <a:t>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9697" y="164234"/>
            <a:ext cx="783486" cy="90341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266700"/>
            <a:ext cx="783486" cy="762000"/>
          </a:xfrm>
          <a:prstGeom prst="rect">
            <a:avLst/>
          </a:prstGeom>
        </p:spPr>
      </p:pic>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3665" y="309562"/>
            <a:ext cx="86518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a:extLst>
              <a:ext uri="{FF2B5EF4-FFF2-40B4-BE49-F238E27FC236}">
                <a16:creationId xmlns:a16="http://schemas.microsoft.com/office/drawing/2014/main" id="{9D11F65A-0697-49FC-B8AC-FD0E4A8F4FE0}"/>
              </a:ext>
            </a:extLst>
          </p:cNvPr>
          <p:cNvSpPr>
            <a:spLocks noGrp="1"/>
          </p:cNvSpPr>
          <p:nvPr>
            <p:ph type="ftr" sz="quarter" idx="11"/>
          </p:nvPr>
        </p:nvSpPr>
        <p:spPr/>
        <p:txBody>
          <a:bodyPr/>
          <a:lstStyle/>
          <a:p>
            <a:r>
              <a:rPr lang="en-US"/>
              <a:t>CCP Meeting </a:t>
            </a:r>
            <a:endParaRPr lang="en-US" dirty="0"/>
          </a:p>
        </p:txBody>
      </p:sp>
      <p:sp>
        <p:nvSpPr>
          <p:cNvPr id="5" name="Slide Number Placeholder 4">
            <a:extLst>
              <a:ext uri="{FF2B5EF4-FFF2-40B4-BE49-F238E27FC236}">
                <a16:creationId xmlns:a16="http://schemas.microsoft.com/office/drawing/2014/main" id="{A3B2AD8C-F7E5-480D-A40F-9CDF948B5C37}"/>
              </a:ext>
            </a:extLst>
          </p:cNvPr>
          <p:cNvSpPr>
            <a:spLocks noGrp="1"/>
          </p:cNvSpPr>
          <p:nvPr>
            <p:ph type="sldNum" sz="quarter" idx="12"/>
          </p:nvPr>
        </p:nvSpPr>
        <p:spPr/>
        <p:txBody>
          <a:bodyPr/>
          <a:lstStyle/>
          <a:p>
            <a:fld id="{F8E24580-40B2-488E-B85D-7EA6E1ADC1C3}" type="slidenum">
              <a:rPr lang="en-US" smtClean="0"/>
              <a:t>2</a:t>
            </a:fld>
            <a:endParaRPr lang="en-US" dirty="0"/>
          </a:p>
        </p:txBody>
      </p:sp>
      <p:sp>
        <p:nvSpPr>
          <p:cNvPr id="6" name="Date Placeholder 5">
            <a:extLst>
              <a:ext uri="{FF2B5EF4-FFF2-40B4-BE49-F238E27FC236}">
                <a16:creationId xmlns:a16="http://schemas.microsoft.com/office/drawing/2014/main" id="{4C043BE2-6122-4C0E-8A45-8DF5BA399055}"/>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864061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093917"/>
            <a:ext cx="7772400" cy="1470025"/>
          </a:xfrm>
        </p:spPr>
        <p:txBody>
          <a:bodyPr>
            <a:normAutofit/>
          </a:bodyPr>
          <a:lstStyle/>
          <a:p>
            <a:r>
              <a:rPr lang="en-US" b="1" i="1" dirty="0"/>
              <a:t>Demographic Information</a:t>
            </a:r>
          </a:p>
        </p:txBody>
      </p:sp>
      <p:sp>
        <p:nvSpPr>
          <p:cNvPr id="3" name="Subtitle 2"/>
          <p:cNvSpPr>
            <a:spLocks noGrp="1"/>
          </p:cNvSpPr>
          <p:nvPr>
            <p:ph type="subTitle" idx="1"/>
          </p:nvPr>
        </p:nvSpPr>
        <p:spPr>
          <a:xfrm>
            <a:off x="1066800" y="2584598"/>
            <a:ext cx="7010400" cy="3397102"/>
          </a:xfrm>
        </p:spPr>
        <p:txBody>
          <a:bodyPr>
            <a:noAutofit/>
          </a:bodyPr>
          <a:lstStyle/>
          <a:p>
            <a:r>
              <a:rPr lang="en-US" sz="1800" b="1" i="1" dirty="0">
                <a:solidFill>
                  <a:schemeClr val="tx1"/>
                </a:solidFill>
              </a:rPr>
              <a:t>Probation Department</a:t>
            </a:r>
          </a:p>
          <a:p>
            <a:pPr>
              <a:spcBef>
                <a:spcPts val="0"/>
              </a:spcBef>
            </a:pPr>
            <a:r>
              <a:rPr lang="en-US" sz="1800" b="1" i="1" dirty="0">
                <a:solidFill>
                  <a:schemeClr val="bg1">
                    <a:lumMod val="50000"/>
                  </a:schemeClr>
                </a:solidFill>
              </a:rPr>
              <a:t>Jennifer McDermott, Project Manager</a:t>
            </a:r>
          </a:p>
          <a:p>
            <a:pPr>
              <a:spcBef>
                <a:spcPts val="0"/>
              </a:spcBef>
            </a:pPr>
            <a:r>
              <a:rPr lang="en-US" sz="1800" b="1" i="1" dirty="0">
                <a:solidFill>
                  <a:schemeClr val="bg1">
                    <a:lumMod val="50000"/>
                  </a:schemeClr>
                </a:solidFill>
              </a:rPr>
              <a:t>Katie Ward, Social Services Manager</a:t>
            </a:r>
          </a:p>
          <a:p>
            <a:pPr>
              <a:spcBef>
                <a:spcPts val="0"/>
              </a:spcBef>
            </a:pPr>
            <a:r>
              <a:rPr lang="en-US" sz="1800" b="1" i="1" dirty="0">
                <a:solidFill>
                  <a:schemeClr val="bg1">
                    <a:lumMod val="50000"/>
                  </a:schemeClr>
                </a:solidFill>
              </a:rPr>
              <a:t>Agustina Simms, Supervising DPO</a:t>
            </a:r>
          </a:p>
          <a:p>
            <a:endParaRPr lang="en-US" sz="1000" b="1" i="1" dirty="0">
              <a:solidFill>
                <a:schemeClr val="tx1"/>
              </a:solidFill>
            </a:endParaRPr>
          </a:p>
          <a:p>
            <a:r>
              <a:rPr lang="en-US" sz="1800" b="1" i="1" dirty="0">
                <a:solidFill>
                  <a:schemeClr val="tx1"/>
                </a:solidFill>
              </a:rPr>
              <a:t>Sheriff’s Office</a:t>
            </a:r>
          </a:p>
          <a:p>
            <a:pPr>
              <a:spcBef>
                <a:spcPts val="0"/>
              </a:spcBef>
            </a:pPr>
            <a:r>
              <a:rPr lang="en-US" sz="1800" b="1" i="1" dirty="0">
                <a:solidFill>
                  <a:schemeClr val="bg1">
                    <a:lumMod val="50000"/>
                  </a:schemeClr>
                </a:solidFill>
              </a:rPr>
              <a:t>Brad Dewall, Captain</a:t>
            </a:r>
          </a:p>
          <a:p>
            <a:pPr>
              <a:spcBef>
                <a:spcPts val="0"/>
              </a:spcBef>
            </a:pPr>
            <a:r>
              <a:rPr lang="en-US" sz="1800" b="1" i="1" dirty="0">
                <a:solidFill>
                  <a:schemeClr val="bg1">
                    <a:lumMod val="50000"/>
                  </a:schemeClr>
                </a:solidFill>
              </a:rPr>
              <a:t>Renee Smith, Program Manager</a:t>
            </a:r>
          </a:p>
          <a:p>
            <a:pPr>
              <a:spcBef>
                <a:spcPts val="0"/>
              </a:spcBef>
            </a:pPr>
            <a:endParaRPr lang="en-US" sz="1800" b="1" i="1" dirty="0">
              <a:solidFill>
                <a:schemeClr val="bg1">
                  <a:lumMod val="50000"/>
                </a:schemeClr>
              </a:solidFill>
            </a:endParaRPr>
          </a:p>
          <a:p>
            <a:pPr>
              <a:spcBef>
                <a:spcPts val="0"/>
              </a:spcBef>
            </a:pPr>
            <a:r>
              <a:rPr lang="en-US" sz="1800" b="1" i="1" dirty="0">
                <a:solidFill>
                  <a:srgbClr val="000000"/>
                </a:solidFill>
              </a:rPr>
              <a:t>Health and Social Services</a:t>
            </a:r>
          </a:p>
          <a:p>
            <a:pPr>
              <a:spcBef>
                <a:spcPts val="0"/>
              </a:spcBef>
            </a:pPr>
            <a:r>
              <a:rPr lang="en-US" sz="1800" b="1" i="1" dirty="0">
                <a:solidFill>
                  <a:schemeClr val="bg1">
                    <a:lumMod val="50000"/>
                  </a:schemeClr>
                </a:solidFill>
              </a:rPr>
              <a:t>Sandra Sinz, Deputy Director</a:t>
            </a:r>
          </a:p>
          <a:p>
            <a:pPr>
              <a:spcBef>
                <a:spcPts val="0"/>
              </a:spcBef>
            </a:pPr>
            <a:r>
              <a:rPr lang="en-US" sz="1800" b="1" i="1" dirty="0">
                <a:solidFill>
                  <a:schemeClr val="bg1">
                    <a:lumMod val="50000"/>
                  </a:schemeClr>
                </a:solidFill>
              </a:rPr>
              <a:t>Andrew Williamson, M.H. Services Manager</a:t>
            </a:r>
          </a:p>
          <a:p>
            <a:endParaRPr lang="en-US" sz="1000" b="1" i="1" dirty="0">
              <a:solidFill>
                <a:schemeClr val="tx1"/>
              </a:solidFill>
            </a:endParaRPr>
          </a:p>
          <a:p>
            <a:endParaRPr lang="en-US" sz="1600" b="1" i="1" dirty="0">
              <a:solidFill>
                <a:schemeClr val="tx1"/>
              </a:solidFill>
            </a:endParaRPr>
          </a:p>
          <a:p>
            <a:endParaRPr lang="en-US" sz="1600" b="1" i="1" dirty="0">
              <a:solidFill>
                <a:schemeClr val="tx1"/>
              </a:solidFill>
            </a:endParaRPr>
          </a:p>
          <a:p>
            <a:r>
              <a:rPr lang="en-US" sz="1600" b="1" i="1" dirty="0">
                <a:solidFill>
                  <a:schemeClr val="tx1"/>
                </a:solidFill>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4234"/>
            <a:ext cx="766035" cy="732311"/>
          </a:xfrm>
          <a:prstGeom prst="rect">
            <a:avLst/>
          </a:prstGeom>
        </p:spPr>
      </p:pic>
      <p:pic>
        <p:nvPicPr>
          <p:cNvPr id="11" name="Picture 2" descr="HiRes SO 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1806" y="351312"/>
            <a:ext cx="67926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1191059" y="5105400"/>
            <a:ext cx="7010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i="1" dirty="0">
                <a:solidFill>
                  <a:schemeClr val="tx1"/>
                </a:solidFill>
              </a:rPr>
              <a:t>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9697" y="164234"/>
            <a:ext cx="783486" cy="90341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266700"/>
            <a:ext cx="783486" cy="762000"/>
          </a:xfrm>
          <a:prstGeom prst="rect">
            <a:avLst/>
          </a:prstGeom>
        </p:spPr>
      </p:pic>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3665" y="309562"/>
            <a:ext cx="86518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image001">
            <a:extLst>
              <a:ext uri="{FF2B5EF4-FFF2-40B4-BE49-F238E27FC236}">
                <a16:creationId xmlns:a16="http://schemas.microsoft.com/office/drawing/2014/main" id="{158A6DB5-6457-4DCC-8366-620161E706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090" y="171854"/>
            <a:ext cx="8721820" cy="619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5192865B-393A-4199-898C-0D7630E6312B}"/>
              </a:ext>
            </a:extLst>
          </p:cNvPr>
          <p:cNvSpPr>
            <a:spLocks noGrp="1"/>
          </p:cNvSpPr>
          <p:nvPr>
            <p:ph type="ftr" sz="quarter" idx="11"/>
          </p:nvPr>
        </p:nvSpPr>
        <p:spPr/>
        <p:txBody>
          <a:bodyPr/>
          <a:lstStyle/>
          <a:p>
            <a:r>
              <a:rPr lang="en-US"/>
              <a:t>CCP Meeting </a:t>
            </a:r>
            <a:endParaRPr lang="en-US" dirty="0"/>
          </a:p>
        </p:txBody>
      </p:sp>
      <p:sp>
        <p:nvSpPr>
          <p:cNvPr id="5" name="Slide Number Placeholder 4">
            <a:extLst>
              <a:ext uri="{FF2B5EF4-FFF2-40B4-BE49-F238E27FC236}">
                <a16:creationId xmlns:a16="http://schemas.microsoft.com/office/drawing/2014/main" id="{97F44F84-C834-41AF-B294-0AAFBA85F559}"/>
              </a:ext>
            </a:extLst>
          </p:cNvPr>
          <p:cNvSpPr>
            <a:spLocks noGrp="1"/>
          </p:cNvSpPr>
          <p:nvPr>
            <p:ph type="sldNum" sz="quarter" idx="12"/>
          </p:nvPr>
        </p:nvSpPr>
        <p:spPr/>
        <p:txBody>
          <a:bodyPr/>
          <a:lstStyle/>
          <a:p>
            <a:fld id="{F8E24580-40B2-488E-B85D-7EA6E1ADC1C3}" type="slidenum">
              <a:rPr lang="en-US" smtClean="0"/>
              <a:t>20</a:t>
            </a:fld>
            <a:endParaRPr lang="en-US" dirty="0"/>
          </a:p>
        </p:txBody>
      </p:sp>
      <p:sp>
        <p:nvSpPr>
          <p:cNvPr id="6" name="Date Placeholder 5">
            <a:extLst>
              <a:ext uri="{FF2B5EF4-FFF2-40B4-BE49-F238E27FC236}">
                <a16:creationId xmlns:a16="http://schemas.microsoft.com/office/drawing/2014/main" id="{242D5D02-18EC-4807-BFD2-36EF77E96F11}"/>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86666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7909-948D-4242-ADED-06061F1E169C}"/>
              </a:ext>
            </a:extLst>
          </p:cNvPr>
          <p:cNvSpPr>
            <a:spLocks noGrp="1"/>
          </p:cNvSpPr>
          <p:nvPr>
            <p:ph type="title"/>
          </p:nvPr>
        </p:nvSpPr>
        <p:spPr/>
        <p:txBody>
          <a:bodyPr/>
          <a:lstStyle/>
          <a:p>
            <a:r>
              <a:rPr lang="en-US" dirty="0"/>
              <a:t>Centers for Positive Change </a:t>
            </a:r>
          </a:p>
        </p:txBody>
      </p:sp>
      <p:sp>
        <p:nvSpPr>
          <p:cNvPr id="3" name="Content Placeholder 2">
            <a:extLst>
              <a:ext uri="{FF2B5EF4-FFF2-40B4-BE49-F238E27FC236}">
                <a16:creationId xmlns:a16="http://schemas.microsoft.com/office/drawing/2014/main" id="{57771CA0-5265-4685-8FE2-AA23C3F27624}"/>
              </a:ext>
            </a:extLst>
          </p:cNvPr>
          <p:cNvSpPr>
            <a:spLocks noGrp="1"/>
          </p:cNvSpPr>
          <p:nvPr>
            <p:ph idx="1"/>
          </p:nvPr>
        </p:nvSpPr>
        <p:spPr/>
        <p:txBody>
          <a:bodyPr>
            <a:normAutofit/>
          </a:bodyPr>
          <a:lstStyle/>
          <a:p>
            <a:r>
              <a:rPr lang="en-US" dirty="0"/>
              <a:t>Partner Service Highlights</a:t>
            </a:r>
          </a:p>
          <a:p>
            <a:pPr marL="342900" lvl="1" indent="0">
              <a:buNone/>
            </a:pPr>
            <a:endParaRPr lang="en-US" sz="1500" dirty="0"/>
          </a:p>
          <a:p>
            <a:pPr lvl="1"/>
            <a:r>
              <a:rPr lang="en-US" sz="1500" dirty="0" err="1"/>
              <a:t>Healthright</a:t>
            </a:r>
            <a:r>
              <a:rPr lang="en-US" sz="1500" dirty="0"/>
              <a:t> 360 expanded intensity of Matrix Substance Abuse Intensive Outpatient Programming to include family support, additional gender responsiveness, and higher dosage (refers to number of treatment hours).  110 clients participated in Matrix during the 4</a:t>
            </a:r>
            <a:r>
              <a:rPr lang="en-US" sz="1500" baseline="30000" dirty="0"/>
              <a:t>th</a:t>
            </a:r>
            <a:r>
              <a:rPr lang="en-US" sz="1500" dirty="0"/>
              <a:t> quarter. </a:t>
            </a:r>
          </a:p>
          <a:p>
            <a:pPr lvl="1"/>
            <a:endParaRPr lang="en-US" sz="1500" dirty="0"/>
          </a:p>
          <a:p>
            <a:pPr lvl="1"/>
            <a:r>
              <a:rPr lang="en-US" sz="1500" dirty="0"/>
              <a:t>LCA Employment retention at the 90 day mark realized a 61% improvement, a result of expanding services to include a Job Retention Specialist.</a:t>
            </a:r>
          </a:p>
          <a:p>
            <a:pPr marL="342900" lvl="1" indent="0">
              <a:buNone/>
            </a:pPr>
            <a:endParaRPr lang="en-US" sz="1500" dirty="0"/>
          </a:p>
          <a:p>
            <a:pPr lvl="1"/>
            <a:r>
              <a:rPr lang="en-US" sz="1500" dirty="0"/>
              <a:t>Five Keys Charter Schools at Vallejo and Fairfield served 310 students during the 2017-2018 school year.  Uniquely, about 25% of Five Keys students are not on Probation, rather they are family members or friends of clients seeking a safe place to earn their GED or diploma.  16 students graduated, earning High School diplomas and GEDs.  </a:t>
            </a:r>
          </a:p>
          <a:p>
            <a:pPr marL="457200" lvl="1" indent="0">
              <a:buNone/>
            </a:pPr>
            <a:endParaRPr lang="en-US" sz="1500" dirty="0"/>
          </a:p>
          <a:p>
            <a:endParaRPr lang="en-US" dirty="0"/>
          </a:p>
        </p:txBody>
      </p:sp>
      <p:pic>
        <p:nvPicPr>
          <p:cNvPr id="4" name="Picture 6">
            <a:extLst>
              <a:ext uri="{FF2B5EF4-FFF2-40B4-BE49-F238E27FC236}">
                <a16:creationId xmlns:a16="http://schemas.microsoft.com/office/drawing/2014/main" id="{D8C6BE11-83E0-46AA-B6D0-0FABA2BF9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52400"/>
            <a:ext cx="777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20117AFA-DFD0-4C15-AD8D-ADABAF018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a16="http://schemas.microsoft.com/office/drawing/2014/main" id="{57A8F35D-2F22-4E79-9046-ED8831D198FD}"/>
              </a:ext>
            </a:extLst>
          </p:cNvPr>
          <p:cNvSpPr>
            <a:spLocks noGrp="1"/>
          </p:cNvSpPr>
          <p:nvPr>
            <p:ph type="ftr" sz="quarter" idx="11"/>
          </p:nvPr>
        </p:nvSpPr>
        <p:spPr/>
        <p:txBody>
          <a:bodyPr/>
          <a:lstStyle/>
          <a:p>
            <a:r>
              <a:rPr lang="en-US"/>
              <a:t>CCP Meeting </a:t>
            </a:r>
            <a:endParaRPr lang="en-US" dirty="0"/>
          </a:p>
        </p:txBody>
      </p:sp>
      <p:sp>
        <p:nvSpPr>
          <p:cNvPr id="7" name="Slide Number Placeholder 6">
            <a:extLst>
              <a:ext uri="{FF2B5EF4-FFF2-40B4-BE49-F238E27FC236}">
                <a16:creationId xmlns:a16="http://schemas.microsoft.com/office/drawing/2014/main" id="{32D52998-1DDC-4A5B-B770-077713A303C7}"/>
              </a:ext>
            </a:extLst>
          </p:cNvPr>
          <p:cNvSpPr>
            <a:spLocks noGrp="1"/>
          </p:cNvSpPr>
          <p:nvPr>
            <p:ph type="sldNum" sz="quarter" idx="12"/>
          </p:nvPr>
        </p:nvSpPr>
        <p:spPr/>
        <p:txBody>
          <a:bodyPr/>
          <a:lstStyle/>
          <a:p>
            <a:fld id="{F8E24580-40B2-488E-B85D-7EA6E1ADC1C3}" type="slidenum">
              <a:rPr lang="en-US" smtClean="0"/>
              <a:t>21</a:t>
            </a:fld>
            <a:endParaRPr lang="en-US" dirty="0"/>
          </a:p>
        </p:txBody>
      </p:sp>
      <p:sp>
        <p:nvSpPr>
          <p:cNvPr id="8" name="Date Placeholder 7">
            <a:extLst>
              <a:ext uri="{FF2B5EF4-FFF2-40B4-BE49-F238E27FC236}">
                <a16:creationId xmlns:a16="http://schemas.microsoft.com/office/drawing/2014/main" id="{EA583144-434F-4163-8D7F-71D350602CDE}"/>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2660167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E2AC-72FA-4B6C-907C-7C67F1B19D3C}"/>
              </a:ext>
            </a:extLst>
          </p:cNvPr>
          <p:cNvSpPr>
            <a:spLocks noGrp="1"/>
          </p:cNvSpPr>
          <p:nvPr>
            <p:ph type="title"/>
          </p:nvPr>
        </p:nvSpPr>
        <p:spPr/>
        <p:txBody>
          <a:bodyPr/>
          <a:lstStyle/>
          <a:p>
            <a:r>
              <a:rPr lang="en-US" dirty="0"/>
              <a:t>Centers for Positive Change </a:t>
            </a:r>
          </a:p>
        </p:txBody>
      </p:sp>
      <p:sp>
        <p:nvSpPr>
          <p:cNvPr id="3" name="Content Placeholder 2">
            <a:extLst>
              <a:ext uri="{FF2B5EF4-FFF2-40B4-BE49-F238E27FC236}">
                <a16:creationId xmlns:a16="http://schemas.microsoft.com/office/drawing/2014/main" id="{5A6F1A40-F649-4938-8404-2372B8C2C677}"/>
              </a:ext>
            </a:extLst>
          </p:cNvPr>
          <p:cNvSpPr>
            <a:spLocks noGrp="1"/>
          </p:cNvSpPr>
          <p:nvPr>
            <p:ph idx="1"/>
          </p:nvPr>
        </p:nvSpPr>
        <p:spPr>
          <a:xfrm>
            <a:off x="628650" y="2226469"/>
            <a:ext cx="7886700" cy="3381890"/>
          </a:xfrm>
        </p:spPr>
        <p:txBody>
          <a:bodyPr>
            <a:normAutofit fontScale="55000" lnSpcReduction="20000"/>
          </a:bodyPr>
          <a:lstStyle/>
          <a:p>
            <a:r>
              <a:rPr lang="en-US" dirty="0"/>
              <a:t>Community Engagement and Connection </a:t>
            </a:r>
          </a:p>
          <a:p>
            <a:pPr lvl="1"/>
            <a:r>
              <a:rPr lang="en-US" dirty="0"/>
              <a:t>Back to School Haircut Event</a:t>
            </a:r>
          </a:p>
          <a:p>
            <a:pPr lvl="1"/>
            <a:r>
              <a:rPr lang="en-US" dirty="0"/>
              <a:t>Late Night Basketball in collaboration with New Horizon and Friendship Missionary Baptist Church </a:t>
            </a:r>
          </a:p>
          <a:p>
            <a:pPr lvl="1"/>
            <a:r>
              <a:rPr lang="en-US" dirty="0"/>
              <a:t>Increased referrals for Medication Assisted Treatment service for opioid addiction</a:t>
            </a:r>
          </a:p>
          <a:p>
            <a:endParaRPr lang="en-US" dirty="0"/>
          </a:p>
          <a:p>
            <a:r>
              <a:rPr lang="en-US" dirty="0"/>
              <a:t>Quality Assurance – Quarter Snapshot (Q4 FY 17/18)</a:t>
            </a:r>
          </a:p>
          <a:p>
            <a:pPr lvl="1"/>
            <a:r>
              <a:rPr lang="en-US" dirty="0"/>
              <a:t>79 hours of quality assurance in multiple interventions and services</a:t>
            </a:r>
          </a:p>
          <a:p>
            <a:pPr lvl="2"/>
            <a:r>
              <a:rPr lang="en-US" dirty="0"/>
              <a:t>Individual Taped Sessions</a:t>
            </a:r>
          </a:p>
          <a:p>
            <a:pPr lvl="2"/>
            <a:r>
              <a:rPr lang="en-US" dirty="0"/>
              <a:t>Group Intervention Delivery </a:t>
            </a:r>
          </a:p>
          <a:p>
            <a:pPr lvl="2"/>
            <a:r>
              <a:rPr lang="en-US" dirty="0"/>
              <a:t>Case Study Review – team model</a:t>
            </a:r>
          </a:p>
          <a:p>
            <a:pPr lvl="1"/>
            <a:r>
              <a:rPr lang="en-US" dirty="0"/>
              <a:t>New Quality Assurance Coach, Tanya Hill, joined our team in June</a:t>
            </a:r>
          </a:p>
          <a:p>
            <a:pPr lvl="1"/>
            <a:r>
              <a:rPr lang="en-US" dirty="0"/>
              <a:t>Importance of QA to Program Fidelity and Outcomes  </a:t>
            </a:r>
          </a:p>
          <a:p>
            <a:pPr lvl="1"/>
            <a:endParaRPr lang="en-US" dirty="0"/>
          </a:p>
          <a:p>
            <a:pPr lvl="1"/>
            <a:endParaRPr lang="en-US" dirty="0"/>
          </a:p>
        </p:txBody>
      </p:sp>
      <p:pic>
        <p:nvPicPr>
          <p:cNvPr id="4" name="Picture 2" descr="c3ef2f25-4e9f-4a5a-bc12-9aed57cf8800@namprd09">
            <a:extLst>
              <a:ext uri="{FF2B5EF4-FFF2-40B4-BE49-F238E27FC236}">
                <a16:creationId xmlns:a16="http://schemas.microsoft.com/office/drawing/2014/main" id="{48CF3C4B-6DCE-4103-9DF0-99B3C079E5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794284"/>
            <a:ext cx="1581151" cy="210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2C001600-EE34-4505-929D-19390F6E4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52400"/>
            <a:ext cx="777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A6C9411-1903-40A7-95B5-F6F62FE9A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6A398F92-F158-4F91-98D3-35A2B9879AD5}"/>
              </a:ext>
            </a:extLst>
          </p:cNvPr>
          <p:cNvSpPr>
            <a:spLocks noGrp="1"/>
          </p:cNvSpPr>
          <p:nvPr>
            <p:ph type="ftr" sz="quarter" idx="11"/>
          </p:nvPr>
        </p:nvSpPr>
        <p:spPr/>
        <p:txBody>
          <a:bodyPr/>
          <a:lstStyle/>
          <a:p>
            <a:r>
              <a:rPr lang="en-US"/>
              <a:t>CCP Meeting </a:t>
            </a:r>
            <a:endParaRPr lang="en-US" dirty="0"/>
          </a:p>
        </p:txBody>
      </p:sp>
      <p:sp>
        <p:nvSpPr>
          <p:cNvPr id="8" name="Slide Number Placeholder 7">
            <a:extLst>
              <a:ext uri="{FF2B5EF4-FFF2-40B4-BE49-F238E27FC236}">
                <a16:creationId xmlns:a16="http://schemas.microsoft.com/office/drawing/2014/main" id="{665C958B-931F-4A29-910E-C6617FC9725E}"/>
              </a:ext>
            </a:extLst>
          </p:cNvPr>
          <p:cNvSpPr>
            <a:spLocks noGrp="1"/>
          </p:cNvSpPr>
          <p:nvPr>
            <p:ph type="sldNum" sz="quarter" idx="12"/>
          </p:nvPr>
        </p:nvSpPr>
        <p:spPr/>
        <p:txBody>
          <a:bodyPr/>
          <a:lstStyle/>
          <a:p>
            <a:fld id="{F8E24580-40B2-488E-B85D-7EA6E1ADC1C3}" type="slidenum">
              <a:rPr lang="en-US" smtClean="0"/>
              <a:t>22</a:t>
            </a:fld>
            <a:endParaRPr lang="en-US" dirty="0"/>
          </a:p>
        </p:txBody>
      </p:sp>
      <p:sp>
        <p:nvSpPr>
          <p:cNvPr id="9" name="Date Placeholder 8">
            <a:extLst>
              <a:ext uri="{FF2B5EF4-FFF2-40B4-BE49-F238E27FC236}">
                <a16:creationId xmlns:a16="http://schemas.microsoft.com/office/drawing/2014/main" id="{B52E177B-D903-4B32-A68D-7710226EB34C}"/>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1514137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type x imp x ES">
            <a:extLst>
              <a:ext uri="{FF2B5EF4-FFF2-40B4-BE49-F238E27FC236}">
                <a16:creationId xmlns:a16="http://schemas.microsoft.com/office/drawing/2014/main" id="{94219255-4DA8-4F9E-A87C-C482B65C638C}"/>
              </a:ext>
            </a:extLst>
          </p:cNvPr>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l="893" r="2678"/>
          <a:stretch>
            <a:fillRect/>
          </a:stretch>
        </p:blipFill>
        <p:spPr>
          <a:xfrm>
            <a:off x="1173638" y="1524465"/>
            <a:ext cx="6301963" cy="3162151"/>
          </a:xfrm>
        </p:spPr>
      </p:pic>
      <p:grpSp>
        <p:nvGrpSpPr>
          <p:cNvPr id="2" name="Group 4">
            <a:extLst>
              <a:ext uri="{FF2B5EF4-FFF2-40B4-BE49-F238E27FC236}">
                <a16:creationId xmlns:a16="http://schemas.microsoft.com/office/drawing/2014/main" id="{FE631298-22B9-41F9-91D5-9DC7FDBCC6FB}"/>
              </a:ext>
            </a:extLst>
          </p:cNvPr>
          <p:cNvGrpSpPr>
            <a:grpSpLocks/>
          </p:cNvGrpSpPr>
          <p:nvPr/>
        </p:nvGrpSpPr>
        <p:grpSpPr bwMode="auto">
          <a:xfrm>
            <a:off x="3868073" y="2722859"/>
            <a:ext cx="3977926" cy="2807909"/>
            <a:chOff x="2304" y="1872"/>
            <a:chExt cx="3265" cy="2352"/>
          </a:xfrm>
        </p:grpSpPr>
        <p:sp>
          <p:nvSpPr>
            <p:cNvPr id="51212" name="Rectangle 5">
              <a:extLst>
                <a:ext uri="{FF2B5EF4-FFF2-40B4-BE49-F238E27FC236}">
                  <a16:creationId xmlns:a16="http://schemas.microsoft.com/office/drawing/2014/main" id="{1EB45DEB-D37B-4CF7-9BE3-F3A56C616D4F}"/>
                </a:ext>
              </a:extLst>
            </p:cNvPr>
            <p:cNvSpPr>
              <a:spLocks noChangeArrowheads="1"/>
            </p:cNvSpPr>
            <p:nvPr/>
          </p:nvSpPr>
          <p:spPr bwMode="auto">
            <a:xfrm>
              <a:off x="3696" y="3408"/>
              <a:ext cx="1873" cy="816"/>
            </a:xfrm>
            <a:prstGeom prst="rect">
              <a:avLst/>
            </a:prstGeom>
            <a:solidFill>
              <a:srgbClr val="FFFF99"/>
            </a:solidFill>
            <a:ln w="38100">
              <a:solidFill>
                <a:srgbClr val="FF000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a:solidFill>
                    <a:srgbClr val="000000"/>
                  </a:solidFill>
                  <a:latin typeface="Arial" panose="020B0604020202020204" pitchFamily="34" charset="0"/>
                </a:rPr>
                <a:t>The effect of a well implemented weak program is as big as a strong program implemented poorly</a:t>
              </a:r>
            </a:p>
          </p:txBody>
        </p:sp>
        <p:sp>
          <p:nvSpPr>
            <p:cNvPr id="51213" name="Oval 6">
              <a:extLst>
                <a:ext uri="{FF2B5EF4-FFF2-40B4-BE49-F238E27FC236}">
                  <a16:creationId xmlns:a16="http://schemas.microsoft.com/office/drawing/2014/main" id="{B4C9F4EB-AB5A-44EE-A1E1-CF698DB7F357}"/>
                </a:ext>
              </a:extLst>
            </p:cNvPr>
            <p:cNvSpPr>
              <a:spLocks noChangeArrowheads="1"/>
            </p:cNvSpPr>
            <p:nvPr/>
          </p:nvSpPr>
          <p:spPr bwMode="auto">
            <a:xfrm>
              <a:off x="2304" y="1872"/>
              <a:ext cx="576" cy="2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500">
                <a:solidFill>
                  <a:srgbClr val="000000"/>
                </a:solidFill>
                <a:latin typeface="Arial" panose="020B0604020202020204" pitchFamily="34" charset="0"/>
              </a:endParaRPr>
            </a:p>
          </p:txBody>
        </p:sp>
        <p:sp>
          <p:nvSpPr>
            <p:cNvPr id="51214" name="Oval 7">
              <a:extLst>
                <a:ext uri="{FF2B5EF4-FFF2-40B4-BE49-F238E27FC236}">
                  <a16:creationId xmlns:a16="http://schemas.microsoft.com/office/drawing/2014/main" id="{DA16AF29-A2B6-4FCB-8A37-4BCFE0FFC202}"/>
                </a:ext>
              </a:extLst>
            </p:cNvPr>
            <p:cNvSpPr>
              <a:spLocks noChangeArrowheads="1"/>
            </p:cNvSpPr>
            <p:nvPr/>
          </p:nvSpPr>
          <p:spPr bwMode="auto">
            <a:xfrm>
              <a:off x="4128" y="3041"/>
              <a:ext cx="576" cy="2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500">
                <a:solidFill>
                  <a:srgbClr val="000000"/>
                </a:solidFill>
                <a:latin typeface="Arial" panose="020B0604020202020204" pitchFamily="34" charset="0"/>
              </a:endParaRPr>
            </a:p>
          </p:txBody>
        </p:sp>
        <p:sp>
          <p:nvSpPr>
            <p:cNvPr id="51215" name="Line 8">
              <a:extLst>
                <a:ext uri="{FF2B5EF4-FFF2-40B4-BE49-F238E27FC236}">
                  <a16:creationId xmlns:a16="http://schemas.microsoft.com/office/drawing/2014/main" id="{D6801BBE-EFE0-4D6A-A9F4-4C22936E5E78}"/>
                </a:ext>
              </a:extLst>
            </p:cNvPr>
            <p:cNvSpPr>
              <a:spLocks noChangeShapeType="1"/>
            </p:cNvSpPr>
            <p:nvPr/>
          </p:nvSpPr>
          <p:spPr bwMode="auto">
            <a:xfrm flipH="1" flipV="1">
              <a:off x="2784" y="2160"/>
              <a:ext cx="912" cy="124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51216" name="Line 9">
              <a:extLst>
                <a:ext uri="{FF2B5EF4-FFF2-40B4-BE49-F238E27FC236}">
                  <a16:creationId xmlns:a16="http://schemas.microsoft.com/office/drawing/2014/main" id="{3E21624D-B5AD-4998-BBB0-8BEBB5768F63}"/>
                </a:ext>
              </a:extLst>
            </p:cNvPr>
            <p:cNvSpPr>
              <a:spLocks noChangeShapeType="1"/>
            </p:cNvSpPr>
            <p:nvPr/>
          </p:nvSpPr>
          <p:spPr bwMode="auto">
            <a:xfrm flipV="1">
              <a:off x="3744" y="3216"/>
              <a:ext cx="384" cy="14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grpSp>
        <p:nvGrpSpPr>
          <p:cNvPr id="3" name="Group 10">
            <a:extLst>
              <a:ext uri="{FF2B5EF4-FFF2-40B4-BE49-F238E27FC236}">
                <a16:creationId xmlns:a16="http://schemas.microsoft.com/office/drawing/2014/main" id="{C04CD608-30BF-4D22-B6B1-BFA18B2088D6}"/>
              </a:ext>
            </a:extLst>
          </p:cNvPr>
          <p:cNvGrpSpPr>
            <a:grpSpLocks/>
          </p:cNvGrpSpPr>
          <p:nvPr/>
        </p:nvGrpSpPr>
        <p:grpSpPr bwMode="auto">
          <a:xfrm>
            <a:off x="4342910" y="1705501"/>
            <a:ext cx="3766544" cy="2453666"/>
            <a:chOff x="2480" y="952"/>
            <a:chExt cx="3243" cy="2168"/>
          </a:xfrm>
        </p:grpSpPr>
        <p:sp>
          <p:nvSpPr>
            <p:cNvPr id="51209" name="Rectangle 11">
              <a:extLst>
                <a:ext uri="{FF2B5EF4-FFF2-40B4-BE49-F238E27FC236}">
                  <a16:creationId xmlns:a16="http://schemas.microsoft.com/office/drawing/2014/main" id="{C4B9EBA7-08CB-4D2F-BD01-F5B3A3FABC82}"/>
                </a:ext>
              </a:extLst>
            </p:cNvPr>
            <p:cNvSpPr>
              <a:spLocks noChangeArrowheads="1"/>
            </p:cNvSpPr>
            <p:nvPr/>
          </p:nvSpPr>
          <p:spPr bwMode="auto">
            <a:xfrm>
              <a:off x="4792" y="952"/>
              <a:ext cx="931" cy="987"/>
            </a:xfrm>
            <a:prstGeom prst="rect">
              <a:avLst/>
            </a:prstGeom>
            <a:solidFill>
              <a:srgbClr val="FFFF99"/>
            </a:solidFill>
            <a:ln w="38100">
              <a:solidFill>
                <a:srgbClr val="FF000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dirty="0">
                  <a:solidFill>
                    <a:srgbClr val="000000"/>
                  </a:solidFill>
                  <a:latin typeface="Arial" panose="020B0604020202020204" pitchFamily="34" charset="0"/>
                </a:rPr>
                <a:t>The best is to have a strong program implemented well</a:t>
              </a:r>
            </a:p>
          </p:txBody>
        </p:sp>
        <p:sp>
          <p:nvSpPr>
            <p:cNvPr id="51210" name="Oval 12">
              <a:extLst>
                <a:ext uri="{FF2B5EF4-FFF2-40B4-BE49-F238E27FC236}">
                  <a16:creationId xmlns:a16="http://schemas.microsoft.com/office/drawing/2014/main" id="{92A7FE24-8FE2-4C35-A275-F8CA4D7C7C6E}"/>
                </a:ext>
              </a:extLst>
            </p:cNvPr>
            <p:cNvSpPr>
              <a:spLocks noChangeArrowheads="1"/>
            </p:cNvSpPr>
            <p:nvPr/>
          </p:nvSpPr>
          <p:spPr bwMode="auto">
            <a:xfrm>
              <a:off x="4038" y="1825"/>
              <a:ext cx="576" cy="2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500">
                <a:solidFill>
                  <a:srgbClr val="000000"/>
                </a:solidFill>
                <a:latin typeface="Arial" panose="020B0604020202020204" pitchFamily="34" charset="0"/>
              </a:endParaRPr>
            </a:p>
          </p:txBody>
        </p:sp>
        <p:sp>
          <p:nvSpPr>
            <p:cNvPr id="51211" name="Line 13">
              <a:extLst>
                <a:ext uri="{FF2B5EF4-FFF2-40B4-BE49-F238E27FC236}">
                  <a16:creationId xmlns:a16="http://schemas.microsoft.com/office/drawing/2014/main" id="{F87E7702-FC44-4A4A-87A7-5FE4C59EE38E}"/>
                </a:ext>
              </a:extLst>
            </p:cNvPr>
            <p:cNvSpPr>
              <a:spLocks noChangeShapeType="1"/>
            </p:cNvSpPr>
            <p:nvPr/>
          </p:nvSpPr>
          <p:spPr bwMode="auto">
            <a:xfrm flipV="1">
              <a:off x="2480" y="2112"/>
              <a:ext cx="1696" cy="100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sp>
        <p:nvSpPr>
          <p:cNvPr id="75790" name="Rectangle 14">
            <a:extLst>
              <a:ext uri="{FF2B5EF4-FFF2-40B4-BE49-F238E27FC236}">
                <a16:creationId xmlns:a16="http://schemas.microsoft.com/office/drawing/2014/main" id="{A6E77856-3209-4EDC-B730-C0340F162727}"/>
              </a:ext>
            </a:extLst>
          </p:cNvPr>
          <p:cNvSpPr>
            <a:spLocks noChangeArrowheads="1"/>
          </p:cNvSpPr>
          <p:nvPr/>
        </p:nvSpPr>
        <p:spPr bwMode="auto">
          <a:xfrm>
            <a:off x="1507167" y="4601597"/>
            <a:ext cx="3624848" cy="814871"/>
          </a:xfrm>
          <a:prstGeom prst="rect">
            <a:avLst/>
          </a:prstGeom>
          <a:solidFill>
            <a:srgbClr val="FFFF99"/>
          </a:solidFill>
          <a:ln w="38100">
            <a:solidFill>
              <a:srgbClr val="FF000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500">
                <a:solidFill>
                  <a:srgbClr val="000000"/>
                </a:solidFill>
                <a:latin typeface="Arial" panose="020B0604020202020204" pitchFamily="34" charset="0"/>
              </a:rPr>
              <a:t>Thus one should optimally pick the strongest intervention that one can implement well</a:t>
            </a:r>
          </a:p>
        </p:txBody>
      </p:sp>
      <p:sp>
        <p:nvSpPr>
          <p:cNvPr id="51207" name="Text Box 15">
            <a:extLst>
              <a:ext uri="{FF2B5EF4-FFF2-40B4-BE49-F238E27FC236}">
                <a16:creationId xmlns:a16="http://schemas.microsoft.com/office/drawing/2014/main" id="{09943007-7A17-4BA3-B26C-89E47F96270E}"/>
              </a:ext>
            </a:extLst>
          </p:cNvPr>
          <p:cNvSpPr txBox="1">
            <a:spLocks noChangeArrowheads="1"/>
          </p:cNvSpPr>
          <p:nvPr/>
        </p:nvSpPr>
        <p:spPr bwMode="auto">
          <a:xfrm>
            <a:off x="1232927" y="5580774"/>
            <a:ext cx="501741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750">
                <a:solidFill>
                  <a:srgbClr val="000000"/>
                </a:solidFill>
                <a:latin typeface="Arial" panose="020B0604020202020204" pitchFamily="34" charset="0"/>
              </a:rPr>
              <a:t>Source: Adapted from Lipsey,  1997, 2005</a:t>
            </a:r>
          </a:p>
        </p:txBody>
      </p:sp>
      <p:sp>
        <p:nvSpPr>
          <p:cNvPr id="51208" name="Text Box 16">
            <a:extLst>
              <a:ext uri="{FF2B5EF4-FFF2-40B4-BE49-F238E27FC236}">
                <a16:creationId xmlns:a16="http://schemas.microsoft.com/office/drawing/2014/main" id="{B3974DFB-BD27-4FD7-AFD1-E6EF226D44A7}"/>
              </a:ext>
            </a:extLst>
          </p:cNvPr>
          <p:cNvSpPr txBox="1">
            <a:spLocks noChangeArrowheads="1"/>
          </p:cNvSpPr>
          <p:nvPr/>
        </p:nvSpPr>
        <p:spPr bwMode="auto">
          <a:xfrm>
            <a:off x="3374111" y="5592681"/>
            <a:ext cx="45807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750">
                <a:solidFill>
                  <a:srgbClr val="000000"/>
                </a:solidFill>
                <a:latin typeface="Arial" panose="020B0604020202020204" pitchFamily="34" charset="0"/>
              </a:rPr>
              <a:t>Dennis, Michael. </a:t>
            </a:r>
            <a:r>
              <a:rPr lang="en-US" altLang="en-US" sz="750" i="1">
                <a:solidFill>
                  <a:srgbClr val="000000"/>
                </a:solidFill>
                <a:latin typeface="Arial" panose="020B0604020202020204" pitchFamily="34" charset="0"/>
              </a:rPr>
              <a:t>Presentation to Multnomah County</a:t>
            </a:r>
            <a:r>
              <a:rPr lang="en-US" altLang="en-US" sz="750">
                <a:solidFill>
                  <a:srgbClr val="000000"/>
                </a:solidFill>
                <a:latin typeface="Arial" panose="020B0604020202020204" pitchFamily="34" charset="0"/>
              </a:rPr>
              <a:t>. </a:t>
            </a:r>
            <a:r>
              <a:rPr lang="en-US" altLang="en-US" sz="750">
                <a:solidFill>
                  <a:srgbClr val="000000"/>
                </a:solidFill>
                <a:latin typeface="Arial" panose="020B0604020202020204" pitchFamily="34" charset="0"/>
                <a:hlinkClick r:id="rId4"/>
              </a:rPr>
              <a:t>http://www.chestnut.org/LI/Posters/</a:t>
            </a:r>
            <a:r>
              <a:rPr lang="en-US" altLang="en-US" sz="750">
                <a:solidFill>
                  <a:srgbClr val="000000"/>
                </a:solidFill>
                <a:latin typeface="Arial" panose="020B0604020202020204" pitchFamily="34" charset="0"/>
              </a:rPr>
              <a:t>.  November 2007.</a:t>
            </a:r>
          </a:p>
        </p:txBody>
      </p:sp>
      <p:pic>
        <p:nvPicPr>
          <p:cNvPr id="16" name="Picture 6">
            <a:extLst>
              <a:ext uri="{FF2B5EF4-FFF2-40B4-BE49-F238E27FC236}">
                <a16:creationId xmlns:a16="http://schemas.microsoft.com/office/drawing/2014/main" id="{61E296DA-DC0D-4AB8-9487-1AAFF07A5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152400"/>
            <a:ext cx="777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5CC36336-96EA-4061-94AF-DEDCACFD86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C1F38990-8088-4E2C-9416-76FE9954D8AC}"/>
              </a:ext>
            </a:extLst>
          </p:cNvPr>
          <p:cNvSpPr>
            <a:spLocks noGrp="1"/>
          </p:cNvSpPr>
          <p:nvPr>
            <p:ph type="ftr" sz="quarter" idx="11"/>
          </p:nvPr>
        </p:nvSpPr>
        <p:spPr/>
        <p:txBody>
          <a:bodyPr/>
          <a:lstStyle/>
          <a:p>
            <a:pPr>
              <a:defRPr/>
            </a:pPr>
            <a:r>
              <a:rPr lang="en-US"/>
              <a:t>CCP Meeting </a:t>
            </a:r>
          </a:p>
        </p:txBody>
      </p:sp>
      <p:sp>
        <p:nvSpPr>
          <p:cNvPr id="5" name="Slide Number Placeholder 4">
            <a:extLst>
              <a:ext uri="{FF2B5EF4-FFF2-40B4-BE49-F238E27FC236}">
                <a16:creationId xmlns:a16="http://schemas.microsoft.com/office/drawing/2014/main" id="{1131259A-D2EB-45B1-97FC-4A4DFAD81913}"/>
              </a:ext>
            </a:extLst>
          </p:cNvPr>
          <p:cNvSpPr>
            <a:spLocks noGrp="1"/>
          </p:cNvSpPr>
          <p:nvPr>
            <p:ph type="sldNum" sz="quarter" idx="12"/>
          </p:nvPr>
        </p:nvSpPr>
        <p:spPr/>
        <p:txBody>
          <a:bodyPr/>
          <a:lstStyle/>
          <a:p>
            <a:fld id="{26C3C7A1-A7D5-4B6D-9E6C-903003FC3FD6}" type="slidenum">
              <a:rPr lang="en-US" altLang="en-US" smtClean="0"/>
              <a:pPr/>
              <a:t>23</a:t>
            </a:fld>
            <a:endParaRPr lang="en-US" altLang="en-US"/>
          </a:p>
        </p:txBody>
      </p:sp>
      <p:sp>
        <p:nvSpPr>
          <p:cNvPr id="6" name="Date Placeholder 5">
            <a:extLst>
              <a:ext uri="{FF2B5EF4-FFF2-40B4-BE49-F238E27FC236}">
                <a16:creationId xmlns:a16="http://schemas.microsoft.com/office/drawing/2014/main" id="{E064DB9C-813F-4314-9FF9-05F614464E5A}"/>
              </a:ext>
            </a:extLst>
          </p:cNvPr>
          <p:cNvSpPr>
            <a:spLocks noGrp="1"/>
          </p:cNvSpPr>
          <p:nvPr>
            <p:ph type="dt" sz="half" idx="10"/>
          </p:nvPr>
        </p:nvSpPr>
        <p:spPr/>
        <p:txBody>
          <a:bodyPr/>
          <a:lstStyle/>
          <a:p>
            <a:pPr>
              <a:defRPr/>
            </a:pPr>
            <a:r>
              <a:rPr lang="en-US"/>
              <a:t>9/12/2018</a:t>
            </a:r>
          </a:p>
        </p:txBody>
      </p:sp>
    </p:spTree>
    <p:extLst>
      <p:ext uri="{BB962C8B-B14F-4D97-AF65-F5344CB8AC3E}">
        <p14:creationId xmlns:p14="http://schemas.microsoft.com/office/powerpoint/2010/main" val="30783224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5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0"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093917"/>
            <a:ext cx="7772400" cy="1470025"/>
          </a:xfrm>
        </p:spPr>
        <p:txBody>
          <a:bodyPr>
            <a:normAutofit/>
          </a:bodyPr>
          <a:lstStyle/>
          <a:p>
            <a:r>
              <a:rPr lang="en-US" b="1" i="1" dirty="0"/>
              <a:t>Demographic Information</a:t>
            </a:r>
          </a:p>
        </p:txBody>
      </p:sp>
      <p:sp>
        <p:nvSpPr>
          <p:cNvPr id="3" name="Subtitle 2"/>
          <p:cNvSpPr>
            <a:spLocks noGrp="1"/>
          </p:cNvSpPr>
          <p:nvPr>
            <p:ph type="subTitle" idx="1"/>
          </p:nvPr>
        </p:nvSpPr>
        <p:spPr>
          <a:xfrm>
            <a:off x="1066800" y="2584598"/>
            <a:ext cx="7010400" cy="3397102"/>
          </a:xfrm>
        </p:spPr>
        <p:txBody>
          <a:bodyPr>
            <a:noAutofit/>
          </a:bodyPr>
          <a:lstStyle/>
          <a:p>
            <a:r>
              <a:rPr lang="en-US" sz="1800" b="1" i="1" dirty="0">
                <a:solidFill>
                  <a:schemeClr val="tx1"/>
                </a:solidFill>
              </a:rPr>
              <a:t>Probation Department</a:t>
            </a:r>
          </a:p>
          <a:p>
            <a:pPr>
              <a:spcBef>
                <a:spcPts val="0"/>
              </a:spcBef>
            </a:pPr>
            <a:r>
              <a:rPr lang="en-US" sz="1800" b="1" i="1" dirty="0">
                <a:solidFill>
                  <a:schemeClr val="bg1">
                    <a:lumMod val="50000"/>
                  </a:schemeClr>
                </a:solidFill>
              </a:rPr>
              <a:t>Jennifer McDermott, Project Manager</a:t>
            </a:r>
          </a:p>
          <a:p>
            <a:pPr>
              <a:spcBef>
                <a:spcPts val="0"/>
              </a:spcBef>
            </a:pPr>
            <a:r>
              <a:rPr lang="en-US" sz="1800" b="1" i="1" dirty="0">
                <a:solidFill>
                  <a:schemeClr val="bg1">
                    <a:lumMod val="50000"/>
                  </a:schemeClr>
                </a:solidFill>
              </a:rPr>
              <a:t>Katie Ward, Social Services Manager</a:t>
            </a:r>
          </a:p>
          <a:p>
            <a:pPr>
              <a:spcBef>
                <a:spcPts val="0"/>
              </a:spcBef>
            </a:pPr>
            <a:r>
              <a:rPr lang="en-US" sz="1800" b="1" i="1" dirty="0">
                <a:solidFill>
                  <a:schemeClr val="bg1">
                    <a:lumMod val="50000"/>
                  </a:schemeClr>
                </a:solidFill>
              </a:rPr>
              <a:t>Agustina Simms, Supervising DPO</a:t>
            </a:r>
          </a:p>
          <a:p>
            <a:endParaRPr lang="en-US" sz="1000" b="1" i="1" dirty="0">
              <a:solidFill>
                <a:schemeClr val="tx1"/>
              </a:solidFill>
            </a:endParaRPr>
          </a:p>
          <a:p>
            <a:r>
              <a:rPr lang="en-US" sz="1800" b="1" i="1" dirty="0">
                <a:solidFill>
                  <a:schemeClr val="tx1"/>
                </a:solidFill>
              </a:rPr>
              <a:t>Sheriff’s Office</a:t>
            </a:r>
          </a:p>
          <a:p>
            <a:pPr>
              <a:spcBef>
                <a:spcPts val="0"/>
              </a:spcBef>
            </a:pPr>
            <a:r>
              <a:rPr lang="en-US" sz="1800" b="1" i="1" dirty="0">
                <a:solidFill>
                  <a:schemeClr val="bg1">
                    <a:lumMod val="50000"/>
                  </a:schemeClr>
                </a:solidFill>
              </a:rPr>
              <a:t>Brad Dewall, Captain</a:t>
            </a:r>
          </a:p>
          <a:p>
            <a:pPr>
              <a:spcBef>
                <a:spcPts val="0"/>
              </a:spcBef>
            </a:pPr>
            <a:r>
              <a:rPr lang="en-US" sz="1800" b="1" i="1" dirty="0">
                <a:solidFill>
                  <a:schemeClr val="bg1">
                    <a:lumMod val="50000"/>
                  </a:schemeClr>
                </a:solidFill>
              </a:rPr>
              <a:t>Renee Smith, Program Manager</a:t>
            </a:r>
          </a:p>
          <a:p>
            <a:pPr>
              <a:spcBef>
                <a:spcPts val="0"/>
              </a:spcBef>
            </a:pPr>
            <a:endParaRPr lang="en-US" sz="1800" b="1" i="1" dirty="0">
              <a:solidFill>
                <a:schemeClr val="bg1">
                  <a:lumMod val="50000"/>
                </a:schemeClr>
              </a:solidFill>
            </a:endParaRPr>
          </a:p>
          <a:p>
            <a:pPr>
              <a:spcBef>
                <a:spcPts val="0"/>
              </a:spcBef>
            </a:pPr>
            <a:r>
              <a:rPr lang="en-US" sz="1800" b="1" i="1" dirty="0">
                <a:solidFill>
                  <a:srgbClr val="000000"/>
                </a:solidFill>
              </a:rPr>
              <a:t>Health and Social Services</a:t>
            </a:r>
          </a:p>
          <a:p>
            <a:pPr>
              <a:spcBef>
                <a:spcPts val="0"/>
              </a:spcBef>
            </a:pPr>
            <a:r>
              <a:rPr lang="en-US" sz="1800" b="1" i="1" dirty="0">
                <a:solidFill>
                  <a:schemeClr val="bg1">
                    <a:lumMod val="50000"/>
                  </a:schemeClr>
                </a:solidFill>
              </a:rPr>
              <a:t>Sandra Sinz, Deputy Director</a:t>
            </a:r>
          </a:p>
          <a:p>
            <a:pPr>
              <a:spcBef>
                <a:spcPts val="0"/>
              </a:spcBef>
            </a:pPr>
            <a:r>
              <a:rPr lang="en-US" sz="1800" b="1" i="1" dirty="0">
                <a:solidFill>
                  <a:schemeClr val="bg1">
                    <a:lumMod val="50000"/>
                  </a:schemeClr>
                </a:solidFill>
              </a:rPr>
              <a:t>Andrew Williamson, M.H. Services Manager</a:t>
            </a:r>
          </a:p>
          <a:p>
            <a:endParaRPr lang="en-US" sz="1000" b="1" i="1" dirty="0">
              <a:solidFill>
                <a:schemeClr val="tx1"/>
              </a:solidFill>
            </a:endParaRPr>
          </a:p>
          <a:p>
            <a:endParaRPr lang="en-US" sz="1600" b="1" i="1" dirty="0">
              <a:solidFill>
                <a:schemeClr val="tx1"/>
              </a:solidFill>
            </a:endParaRPr>
          </a:p>
          <a:p>
            <a:endParaRPr lang="en-US" sz="1600" b="1" i="1" dirty="0">
              <a:solidFill>
                <a:schemeClr val="tx1"/>
              </a:solidFill>
            </a:endParaRPr>
          </a:p>
          <a:p>
            <a:r>
              <a:rPr lang="en-US" sz="1600" b="1" i="1" dirty="0">
                <a:solidFill>
                  <a:schemeClr val="tx1"/>
                </a:solidFill>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4234"/>
            <a:ext cx="766035" cy="732311"/>
          </a:xfrm>
          <a:prstGeom prst="rect">
            <a:avLst/>
          </a:prstGeom>
        </p:spPr>
      </p:pic>
      <p:pic>
        <p:nvPicPr>
          <p:cNvPr id="11" name="Picture 2" descr="HiRes SO 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1806" y="351312"/>
            <a:ext cx="67926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1191059" y="5105400"/>
            <a:ext cx="7010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i="1" dirty="0">
                <a:solidFill>
                  <a:schemeClr val="tx1"/>
                </a:solidFill>
              </a:rPr>
              <a:t>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9697" y="164234"/>
            <a:ext cx="783486" cy="90341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266700"/>
            <a:ext cx="783486" cy="762000"/>
          </a:xfrm>
          <a:prstGeom prst="rect">
            <a:avLst/>
          </a:prstGeom>
        </p:spPr>
      </p:pic>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3665" y="309562"/>
            <a:ext cx="86518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image002">
            <a:extLst>
              <a:ext uri="{FF2B5EF4-FFF2-40B4-BE49-F238E27FC236}">
                <a16:creationId xmlns:a16="http://schemas.microsoft.com/office/drawing/2014/main" id="{12DCF985-C22D-4CD2-8983-941A8E4C1D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1" y="164234"/>
            <a:ext cx="8588382" cy="621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1ABC0344-9DC4-4D28-99E8-CC9D4AFEA69C}"/>
              </a:ext>
            </a:extLst>
          </p:cNvPr>
          <p:cNvSpPr>
            <a:spLocks noGrp="1"/>
          </p:cNvSpPr>
          <p:nvPr>
            <p:ph type="ftr" sz="quarter" idx="11"/>
          </p:nvPr>
        </p:nvSpPr>
        <p:spPr/>
        <p:txBody>
          <a:bodyPr/>
          <a:lstStyle/>
          <a:p>
            <a:r>
              <a:rPr lang="en-US"/>
              <a:t>CCP Meeting </a:t>
            </a:r>
            <a:endParaRPr lang="en-US" dirty="0"/>
          </a:p>
        </p:txBody>
      </p:sp>
      <p:sp>
        <p:nvSpPr>
          <p:cNvPr id="5" name="Slide Number Placeholder 4">
            <a:extLst>
              <a:ext uri="{FF2B5EF4-FFF2-40B4-BE49-F238E27FC236}">
                <a16:creationId xmlns:a16="http://schemas.microsoft.com/office/drawing/2014/main" id="{3EDCF2FF-1B09-4101-9131-1511C7EFD486}"/>
              </a:ext>
            </a:extLst>
          </p:cNvPr>
          <p:cNvSpPr>
            <a:spLocks noGrp="1"/>
          </p:cNvSpPr>
          <p:nvPr>
            <p:ph type="sldNum" sz="quarter" idx="12"/>
          </p:nvPr>
        </p:nvSpPr>
        <p:spPr/>
        <p:txBody>
          <a:bodyPr/>
          <a:lstStyle/>
          <a:p>
            <a:fld id="{F8E24580-40B2-488E-B85D-7EA6E1ADC1C3}" type="slidenum">
              <a:rPr lang="en-US" smtClean="0"/>
              <a:t>24</a:t>
            </a:fld>
            <a:endParaRPr lang="en-US" dirty="0"/>
          </a:p>
        </p:txBody>
      </p:sp>
      <p:sp>
        <p:nvSpPr>
          <p:cNvPr id="6" name="Date Placeholder 5">
            <a:extLst>
              <a:ext uri="{FF2B5EF4-FFF2-40B4-BE49-F238E27FC236}">
                <a16:creationId xmlns:a16="http://schemas.microsoft.com/office/drawing/2014/main" id="{C90A4FA4-045A-4BFE-A79B-D1229560DF11}"/>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567181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82775"/>
            <a:ext cx="7772400" cy="1470025"/>
          </a:xfrm>
        </p:spPr>
        <p:txBody>
          <a:bodyPr/>
          <a:lstStyle/>
          <a:p>
            <a:r>
              <a:rPr lang="en-US" b="1" i="1" dirty="0"/>
              <a:t>Sheriff’s Office Statistics</a:t>
            </a:r>
          </a:p>
        </p:txBody>
      </p:sp>
      <p:sp>
        <p:nvSpPr>
          <p:cNvPr id="5" name="Subtitle 4"/>
          <p:cNvSpPr>
            <a:spLocks noGrp="1"/>
          </p:cNvSpPr>
          <p:nvPr>
            <p:ph type="subTitle" idx="1"/>
          </p:nvPr>
        </p:nvSpPr>
        <p:spPr>
          <a:xfrm>
            <a:off x="1295400" y="3276600"/>
            <a:ext cx="6400800" cy="1752600"/>
          </a:xfrm>
        </p:spPr>
        <p:txBody>
          <a:bodyPr/>
          <a:lstStyle/>
          <a:p>
            <a:r>
              <a:rPr lang="en-US" b="1" i="1" dirty="0"/>
              <a:t>09.12.18</a:t>
            </a:r>
          </a:p>
          <a:p>
            <a:r>
              <a:rPr lang="en-US" sz="1800" b="1" i="1" dirty="0"/>
              <a:t>*Data </a:t>
            </a:r>
            <a:r>
              <a:rPr lang="en-US" sz="1800" b="1" i="1"/>
              <a:t>through June 30</a:t>
            </a:r>
            <a:r>
              <a:rPr lang="en-US" sz="1800" b="1" i="1" baseline="30000"/>
              <a:t>th</a:t>
            </a:r>
            <a:r>
              <a:rPr lang="en-US" sz="1800" b="1" i="1"/>
              <a:t>, </a:t>
            </a:r>
            <a:r>
              <a:rPr lang="en-US" sz="1800" b="1" i="1" dirty="0"/>
              <a:t>2018</a:t>
            </a:r>
            <a:endParaRPr lang="en-US" b="1" i="1" dirty="0"/>
          </a:p>
          <a:p>
            <a:r>
              <a:rPr lang="en-US" b="1" i="1" dirty="0"/>
              <a:t>Captain Brad Dewall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0500"/>
            <a:ext cx="685800" cy="685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190500"/>
            <a:ext cx="783486" cy="762000"/>
          </a:xfrm>
          <a:prstGeom prst="rect">
            <a:avLst/>
          </a:prstGeom>
        </p:spPr>
      </p:pic>
      <p:sp>
        <p:nvSpPr>
          <p:cNvPr id="2" name="Footer Placeholder 1">
            <a:extLst>
              <a:ext uri="{FF2B5EF4-FFF2-40B4-BE49-F238E27FC236}">
                <a16:creationId xmlns:a16="http://schemas.microsoft.com/office/drawing/2014/main" id="{0CFDBA3A-A14B-449A-B1ED-D884DA7B64E3}"/>
              </a:ext>
            </a:extLst>
          </p:cNvPr>
          <p:cNvSpPr>
            <a:spLocks noGrp="1"/>
          </p:cNvSpPr>
          <p:nvPr>
            <p:ph type="ftr" sz="quarter" idx="11"/>
          </p:nvPr>
        </p:nvSpPr>
        <p:spPr/>
        <p:txBody>
          <a:bodyPr/>
          <a:lstStyle/>
          <a:p>
            <a:r>
              <a:rPr lang="en-US"/>
              <a:t>CCP Meeting </a:t>
            </a:r>
            <a:endParaRPr lang="en-US" dirty="0"/>
          </a:p>
        </p:txBody>
      </p:sp>
      <p:sp>
        <p:nvSpPr>
          <p:cNvPr id="3" name="Slide Number Placeholder 2">
            <a:extLst>
              <a:ext uri="{FF2B5EF4-FFF2-40B4-BE49-F238E27FC236}">
                <a16:creationId xmlns:a16="http://schemas.microsoft.com/office/drawing/2014/main" id="{D2B96F4C-3EE1-47EC-A686-095776E7BD8A}"/>
              </a:ext>
            </a:extLst>
          </p:cNvPr>
          <p:cNvSpPr>
            <a:spLocks noGrp="1"/>
          </p:cNvSpPr>
          <p:nvPr>
            <p:ph type="sldNum" sz="quarter" idx="12"/>
          </p:nvPr>
        </p:nvSpPr>
        <p:spPr/>
        <p:txBody>
          <a:bodyPr/>
          <a:lstStyle/>
          <a:p>
            <a:fld id="{F8E24580-40B2-488E-B85D-7EA6E1ADC1C3}" type="slidenum">
              <a:rPr lang="en-US" smtClean="0"/>
              <a:t>25</a:t>
            </a:fld>
            <a:endParaRPr lang="en-US" dirty="0"/>
          </a:p>
        </p:txBody>
      </p:sp>
      <p:sp>
        <p:nvSpPr>
          <p:cNvPr id="6" name="Date Placeholder 5">
            <a:extLst>
              <a:ext uri="{FF2B5EF4-FFF2-40B4-BE49-F238E27FC236}">
                <a16:creationId xmlns:a16="http://schemas.microsoft.com/office/drawing/2014/main" id="{791B9B80-AFBC-44A1-A767-5C908971BFE8}"/>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716273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28" y="98425"/>
            <a:ext cx="8229600" cy="1143000"/>
          </a:xfrm>
        </p:spPr>
        <p:txBody>
          <a:bodyPr>
            <a:normAutofit fontScale="90000"/>
          </a:bodyPr>
          <a:lstStyle/>
          <a:p>
            <a:r>
              <a:rPr lang="en-US" sz="4000" b="1" i="1" dirty="0"/>
              <a:t>Jail Population Trend</a:t>
            </a:r>
            <a:br>
              <a:rPr lang="en-US" sz="4000" b="1" i="1" dirty="0"/>
            </a:br>
            <a:r>
              <a:rPr lang="en-US" sz="2400" b="1" i="1" dirty="0"/>
              <a:t>October 1</a:t>
            </a:r>
            <a:r>
              <a:rPr lang="en-US" sz="2400" b="1" i="1" baseline="30000" dirty="0"/>
              <a:t>st</a:t>
            </a:r>
            <a:r>
              <a:rPr lang="en-US" sz="2400" b="1" i="1" dirty="0"/>
              <a:t>, 2011 – June 30</a:t>
            </a:r>
            <a:r>
              <a:rPr lang="en-US" sz="2400" b="1" i="1" baseline="30000" dirty="0"/>
              <a:t>th</a:t>
            </a:r>
            <a:r>
              <a:rPr lang="en-US" sz="2400" b="1" i="1" dirty="0"/>
              <a:t>, 2018</a:t>
            </a:r>
            <a:r>
              <a:rPr lang="en-US" sz="2400" b="1" i="1" baseline="30000" dirty="0"/>
              <a:t>    </a:t>
            </a:r>
            <a:br>
              <a:rPr lang="en-US" sz="2400" b="1" i="1" dirty="0"/>
            </a:br>
            <a:r>
              <a:rPr lang="en-US" sz="1300" b="1" i="1" dirty="0">
                <a:solidFill>
                  <a:srgbClr val="FF0000"/>
                </a:solidFill>
              </a:rPr>
              <a:t>*This graph does not include daily bed lease inmate count</a:t>
            </a:r>
            <a:endParaRPr lang="en-US" sz="3600" i="1" dirty="0">
              <a:solidFill>
                <a:srgbClr val="FF0000"/>
              </a:solidFill>
            </a:endParaRPr>
          </a:p>
        </p:txBody>
      </p:sp>
      <p:graphicFrame>
        <p:nvGraphicFramePr>
          <p:cNvPr id="7" name="Content Placeholder 6"/>
          <p:cNvGraphicFramePr>
            <a:graphicFrameLocks noGrp="1"/>
          </p:cNvGraphicFramePr>
          <p:nvPr>
            <p:ph idx="1"/>
            <p:extLst/>
          </p:nvPr>
        </p:nvGraphicFramePr>
        <p:xfrm>
          <a:off x="152400" y="1485900"/>
          <a:ext cx="8534400" cy="49911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510290" y="4724400"/>
            <a:ext cx="458780" cy="307777"/>
          </a:xfrm>
          <a:prstGeom prst="rect">
            <a:avLst/>
          </a:prstGeom>
          <a:noFill/>
        </p:spPr>
        <p:txBody>
          <a:bodyPr wrap="none" rtlCol="0">
            <a:spAutoFit/>
          </a:bodyPr>
          <a:lstStyle/>
          <a:p>
            <a:r>
              <a:rPr lang="en-US" sz="1400" b="1" dirty="0">
                <a:solidFill>
                  <a:srgbClr val="FF0000"/>
                </a:solidFill>
              </a:rPr>
              <a:t>743</a:t>
            </a: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8788" y1="87879" x2="0" y2="50909"/>
                        <a14:foregroundMark x1="12121" y1="75152" x2="32121" y2="92727"/>
                        <a14:foregroundMark x1="32121" y1="92727" x2="66667" y2="92727"/>
                        <a14:foregroundMark x1="66667" y1="92727" x2="92727" y2="60000"/>
                        <a14:foregroundMark x1="81818" y1="18182" x2="64848" y2="5455"/>
                        <a14:foregroundMark x1="63030" y1="5455" x2="43030" y2="5455"/>
                        <a14:foregroundMark x1="43030" y1="5455" x2="18182" y2="19394"/>
                      </a14:backgroundRemoval>
                    </a14:imgEffect>
                  </a14:imgLayer>
                </a14:imgProps>
              </a:ext>
              <a:ext uri="{28A0092B-C50C-407E-A947-70E740481C1C}">
                <a14:useLocalDpi xmlns:a14="http://schemas.microsoft.com/office/drawing/2010/main" val="0"/>
              </a:ext>
            </a:extLst>
          </a:blip>
          <a:stretch>
            <a:fillRect/>
          </a:stretch>
        </p:blipFill>
        <p:spPr>
          <a:xfrm>
            <a:off x="180975" y="266700"/>
            <a:ext cx="685800" cy="6858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5775" y="190500"/>
            <a:ext cx="783486" cy="762000"/>
          </a:xfrm>
          <a:prstGeom prst="rect">
            <a:avLst/>
          </a:prstGeom>
        </p:spPr>
      </p:pic>
      <p:sp>
        <p:nvSpPr>
          <p:cNvPr id="4" name="Footer Placeholder 3">
            <a:extLst>
              <a:ext uri="{FF2B5EF4-FFF2-40B4-BE49-F238E27FC236}">
                <a16:creationId xmlns:a16="http://schemas.microsoft.com/office/drawing/2014/main" id="{58869413-8AE1-41EC-B0BB-9EE071B83B91}"/>
              </a:ext>
            </a:extLst>
          </p:cNvPr>
          <p:cNvSpPr>
            <a:spLocks noGrp="1"/>
          </p:cNvSpPr>
          <p:nvPr>
            <p:ph type="ftr" sz="quarter" idx="11"/>
          </p:nvPr>
        </p:nvSpPr>
        <p:spPr/>
        <p:txBody>
          <a:bodyPr/>
          <a:lstStyle/>
          <a:p>
            <a:r>
              <a:rPr lang="en-US"/>
              <a:t>CCP Meeting </a:t>
            </a:r>
            <a:endParaRPr lang="en-US" dirty="0"/>
          </a:p>
        </p:txBody>
      </p:sp>
      <p:sp>
        <p:nvSpPr>
          <p:cNvPr id="5" name="Slide Number Placeholder 4">
            <a:extLst>
              <a:ext uri="{FF2B5EF4-FFF2-40B4-BE49-F238E27FC236}">
                <a16:creationId xmlns:a16="http://schemas.microsoft.com/office/drawing/2014/main" id="{20C2BE2B-7676-4291-B974-9E1CA841A579}"/>
              </a:ext>
            </a:extLst>
          </p:cNvPr>
          <p:cNvSpPr>
            <a:spLocks noGrp="1"/>
          </p:cNvSpPr>
          <p:nvPr>
            <p:ph type="sldNum" sz="quarter" idx="12"/>
          </p:nvPr>
        </p:nvSpPr>
        <p:spPr/>
        <p:txBody>
          <a:bodyPr/>
          <a:lstStyle/>
          <a:p>
            <a:fld id="{F8E24580-40B2-488E-B85D-7EA6E1ADC1C3}" type="slidenum">
              <a:rPr lang="en-US" smtClean="0"/>
              <a:t>26</a:t>
            </a:fld>
            <a:endParaRPr lang="en-US" dirty="0"/>
          </a:p>
        </p:txBody>
      </p:sp>
      <p:sp>
        <p:nvSpPr>
          <p:cNvPr id="8" name="Date Placeholder 7">
            <a:extLst>
              <a:ext uri="{FF2B5EF4-FFF2-40B4-BE49-F238E27FC236}">
                <a16:creationId xmlns:a16="http://schemas.microsoft.com/office/drawing/2014/main" id="{8057C543-8A3D-4A7E-B908-CD729EB00F29}"/>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151989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3000"/>
                                        <p:tgtEl>
                                          <p:spTgt spid="7">
                                            <p:graphicEl>
                                              <a:chart seriesIdx="0" categoryIdx="-4" bldStep="series"/>
                                            </p:graphicEl>
                                          </p:spTgt>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animBg="0"/>
        </p:bldSub>
      </p:bldGraphic>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023" y="252413"/>
            <a:ext cx="8229600" cy="1143000"/>
          </a:xfrm>
        </p:spPr>
        <p:txBody>
          <a:bodyPr>
            <a:normAutofit fontScale="90000"/>
          </a:bodyPr>
          <a:lstStyle/>
          <a:p>
            <a:r>
              <a:rPr lang="en-US" b="1" i="1" dirty="0"/>
              <a:t>Realignment </a:t>
            </a:r>
            <a:br>
              <a:rPr lang="en-US" b="1" i="1" dirty="0"/>
            </a:br>
            <a:r>
              <a:rPr lang="en-US" sz="3100" b="1" i="1" dirty="0"/>
              <a:t>Percentage of Jail Population </a:t>
            </a:r>
            <a:br>
              <a:rPr lang="en-US" sz="3100" b="1" i="1" dirty="0"/>
            </a:br>
            <a:r>
              <a:rPr lang="en-US" sz="3100" b="1" i="1" dirty="0"/>
              <a:t>&amp; Population Trends</a:t>
            </a:r>
            <a:br>
              <a:rPr lang="en-US" sz="3100" b="1" i="1" dirty="0"/>
            </a:br>
            <a:r>
              <a:rPr lang="en-US" sz="2700" b="1" i="1" dirty="0"/>
              <a:t>June 30</a:t>
            </a:r>
            <a:r>
              <a:rPr lang="en-US" sz="2700" b="1" i="1" baseline="30000" dirty="0"/>
              <a:t>th</a:t>
            </a:r>
            <a:r>
              <a:rPr lang="en-US" sz="2700" b="1" i="1" dirty="0"/>
              <a:t>,2018</a:t>
            </a:r>
          </a:p>
        </p:txBody>
      </p:sp>
      <p:graphicFrame>
        <p:nvGraphicFramePr>
          <p:cNvPr id="4" name="Content Placeholder 3"/>
          <p:cNvGraphicFramePr>
            <a:graphicFrameLocks noGrp="1"/>
          </p:cNvGraphicFramePr>
          <p:nvPr>
            <p:ph sz="half" idx="1"/>
            <p:extLst/>
          </p:nvPr>
        </p:nvGraphicFramePr>
        <p:xfrm>
          <a:off x="152400" y="1676400"/>
          <a:ext cx="4188031" cy="43434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38125"/>
            <a:ext cx="685800" cy="685800"/>
          </a:xfrm>
          <a:prstGeom prst="rect">
            <a:avLst/>
          </a:prstGeom>
        </p:spPr>
      </p:pic>
      <p:graphicFrame>
        <p:nvGraphicFramePr>
          <p:cNvPr id="3" name="Chart 2"/>
          <p:cNvGraphicFramePr/>
          <p:nvPr>
            <p:extLst/>
          </p:nvPr>
        </p:nvGraphicFramePr>
        <p:xfrm>
          <a:off x="4419600" y="1828800"/>
          <a:ext cx="4589721" cy="4445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Table 6"/>
          <p:cNvGraphicFramePr>
            <a:graphicFrameLocks noGrp="1"/>
          </p:cNvGraphicFramePr>
          <p:nvPr>
            <p:extLst/>
          </p:nvPr>
        </p:nvGraphicFramePr>
        <p:xfrm>
          <a:off x="985652" y="6019800"/>
          <a:ext cx="2743200" cy="3352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21756">
                <a:tc>
                  <a:txBody>
                    <a:bodyPr/>
                    <a:lstStyle/>
                    <a:p>
                      <a:pPr algn="ctr"/>
                      <a:r>
                        <a:rPr lang="en-US" sz="1600" dirty="0">
                          <a:solidFill>
                            <a:schemeClr val="tx1"/>
                          </a:solidFill>
                        </a:rPr>
                        <a:t>78.8%</a:t>
                      </a:r>
                      <a:r>
                        <a:rPr lang="en-US" sz="1600" baseline="0" dirty="0">
                          <a:solidFill>
                            <a:schemeClr val="tx1"/>
                          </a:solidFill>
                        </a:rPr>
                        <a:t> </a:t>
                      </a:r>
                      <a:r>
                        <a:rPr lang="en-US" sz="1600" dirty="0">
                          <a:solidFill>
                            <a:schemeClr val="tx1"/>
                          </a:solidFill>
                        </a:rPr>
                        <a:t>(586)</a:t>
                      </a:r>
                    </a:p>
                  </a:txBody>
                  <a:tcPr>
                    <a:solidFill>
                      <a:schemeClr val="bg1">
                        <a:lumMod val="65000"/>
                      </a:schemeClr>
                    </a:solidFill>
                  </a:tcPr>
                </a:tc>
                <a:tc>
                  <a:txBody>
                    <a:bodyPr/>
                    <a:lstStyle/>
                    <a:p>
                      <a:pPr algn="ctr"/>
                      <a:r>
                        <a:rPr lang="en-US" sz="1600" dirty="0">
                          <a:solidFill>
                            <a:schemeClr val="tx1"/>
                          </a:solidFill>
                        </a:rPr>
                        <a:t>21.2% (157)</a:t>
                      </a:r>
                    </a:p>
                  </a:txBody>
                  <a:tcPr>
                    <a:noFill/>
                  </a:tcPr>
                </a:tc>
                <a:extLst>
                  <a:ext uri="{0D108BD9-81ED-4DB2-BD59-A6C34878D82A}">
                    <a16:rowId xmlns:a16="http://schemas.microsoft.com/office/drawing/2014/main" val="10000"/>
                  </a:ext>
                </a:extLst>
              </a:tr>
            </a:tbl>
          </a:graphicData>
        </a:graphic>
      </p:graphicFrame>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200025"/>
            <a:ext cx="783486" cy="762000"/>
          </a:xfrm>
          <a:prstGeom prst="rect">
            <a:avLst/>
          </a:prstGeom>
        </p:spPr>
      </p:pic>
      <p:sp>
        <p:nvSpPr>
          <p:cNvPr id="5" name="Footer Placeholder 4">
            <a:extLst>
              <a:ext uri="{FF2B5EF4-FFF2-40B4-BE49-F238E27FC236}">
                <a16:creationId xmlns:a16="http://schemas.microsoft.com/office/drawing/2014/main" id="{2A320E99-5420-469B-AB7A-F94109CD60DA}"/>
              </a:ext>
            </a:extLst>
          </p:cNvPr>
          <p:cNvSpPr>
            <a:spLocks noGrp="1"/>
          </p:cNvSpPr>
          <p:nvPr>
            <p:ph type="ftr" sz="quarter" idx="11"/>
          </p:nvPr>
        </p:nvSpPr>
        <p:spPr/>
        <p:txBody>
          <a:bodyPr/>
          <a:lstStyle/>
          <a:p>
            <a:r>
              <a:rPr lang="en-US"/>
              <a:t>CCP Meeting </a:t>
            </a:r>
            <a:endParaRPr lang="en-US" dirty="0"/>
          </a:p>
        </p:txBody>
      </p:sp>
      <p:sp>
        <p:nvSpPr>
          <p:cNvPr id="8" name="Slide Number Placeholder 7">
            <a:extLst>
              <a:ext uri="{FF2B5EF4-FFF2-40B4-BE49-F238E27FC236}">
                <a16:creationId xmlns:a16="http://schemas.microsoft.com/office/drawing/2014/main" id="{DB1CDB8D-D432-44A9-B060-78C86A7265DD}"/>
              </a:ext>
            </a:extLst>
          </p:cNvPr>
          <p:cNvSpPr>
            <a:spLocks noGrp="1"/>
          </p:cNvSpPr>
          <p:nvPr>
            <p:ph type="sldNum" sz="quarter" idx="12"/>
          </p:nvPr>
        </p:nvSpPr>
        <p:spPr/>
        <p:txBody>
          <a:bodyPr/>
          <a:lstStyle/>
          <a:p>
            <a:fld id="{F8E24580-40B2-488E-B85D-7EA6E1ADC1C3}" type="slidenum">
              <a:rPr lang="en-US" smtClean="0"/>
              <a:t>27</a:t>
            </a:fld>
            <a:endParaRPr lang="en-US" dirty="0"/>
          </a:p>
        </p:txBody>
      </p:sp>
      <p:sp>
        <p:nvSpPr>
          <p:cNvPr id="9" name="Date Placeholder 8">
            <a:extLst>
              <a:ext uri="{FF2B5EF4-FFF2-40B4-BE49-F238E27FC236}">
                <a16:creationId xmlns:a16="http://schemas.microsoft.com/office/drawing/2014/main" id="{F2E50C70-3E9F-43ED-AE2B-D221CC37723E}"/>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574156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Sheriff Enforcement Team (SET)</a:t>
            </a:r>
            <a:br>
              <a:rPr lang="en-US" b="1" i="1" dirty="0"/>
            </a:br>
            <a:r>
              <a:rPr lang="en-US" sz="3100" b="1" i="1" dirty="0"/>
              <a:t>Compliance Checks through June 26</a:t>
            </a:r>
            <a:r>
              <a:rPr lang="en-US" sz="3100" b="1" i="1" baseline="30000" dirty="0"/>
              <a:t>th</a:t>
            </a:r>
            <a:r>
              <a:rPr lang="en-US" sz="3100" b="1" i="1" dirty="0"/>
              <a:t>, 2018</a:t>
            </a:r>
            <a:br>
              <a:rPr lang="en-US" sz="3100" b="1" i="1" dirty="0"/>
            </a:br>
            <a:r>
              <a:rPr lang="en-US" sz="2000" b="1" i="1" dirty="0"/>
              <a:t>(6 Month Snapshot)</a:t>
            </a:r>
          </a:p>
        </p:txBody>
      </p:sp>
      <p:graphicFrame>
        <p:nvGraphicFramePr>
          <p:cNvPr id="4" name="Content Placeholder 3"/>
          <p:cNvGraphicFramePr>
            <a:graphicFrameLocks noGrp="1"/>
          </p:cNvGraphicFramePr>
          <p:nvPr>
            <p:ph idx="1"/>
            <p:extLst/>
          </p:nvPr>
        </p:nvGraphicFramePr>
        <p:xfrm>
          <a:off x="152400" y="1600200"/>
          <a:ext cx="8839200" cy="47244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04800"/>
            <a:ext cx="685800" cy="6858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266700"/>
            <a:ext cx="783486" cy="762000"/>
          </a:xfrm>
          <a:prstGeom prst="rect">
            <a:avLst/>
          </a:prstGeom>
        </p:spPr>
      </p:pic>
      <p:sp>
        <p:nvSpPr>
          <p:cNvPr id="3" name="Footer Placeholder 2">
            <a:extLst>
              <a:ext uri="{FF2B5EF4-FFF2-40B4-BE49-F238E27FC236}">
                <a16:creationId xmlns:a16="http://schemas.microsoft.com/office/drawing/2014/main" id="{B0E8693B-492A-4C3F-B572-4505FA16D2F2}"/>
              </a:ext>
            </a:extLst>
          </p:cNvPr>
          <p:cNvSpPr>
            <a:spLocks noGrp="1"/>
          </p:cNvSpPr>
          <p:nvPr>
            <p:ph type="ftr" sz="quarter" idx="11"/>
          </p:nvPr>
        </p:nvSpPr>
        <p:spPr/>
        <p:txBody>
          <a:bodyPr/>
          <a:lstStyle/>
          <a:p>
            <a:r>
              <a:rPr lang="en-US"/>
              <a:t>CCP Meeting </a:t>
            </a:r>
            <a:endParaRPr lang="en-US" dirty="0"/>
          </a:p>
        </p:txBody>
      </p:sp>
      <p:sp>
        <p:nvSpPr>
          <p:cNvPr id="5" name="Slide Number Placeholder 4">
            <a:extLst>
              <a:ext uri="{FF2B5EF4-FFF2-40B4-BE49-F238E27FC236}">
                <a16:creationId xmlns:a16="http://schemas.microsoft.com/office/drawing/2014/main" id="{535CF138-3392-44FB-9BD0-A3BCD0391608}"/>
              </a:ext>
            </a:extLst>
          </p:cNvPr>
          <p:cNvSpPr>
            <a:spLocks noGrp="1"/>
          </p:cNvSpPr>
          <p:nvPr>
            <p:ph type="sldNum" sz="quarter" idx="12"/>
          </p:nvPr>
        </p:nvSpPr>
        <p:spPr/>
        <p:txBody>
          <a:bodyPr/>
          <a:lstStyle/>
          <a:p>
            <a:fld id="{F8E24580-40B2-488E-B85D-7EA6E1ADC1C3}" type="slidenum">
              <a:rPr lang="en-US" smtClean="0"/>
              <a:t>28</a:t>
            </a:fld>
            <a:endParaRPr lang="en-US" dirty="0"/>
          </a:p>
        </p:txBody>
      </p:sp>
      <p:sp>
        <p:nvSpPr>
          <p:cNvPr id="7" name="Date Placeholder 6">
            <a:extLst>
              <a:ext uri="{FF2B5EF4-FFF2-40B4-BE49-F238E27FC236}">
                <a16:creationId xmlns:a16="http://schemas.microsoft.com/office/drawing/2014/main" id="{357AB3F9-3CB0-46B3-844E-B17B3AC21CC9}"/>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3184092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Sheriff’s Enforcement Team</a:t>
            </a:r>
            <a:br>
              <a:rPr lang="en-US" b="1" i="1" dirty="0"/>
            </a:br>
            <a:r>
              <a:rPr lang="en-US" sz="2700" b="1" i="1" dirty="0"/>
              <a:t>October 1, 2011 – June 26</a:t>
            </a:r>
            <a:r>
              <a:rPr lang="en-US" sz="2700" b="1" i="1" baseline="30000" dirty="0"/>
              <a:t>th</a:t>
            </a:r>
            <a:r>
              <a:rPr lang="en-US" sz="2700" b="1" i="1" dirty="0"/>
              <a:t>, 2018</a:t>
            </a:r>
            <a:br>
              <a:rPr lang="en-US" b="1" i="1" dirty="0"/>
            </a:br>
            <a:r>
              <a:rPr lang="en-US" sz="3100" b="1" i="1" dirty="0"/>
              <a:t> </a:t>
            </a:r>
            <a:endParaRPr lang="en-US" sz="3600" b="1"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72" y="1447800"/>
            <a:ext cx="3474028" cy="4495800"/>
          </a:xfrm>
          <a:prstGeom prst="rect">
            <a:avLst/>
          </a:prstGeom>
        </p:spPr>
      </p:pic>
      <p:sp>
        <p:nvSpPr>
          <p:cNvPr id="4" name="Content Placeholder 3"/>
          <p:cNvSpPr>
            <a:spLocks noGrp="1"/>
          </p:cNvSpPr>
          <p:nvPr>
            <p:ph sz="half" idx="2"/>
          </p:nvPr>
        </p:nvSpPr>
        <p:spPr/>
        <p:txBody>
          <a:bodyPr/>
          <a:lstStyle/>
          <a:p>
            <a:r>
              <a:rPr lang="en-US" b="1" dirty="0"/>
              <a:t>908 </a:t>
            </a:r>
            <a:r>
              <a:rPr lang="en-US" dirty="0"/>
              <a:t>Fugitives</a:t>
            </a:r>
          </a:p>
          <a:p>
            <a:r>
              <a:rPr lang="en-US" b="1" dirty="0"/>
              <a:t>853 </a:t>
            </a:r>
            <a:r>
              <a:rPr lang="en-US" dirty="0"/>
              <a:t>Arrested</a:t>
            </a:r>
          </a:p>
          <a:p>
            <a:r>
              <a:rPr lang="en-US" b="1" dirty="0"/>
              <a:t>55 </a:t>
            </a:r>
            <a:r>
              <a:rPr lang="en-US" dirty="0"/>
              <a:t>Actively Seeking</a:t>
            </a:r>
          </a:p>
        </p:txBody>
      </p:sp>
      <p:pic>
        <p:nvPicPr>
          <p:cNvPr id="1026" name="Picture 2" descr="C:\Users\kwbloomfield\Desktop\male_silhouette.jpg"/>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2072986" y="3009900"/>
            <a:ext cx="1371600" cy="13716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13" name="Picture 1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04800"/>
            <a:ext cx="685800" cy="6858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266700"/>
            <a:ext cx="783486" cy="762000"/>
          </a:xfrm>
          <a:prstGeom prst="rect">
            <a:avLst/>
          </a:prstGeom>
        </p:spPr>
      </p:pic>
      <p:sp>
        <p:nvSpPr>
          <p:cNvPr id="3" name="Footer Placeholder 2">
            <a:extLst>
              <a:ext uri="{FF2B5EF4-FFF2-40B4-BE49-F238E27FC236}">
                <a16:creationId xmlns:a16="http://schemas.microsoft.com/office/drawing/2014/main" id="{55BE818F-AEC3-4FAB-9B2C-016CFCE4AEB2}"/>
              </a:ext>
            </a:extLst>
          </p:cNvPr>
          <p:cNvSpPr>
            <a:spLocks noGrp="1"/>
          </p:cNvSpPr>
          <p:nvPr>
            <p:ph type="ftr" sz="quarter" idx="11"/>
          </p:nvPr>
        </p:nvSpPr>
        <p:spPr/>
        <p:txBody>
          <a:bodyPr/>
          <a:lstStyle/>
          <a:p>
            <a:r>
              <a:rPr lang="en-US"/>
              <a:t>CCP Meeting </a:t>
            </a:r>
            <a:endParaRPr lang="en-US" dirty="0"/>
          </a:p>
        </p:txBody>
      </p:sp>
      <p:sp>
        <p:nvSpPr>
          <p:cNvPr id="5" name="Slide Number Placeholder 4">
            <a:extLst>
              <a:ext uri="{FF2B5EF4-FFF2-40B4-BE49-F238E27FC236}">
                <a16:creationId xmlns:a16="http://schemas.microsoft.com/office/drawing/2014/main" id="{B68B912E-29A6-4473-8144-5747DF6D0991}"/>
              </a:ext>
            </a:extLst>
          </p:cNvPr>
          <p:cNvSpPr>
            <a:spLocks noGrp="1"/>
          </p:cNvSpPr>
          <p:nvPr>
            <p:ph type="sldNum" sz="quarter" idx="12"/>
          </p:nvPr>
        </p:nvSpPr>
        <p:spPr/>
        <p:txBody>
          <a:bodyPr/>
          <a:lstStyle/>
          <a:p>
            <a:fld id="{F8E24580-40B2-488E-B85D-7EA6E1ADC1C3}" type="slidenum">
              <a:rPr lang="en-US" smtClean="0"/>
              <a:t>29</a:t>
            </a:fld>
            <a:endParaRPr lang="en-US" dirty="0"/>
          </a:p>
        </p:txBody>
      </p:sp>
      <p:sp>
        <p:nvSpPr>
          <p:cNvPr id="6" name="Date Placeholder 5">
            <a:extLst>
              <a:ext uri="{FF2B5EF4-FFF2-40B4-BE49-F238E27FC236}">
                <a16:creationId xmlns:a16="http://schemas.microsoft.com/office/drawing/2014/main" id="{232A7F0E-CEA6-4C00-897B-5D6552B6E11B}"/>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315084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CA7BE15-9DF0-4143-BEC1-2C07B23213BB}"/>
              </a:ext>
            </a:extLst>
          </p:cNvPr>
          <p:cNvSpPr>
            <a:spLocks noGrp="1" noChangeArrowheads="1"/>
          </p:cNvSpPr>
          <p:nvPr>
            <p:ph type="title"/>
          </p:nvPr>
        </p:nvSpPr>
        <p:spPr>
          <a:xfrm>
            <a:off x="571500" y="263525"/>
            <a:ext cx="7848600" cy="579438"/>
          </a:xfrm>
        </p:spPr>
        <p:txBody>
          <a:bodyPr>
            <a:normAutofit fontScale="90000"/>
          </a:bodyPr>
          <a:lstStyle/>
          <a:p>
            <a:pPr eaLnBrk="1" hangingPunct="1"/>
            <a:br>
              <a:rPr lang="en-US" altLang="en-US" sz="3200" b="1" dirty="0"/>
            </a:br>
            <a:r>
              <a:rPr lang="en-US" altLang="en-US" sz="3200" b="1" dirty="0"/>
              <a:t>Probation Population Demographics</a:t>
            </a:r>
            <a:br>
              <a:rPr lang="en-US" altLang="en-US" sz="3200" dirty="0"/>
            </a:br>
            <a:endParaRPr lang="en-US" altLang="en-US" sz="3200" dirty="0"/>
          </a:p>
        </p:txBody>
      </p:sp>
      <p:sp>
        <p:nvSpPr>
          <p:cNvPr id="4" name="Footer Placeholder 3">
            <a:extLst>
              <a:ext uri="{FF2B5EF4-FFF2-40B4-BE49-F238E27FC236}">
                <a16:creationId xmlns:a16="http://schemas.microsoft.com/office/drawing/2014/main" id="{9306103C-663E-4EBD-A6AA-75AFF119D5AE}"/>
              </a:ext>
            </a:extLst>
          </p:cNvPr>
          <p:cNvSpPr>
            <a:spLocks noGrp="1"/>
          </p:cNvSpPr>
          <p:nvPr>
            <p:ph type="ftr" sz="quarter" idx="11"/>
          </p:nvPr>
        </p:nvSpPr>
        <p:spPr/>
        <p:txBody>
          <a:bodyPr/>
          <a:lstStyle/>
          <a:p>
            <a:pPr>
              <a:defRPr/>
            </a:pPr>
            <a:r>
              <a:rPr lang="en-US" dirty="0"/>
              <a:t>CCP Meeting </a:t>
            </a:r>
          </a:p>
        </p:txBody>
      </p:sp>
      <p:sp>
        <p:nvSpPr>
          <p:cNvPr id="5" name="Slide Number Placeholder 4">
            <a:extLst>
              <a:ext uri="{FF2B5EF4-FFF2-40B4-BE49-F238E27FC236}">
                <a16:creationId xmlns:a16="http://schemas.microsoft.com/office/drawing/2014/main" id="{493C9FEF-A134-493F-9132-6DC3574BC564}"/>
              </a:ext>
            </a:extLst>
          </p:cNvPr>
          <p:cNvSpPr>
            <a:spLocks noGrp="1"/>
          </p:cNvSpPr>
          <p:nvPr>
            <p:ph type="sldNum" sz="quarter" idx="12"/>
          </p:nvPr>
        </p:nvSpPr>
        <p:spPr/>
        <p:txBody>
          <a:bodyPr/>
          <a:lstStyle/>
          <a:p>
            <a:pPr>
              <a:defRPr/>
            </a:pPr>
            <a:fld id="{D09CB9A2-D415-4968-8B32-33335B7828CA}" type="slidenum">
              <a:rPr lang="en-US"/>
              <a:pPr>
                <a:defRPr/>
              </a:pPr>
              <a:t>3</a:t>
            </a:fld>
            <a:endParaRPr lang="en-US" dirty="0"/>
          </a:p>
        </p:txBody>
      </p:sp>
      <p:pic>
        <p:nvPicPr>
          <p:cNvPr id="9221" name="Picture 6">
            <a:extLst>
              <a:ext uri="{FF2B5EF4-FFF2-40B4-BE49-F238E27FC236}">
                <a16:creationId xmlns:a16="http://schemas.microsoft.com/office/drawing/2014/main" id="{8DDC1B88-E925-4951-A3C1-9EA6D892C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2">
            <a:extLst>
              <a:ext uri="{FF2B5EF4-FFF2-40B4-BE49-F238E27FC236}">
                <a16:creationId xmlns:a16="http://schemas.microsoft.com/office/drawing/2014/main" id="{36D8EAAA-2E34-445C-8B0C-B892C2B61120}"/>
              </a:ext>
            </a:extLst>
          </p:cNvPr>
          <p:cNvSpPr txBox="1">
            <a:spLocks noChangeArrowheads="1"/>
          </p:cNvSpPr>
          <p:nvPr/>
        </p:nvSpPr>
        <p:spPr bwMode="auto">
          <a:xfrm>
            <a:off x="527844" y="902208"/>
            <a:ext cx="8012113" cy="64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buFontTx/>
              <a:buNone/>
            </a:pPr>
            <a:r>
              <a:rPr lang="en-US" altLang="en-US" sz="1600" dirty="0"/>
              <a:t>Includes all adults under the jurisdiction of Probation within the Quarter,                                           not a population snapshot</a:t>
            </a:r>
            <a:endParaRPr lang="en-US" altLang="en-US" sz="1600" dirty="0">
              <a:ea typeface="Calibri" panose="020F0502020204030204" pitchFamily="34" charset="0"/>
              <a:cs typeface="Times New Roman" panose="02020603050405020304" pitchFamily="18" charset="0"/>
            </a:endParaRPr>
          </a:p>
        </p:txBody>
      </p:sp>
      <p:pic>
        <p:nvPicPr>
          <p:cNvPr id="9223" name="Picture 10">
            <a:extLst>
              <a:ext uri="{FF2B5EF4-FFF2-40B4-BE49-F238E27FC236}">
                <a16:creationId xmlns:a16="http://schemas.microsoft.com/office/drawing/2014/main" id="{9F12E04B-925F-4CA5-A061-E23A7C1372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52400"/>
            <a:ext cx="777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a:extLst>
              <a:ext uri="{FF2B5EF4-FFF2-40B4-BE49-F238E27FC236}">
                <a16:creationId xmlns:a16="http://schemas.microsoft.com/office/drawing/2014/main" id="{2F8C5FFE-B923-461C-9486-3C74DB1F0B6D}"/>
              </a:ext>
            </a:extLst>
          </p:cNvPr>
          <p:cNvSpPr>
            <a:spLocks noGrp="1"/>
          </p:cNvSpPr>
          <p:nvPr>
            <p:ph type="dt" sz="quarter" idx="10"/>
          </p:nvPr>
        </p:nvSpPr>
        <p:spPr/>
        <p:txBody>
          <a:bodyPr/>
          <a:lstStyle/>
          <a:p>
            <a:pPr>
              <a:defRPr/>
            </a:pPr>
            <a:r>
              <a:rPr lang="en-US" dirty="0"/>
              <a:t>9/12/2018</a:t>
            </a:r>
          </a:p>
        </p:txBody>
      </p:sp>
      <p:sp>
        <p:nvSpPr>
          <p:cNvPr id="9277" name="Text Placeholder 15">
            <a:extLst>
              <a:ext uri="{FF2B5EF4-FFF2-40B4-BE49-F238E27FC236}">
                <a16:creationId xmlns:a16="http://schemas.microsoft.com/office/drawing/2014/main" id="{F124ABD2-24B7-48A0-8B20-DABC282193BF}"/>
              </a:ext>
            </a:extLst>
          </p:cNvPr>
          <p:cNvSpPr txBox="1">
            <a:spLocks noChangeArrowheads="1"/>
          </p:cNvSpPr>
          <p:nvPr/>
        </p:nvSpPr>
        <p:spPr bwMode="auto">
          <a:xfrm>
            <a:off x="441960" y="1476343"/>
            <a:ext cx="8229600" cy="37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000" dirty="0"/>
              <a:t>April – June 2018</a:t>
            </a:r>
          </a:p>
        </p:txBody>
      </p:sp>
      <p:graphicFrame>
        <p:nvGraphicFramePr>
          <p:cNvPr id="3" name="Table 2">
            <a:extLst>
              <a:ext uri="{FF2B5EF4-FFF2-40B4-BE49-F238E27FC236}">
                <a16:creationId xmlns:a16="http://schemas.microsoft.com/office/drawing/2014/main" id="{751A24FE-5A4D-40B7-9DEA-92D94A6158BF}"/>
              </a:ext>
            </a:extLst>
          </p:cNvPr>
          <p:cNvGraphicFramePr>
            <a:graphicFrameLocks noGrp="1"/>
          </p:cNvGraphicFramePr>
          <p:nvPr>
            <p:extLst/>
          </p:nvPr>
        </p:nvGraphicFramePr>
        <p:xfrm>
          <a:off x="763565" y="2993247"/>
          <a:ext cx="7540669" cy="3276602"/>
        </p:xfrm>
        <a:graphic>
          <a:graphicData uri="http://schemas.openxmlformats.org/drawingml/2006/table">
            <a:tbl>
              <a:tblPr firstRow="1" firstCol="1" bandRow="1">
                <a:tableStyleId>{5C22544A-7EE6-4342-B048-85BDC9FD1C3A}</a:tableStyleId>
              </a:tblPr>
              <a:tblGrid>
                <a:gridCol w="1188028">
                  <a:extLst>
                    <a:ext uri="{9D8B030D-6E8A-4147-A177-3AD203B41FA5}">
                      <a16:colId xmlns:a16="http://schemas.microsoft.com/office/drawing/2014/main" val="3150509790"/>
                    </a:ext>
                  </a:extLst>
                </a:gridCol>
                <a:gridCol w="1020207">
                  <a:extLst>
                    <a:ext uri="{9D8B030D-6E8A-4147-A177-3AD203B41FA5}">
                      <a16:colId xmlns:a16="http://schemas.microsoft.com/office/drawing/2014/main" val="206415353"/>
                    </a:ext>
                  </a:extLst>
                </a:gridCol>
                <a:gridCol w="1066800">
                  <a:extLst>
                    <a:ext uri="{9D8B030D-6E8A-4147-A177-3AD203B41FA5}">
                      <a16:colId xmlns:a16="http://schemas.microsoft.com/office/drawing/2014/main" val="2032917590"/>
                    </a:ext>
                  </a:extLst>
                </a:gridCol>
                <a:gridCol w="1066800">
                  <a:extLst>
                    <a:ext uri="{9D8B030D-6E8A-4147-A177-3AD203B41FA5}">
                      <a16:colId xmlns:a16="http://schemas.microsoft.com/office/drawing/2014/main" val="408756627"/>
                    </a:ext>
                  </a:extLst>
                </a:gridCol>
                <a:gridCol w="1066800">
                  <a:extLst>
                    <a:ext uri="{9D8B030D-6E8A-4147-A177-3AD203B41FA5}">
                      <a16:colId xmlns:a16="http://schemas.microsoft.com/office/drawing/2014/main" val="2936298515"/>
                    </a:ext>
                  </a:extLst>
                </a:gridCol>
                <a:gridCol w="1066800">
                  <a:extLst>
                    <a:ext uri="{9D8B030D-6E8A-4147-A177-3AD203B41FA5}">
                      <a16:colId xmlns:a16="http://schemas.microsoft.com/office/drawing/2014/main" val="3745716242"/>
                    </a:ext>
                  </a:extLst>
                </a:gridCol>
                <a:gridCol w="1065234">
                  <a:extLst>
                    <a:ext uri="{9D8B030D-6E8A-4147-A177-3AD203B41FA5}">
                      <a16:colId xmlns:a16="http://schemas.microsoft.com/office/drawing/2014/main" val="3747926577"/>
                    </a:ext>
                  </a:extLst>
                </a:gridCol>
              </a:tblGrid>
              <a:tr h="468086">
                <a:tc>
                  <a:txBody>
                    <a:bodyPr/>
                    <a:lstStyle/>
                    <a:p>
                      <a:pPr algn="ctr" fontAlgn="b"/>
                      <a:r>
                        <a:rPr lang="en-US" sz="1400" u="none" strike="noStrike" dirty="0">
                          <a:effectLst/>
                        </a:rPr>
                        <a:t>Grant Type</a:t>
                      </a:r>
                      <a:endParaRPr lang="en-US" sz="1400" b="1" i="0" u="none" strike="noStrike" dirty="0">
                        <a:solidFill>
                          <a:srgbClr val="FFFFFF"/>
                        </a:solidFill>
                        <a:effectLst/>
                        <a:latin typeface="Calibri" panose="020F0502020204030204" pitchFamily="34" charset="0"/>
                      </a:endParaRPr>
                    </a:p>
                  </a:txBody>
                  <a:tcPr marL="10349" marR="10349" marT="10349" marB="0" anchor="ctr"/>
                </a:tc>
                <a:tc>
                  <a:txBody>
                    <a:bodyPr/>
                    <a:lstStyle/>
                    <a:p>
                      <a:pPr algn="ctr" fontAlgn="b"/>
                      <a:r>
                        <a:rPr lang="en-US" sz="1400" u="none" strike="noStrike" dirty="0">
                          <a:effectLst/>
                        </a:rPr>
                        <a:t>PRCS </a:t>
                      </a:r>
                    </a:p>
                    <a:p>
                      <a:pPr algn="ctr" fontAlgn="b"/>
                      <a:r>
                        <a:rPr lang="en-US" sz="1400" u="none" strike="noStrike" dirty="0">
                          <a:effectLst/>
                        </a:rPr>
                        <a:t>(439)</a:t>
                      </a:r>
                      <a:endParaRPr lang="en-US" sz="1400" b="1" i="0" u="none" strike="noStrike" dirty="0">
                        <a:solidFill>
                          <a:srgbClr val="FFFFFF"/>
                        </a:solidFill>
                        <a:effectLst/>
                        <a:latin typeface="Calibri" panose="020F0502020204030204" pitchFamily="34" charset="0"/>
                      </a:endParaRPr>
                    </a:p>
                  </a:txBody>
                  <a:tcPr marL="10349" marR="10349" marT="10349" marB="0" anchor="ctr"/>
                </a:tc>
                <a:tc>
                  <a:txBody>
                    <a:bodyPr/>
                    <a:lstStyle/>
                    <a:p>
                      <a:pPr algn="ctr" fontAlgn="b"/>
                      <a:r>
                        <a:rPr lang="en-US" sz="1400" u="none" strike="noStrike" dirty="0">
                          <a:effectLst/>
                        </a:rPr>
                        <a:t>% of Population</a:t>
                      </a:r>
                      <a:endParaRPr lang="en-US" sz="1400" b="1" i="0" u="none" strike="noStrike" dirty="0">
                        <a:solidFill>
                          <a:srgbClr val="FFFFFF"/>
                        </a:solidFill>
                        <a:effectLst/>
                        <a:latin typeface="Calibri" panose="020F0502020204030204" pitchFamily="34" charset="0"/>
                      </a:endParaRPr>
                    </a:p>
                  </a:txBody>
                  <a:tcPr marL="10349" marR="10349" marT="10349" marB="0" anchor="ctr"/>
                </a:tc>
                <a:tc>
                  <a:txBody>
                    <a:bodyPr/>
                    <a:lstStyle/>
                    <a:p>
                      <a:pPr algn="ctr" fontAlgn="b"/>
                      <a:r>
                        <a:rPr lang="en-US" sz="1400" u="none" strike="noStrike" dirty="0">
                          <a:effectLst/>
                        </a:rPr>
                        <a:t>1170 </a:t>
                      </a:r>
                    </a:p>
                    <a:p>
                      <a:pPr algn="ctr" fontAlgn="b"/>
                      <a:r>
                        <a:rPr lang="en-US" sz="1400" u="none" strike="noStrike" dirty="0">
                          <a:effectLst/>
                        </a:rPr>
                        <a:t>(112)</a:t>
                      </a:r>
                      <a:endParaRPr lang="en-US" sz="1400" b="1" i="0" u="none" strike="noStrike" dirty="0">
                        <a:solidFill>
                          <a:srgbClr val="FFFFFF"/>
                        </a:solidFill>
                        <a:effectLst/>
                        <a:latin typeface="Calibri" panose="020F0502020204030204" pitchFamily="34" charset="0"/>
                      </a:endParaRPr>
                    </a:p>
                  </a:txBody>
                  <a:tcPr marL="10349" marR="10349" marT="10349" marB="0" anchor="ctr"/>
                </a:tc>
                <a:tc>
                  <a:txBody>
                    <a:bodyPr/>
                    <a:lstStyle/>
                    <a:p>
                      <a:pPr algn="ctr" fontAlgn="b"/>
                      <a:r>
                        <a:rPr lang="en-US" sz="1400" u="none" strike="noStrike" dirty="0">
                          <a:effectLst/>
                        </a:rPr>
                        <a:t>% of Population</a:t>
                      </a:r>
                      <a:endParaRPr lang="en-US" sz="1400" b="1" i="0" u="none" strike="noStrike" dirty="0">
                        <a:solidFill>
                          <a:srgbClr val="FFFFFF"/>
                        </a:solidFill>
                        <a:effectLst/>
                        <a:latin typeface="Calibri" panose="020F0502020204030204" pitchFamily="34" charset="0"/>
                      </a:endParaRPr>
                    </a:p>
                  </a:txBody>
                  <a:tcPr marL="10349" marR="10349" marT="10349" marB="0" anchor="ctr"/>
                </a:tc>
                <a:tc>
                  <a:txBody>
                    <a:bodyPr/>
                    <a:lstStyle/>
                    <a:p>
                      <a:pPr algn="ctr" fontAlgn="b"/>
                      <a:r>
                        <a:rPr lang="en-US" sz="1400" u="none" strike="noStrike" dirty="0">
                          <a:effectLst/>
                        </a:rPr>
                        <a:t>Formal </a:t>
                      </a:r>
                    </a:p>
                    <a:p>
                      <a:pPr algn="ctr" fontAlgn="b"/>
                      <a:r>
                        <a:rPr lang="en-US" sz="1400" u="none" strike="noStrike" dirty="0">
                          <a:effectLst/>
                        </a:rPr>
                        <a:t>(2,787)</a:t>
                      </a:r>
                      <a:endParaRPr lang="en-US" sz="1400" b="1" i="0" u="none" strike="noStrike" dirty="0">
                        <a:solidFill>
                          <a:srgbClr val="FFFFFF"/>
                        </a:solidFill>
                        <a:effectLst/>
                        <a:latin typeface="Calibri" panose="020F0502020204030204" pitchFamily="34" charset="0"/>
                      </a:endParaRPr>
                    </a:p>
                  </a:txBody>
                  <a:tcPr marL="10349" marR="10349" marT="10349" marB="0" anchor="ctr"/>
                </a:tc>
                <a:tc>
                  <a:txBody>
                    <a:bodyPr/>
                    <a:lstStyle/>
                    <a:p>
                      <a:pPr algn="ctr" fontAlgn="b"/>
                      <a:r>
                        <a:rPr lang="en-US" sz="1400" u="none" strike="noStrike" dirty="0">
                          <a:effectLst/>
                        </a:rPr>
                        <a:t>% of Population</a:t>
                      </a:r>
                      <a:endParaRPr lang="en-US" sz="1400" b="1" i="0" u="none" strike="noStrike" dirty="0">
                        <a:solidFill>
                          <a:srgbClr val="FFFFFF"/>
                        </a:solidFill>
                        <a:effectLst/>
                        <a:latin typeface="Calibri" panose="020F0502020204030204" pitchFamily="34" charset="0"/>
                      </a:endParaRPr>
                    </a:p>
                  </a:txBody>
                  <a:tcPr marL="10349" marR="10349" marT="10349" marB="0" anchor="ctr"/>
                </a:tc>
                <a:extLst>
                  <a:ext uri="{0D108BD9-81ED-4DB2-BD59-A6C34878D82A}">
                    <a16:rowId xmlns:a16="http://schemas.microsoft.com/office/drawing/2014/main" val="547503929"/>
                  </a:ext>
                </a:extLst>
              </a:tr>
              <a:tr h="468086">
                <a:tc>
                  <a:txBody>
                    <a:bodyPr/>
                    <a:lstStyle/>
                    <a:p>
                      <a:pPr algn="l" fontAlgn="b"/>
                      <a:r>
                        <a:rPr lang="en-US" sz="1400" u="none" strike="noStrike" dirty="0">
                          <a:effectLst/>
                        </a:rPr>
                        <a:t> Male</a:t>
                      </a:r>
                      <a:endParaRPr lang="en-US" sz="14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410</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dirty="0">
                          <a:effectLst/>
                        </a:rPr>
                        <a:t>93%</a:t>
                      </a:r>
                      <a:endParaRPr lang="en-US" sz="13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78</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70%</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2157</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77%</a:t>
                      </a:r>
                      <a:endParaRPr lang="en-US" sz="1300" b="0" i="0" u="none" strike="noStrike">
                        <a:solidFill>
                          <a:srgbClr val="000000"/>
                        </a:solidFill>
                        <a:effectLst/>
                        <a:latin typeface="Calibri" panose="020F0502020204030204" pitchFamily="34" charset="0"/>
                      </a:endParaRPr>
                    </a:p>
                  </a:txBody>
                  <a:tcPr marL="10349" marR="10349" marT="10349" marB="0" anchor="b"/>
                </a:tc>
                <a:extLst>
                  <a:ext uri="{0D108BD9-81ED-4DB2-BD59-A6C34878D82A}">
                    <a16:rowId xmlns:a16="http://schemas.microsoft.com/office/drawing/2014/main" val="4157991652"/>
                  </a:ext>
                </a:extLst>
              </a:tr>
              <a:tr h="468086">
                <a:tc>
                  <a:txBody>
                    <a:bodyPr/>
                    <a:lstStyle/>
                    <a:p>
                      <a:pPr algn="l" fontAlgn="b"/>
                      <a:r>
                        <a:rPr lang="en-US" sz="1400" u="none" strike="noStrike" dirty="0">
                          <a:effectLst/>
                        </a:rPr>
                        <a:t>Female</a:t>
                      </a:r>
                      <a:endParaRPr lang="en-US" sz="14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29</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dirty="0">
                          <a:effectLst/>
                        </a:rPr>
                        <a:t>7%</a:t>
                      </a:r>
                      <a:endParaRPr lang="en-US" sz="13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dirty="0">
                          <a:effectLst/>
                        </a:rPr>
                        <a:t>34</a:t>
                      </a:r>
                      <a:endParaRPr lang="en-US" sz="13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dirty="0">
                          <a:effectLst/>
                        </a:rPr>
                        <a:t>30%</a:t>
                      </a:r>
                      <a:endParaRPr lang="en-US" sz="13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630</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23%</a:t>
                      </a:r>
                      <a:endParaRPr lang="en-US" sz="1300" b="0" i="0" u="none" strike="noStrike">
                        <a:solidFill>
                          <a:srgbClr val="000000"/>
                        </a:solidFill>
                        <a:effectLst/>
                        <a:latin typeface="Calibri" panose="020F0502020204030204" pitchFamily="34" charset="0"/>
                      </a:endParaRPr>
                    </a:p>
                  </a:txBody>
                  <a:tcPr marL="10349" marR="10349" marT="10349" marB="0" anchor="b"/>
                </a:tc>
                <a:extLst>
                  <a:ext uri="{0D108BD9-81ED-4DB2-BD59-A6C34878D82A}">
                    <a16:rowId xmlns:a16="http://schemas.microsoft.com/office/drawing/2014/main" val="14796910"/>
                  </a:ext>
                </a:extLst>
              </a:tr>
              <a:tr h="468086">
                <a:tc>
                  <a:txBody>
                    <a:bodyPr/>
                    <a:lstStyle/>
                    <a:p>
                      <a:pPr algn="l" fontAlgn="b"/>
                      <a:r>
                        <a:rPr lang="en-US" sz="1400" u="none" strike="noStrike" dirty="0">
                          <a:effectLst/>
                        </a:rPr>
                        <a:t>African American</a:t>
                      </a:r>
                      <a:endParaRPr lang="en-US" sz="14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196</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dirty="0">
                          <a:effectLst/>
                        </a:rPr>
                        <a:t>45%</a:t>
                      </a:r>
                      <a:endParaRPr lang="en-US" sz="13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dirty="0">
                          <a:effectLst/>
                        </a:rPr>
                        <a:t>35</a:t>
                      </a:r>
                      <a:endParaRPr lang="en-US" sz="13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dirty="0">
                          <a:effectLst/>
                        </a:rPr>
                        <a:t>31%</a:t>
                      </a:r>
                      <a:endParaRPr lang="en-US" sz="13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dirty="0">
                          <a:effectLst/>
                        </a:rPr>
                        <a:t>896</a:t>
                      </a:r>
                      <a:endParaRPr lang="en-US" sz="13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dirty="0">
                          <a:effectLst/>
                        </a:rPr>
                        <a:t>32%</a:t>
                      </a:r>
                      <a:endParaRPr lang="en-US" sz="1300" b="0" i="0" u="none" strike="noStrike" dirty="0">
                        <a:solidFill>
                          <a:srgbClr val="000000"/>
                        </a:solidFill>
                        <a:effectLst/>
                        <a:latin typeface="Calibri" panose="020F0502020204030204" pitchFamily="34" charset="0"/>
                      </a:endParaRPr>
                    </a:p>
                  </a:txBody>
                  <a:tcPr marL="10349" marR="10349" marT="10349" marB="0" anchor="b"/>
                </a:tc>
                <a:extLst>
                  <a:ext uri="{0D108BD9-81ED-4DB2-BD59-A6C34878D82A}">
                    <a16:rowId xmlns:a16="http://schemas.microsoft.com/office/drawing/2014/main" val="2666896705"/>
                  </a:ext>
                </a:extLst>
              </a:tr>
              <a:tr h="468086">
                <a:tc>
                  <a:txBody>
                    <a:bodyPr/>
                    <a:lstStyle/>
                    <a:p>
                      <a:pPr algn="l" fontAlgn="b"/>
                      <a:r>
                        <a:rPr lang="en-US" sz="1400" u="none" strike="noStrike" dirty="0">
                          <a:effectLst/>
                        </a:rPr>
                        <a:t>Caucasian</a:t>
                      </a:r>
                      <a:endParaRPr lang="en-US" sz="14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dirty="0">
                          <a:effectLst/>
                        </a:rPr>
                        <a:t>131</a:t>
                      </a:r>
                      <a:endParaRPr lang="en-US" sz="13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30%</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53</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47%</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999</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36%</a:t>
                      </a:r>
                      <a:endParaRPr lang="en-US" sz="1300" b="0" i="0" u="none" strike="noStrike">
                        <a:solidFill>
                          <a:srgbClr val="000000"/>
                        </a:solidFill>
                        <a:effectLst/>
                        <a:latin typeface="Calibri" panose="020F0502020204030204" pitchFamily="34" charset="0"/>
                      </a:endParaRPr>
                    </a:p>
                  </a:txBody>
                  <a:tcPr marL="10349" marR="10349" marT="10349" marB="0" anchor="b"/>
                </a:tc>
                <a:extLst>
                  <a:ext uri="{0D108BD9-81ED-4DB2-BD59-A6C34878D82A}">
                    <a16:rowId xmlns:a16="http://schemas.microsoft.com/office/drawing/2014/main" val="3138076870"/>
                  </a:ext>
                </a:extLst>
              </a:tr>
              <a:tr h="468086">
                <a:tc>
                  <a:txBody>
                    <a:bodyPr/>
                    <a:lstStyle/>
                    <a:p>
                      <a:pPr algn="l" fontAlgn="b"/>
                      <a:r>
                        <a:rPr lang="en-US" sz="1400" u="none" strike="noStrike" dirty="0">
                          <a:effectLst/>
                        </a:rPr>
                        <a:t>Hispanic</a:t>
                      </a:r>
                      <a:endParaRPr lang="en-US" sz="14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84</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dirty="0">
                          <a:effectLst/>
                        </a:rPr>
                        <a:t>19%</a:t>
                      </a:r>
                      <a:endParaRPr lang="en-US" sz="13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15</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13%</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646</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23%</a:t>
                      </a:r>
                      <a:endParaRPr lang="en-US" sz="1300" b="0" i="0" u="none" strike="noStrike">
                        <a:solidFill>
                          <a:srgbClr val="000000"/>
                        </a:solidFill>
                        <a:effectLst/>
                        <a:latin typeface="Calibri" panose="020F0502020204030204" pitchFamily="34" charset="0"/>
                      </a:endParaRPr>
                    </a:p>
                  </a:txBody>
                  <a:tcPr marL="10349" marR="10349" marT="10349" marB="0" anchor="b"/>
                </a:tc>
                <a:extLst>
                  <a:ext uri="{0D108BD9-81ED-4DB2-BD59-A6C34878D82A}">
                    <a16:rowId xmlns:a16="http://schemas.microsoft.com/office/drawing/2014/main" val="567234638"/>
                  </a:ext>
                </a:extLst>
              </a:tr>
              <a:tr h="468086">
                <a:tc>
                  <a:txBody>
                    <a:bodyPr/>
                    <a:lstStyle/>
                    <a:p>
                      <a:pPr algn="l" fontAlgn="b"/>
                      <a:r>
                        <a:rPr lang="en-US" sz="1400" u="none" strike="noStrike" dirty="0">
                          <a:effectLst/>
                        </a:rPr>
                        <a:t>Other</a:t>
                      </a:r>
                      <a:endParaRPr lang="en-US" sz="1400" b="0" i="0" u="none" strike="noStrike" dirty="0">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28</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6%</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9</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8%</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a:effectLst/>
                        </a:rPr>
                        <a:t>246</a:t>
                      </a:r>
                      <a:endParaRPr lang="en-US" sz="1300" b="0" i="0" u="none" strike="noStrike">
                        <a:solidFill>
                          <a:srgbClr val="000000"/>
                        </a:solidFill>
                        <a:effectLst/>
                        <a:latin typeface="Calibri" panose="020F0502020204030204" pitchFamily="34" charset="0"/>
                      </a:endParaRPr>
                    </a:p>
                  </a:txBody>
                  <a:tcPr marL="10349" marR="10349" marT="10349" marB="0" anchor="b"/>
                </a:tc>
                <a:tc>
                  <a:txBody>
                    <a:bodyPr/>
                    <a:lstStyle/>
                    <a:p>
                      <a:pPr algn="r" fontAlgn="b"/>
                      <a:r>
                        <a:rPr lang="en-US" sz="1300" u="none" strike="noStrike" dirty="0">
                          <a:effectLst/>
                        </a:rPr>
                        <a:t>9%</a:t>
                      </a:r>
                      <a:endParaRPr lang="en-US" sz="1300" b="0" i="0" u="none" strike="noStrike" dirty="0">
                        <a:solidFill>
                          <a:srgbClr val="000000"/>
                        </a:solidFill>
                        <a:effectLst/>
                        <a:latin typeface="Calibri" panose="020F0502020204030204" pitchFamily="34" charset="0"/>
                      </a:endParaRPr>
                    </a:p>
                  </a:txBody>
                  <a:tcPr marL="10349" marR="10349" marT="10349" marB="0" anchor="b"/>
                </a:tc>
                <a:extLst>
                  <a:ext uri="{0D108BD9-81ED-4DB2-BD59-A6C34878D82A}">
                    <a16:rowId xmlns:a16="http://schemas.microsoft.com/office/drawing/2014/main" val="3910240692"/>
                  </a:ext>
                </a:extLst>
              </a:tr>
            </a:tbl>
          </a:graphicData>
        </a:graphic>
      </p:graphicFrame>
      <p:graphicFrame>
        <p:nvGraphicFramePr>
          <p:cNvPr id="13" name="Table 12">
            <a:extLst>
              <a:ext uri="{FF2B5EF4-FFF2-40B4-BE49-F238E27FC236}">
                <a16:creationId xmlns:a16="http://schemas.microsoft.com/office/drawing/2014/main" id="{D2EC4DCD-98CD-48F6-99CA-A28E20D72F03}"/>
              </a:ext>
            </a:extLst>
          </p:cNvPr>
          <p:cNvGraphicFramePr>
            <a:graphicFrameLocks noGrp="1"/>
          </p:cNvGraphicFramePr>
          <p:nvPr>
            <p:extLst/>
          </p:nvPr>
        </p:nvGraphicFramePr>
        <p:xfrm>
          <a:off x="763565" y="1957703"/>
          <a:ext cx="7540670" cy="843412"/>
        </p:xfrm>
        <a:graphic>
          <a:graphicData uri="http://schemas.openxmlformats.org/drawingml/2006/table">
            <a:tbl>
              <a:tblPr firstRow="1" firstCol="1" bandRow="1">
                <a:tableStyleId>{5C22544A-7EE6-4342-B048-85BDC9FD1C3A}</a:tableStyleId>
              </a:tblPr>
              <a:tblGrid>
                <a:gridCol w="2630465">
                  <a:extLst>
                    <a:ext uri="{9D8B030D-6E8A-4147-A177-3AD203B41FA5}">
                      <a16:colId xmlns:a16="http://schemas.microsoft.com/office/drawing/2014/main" val="4073452807"/>
                    </a:ext>
                  </a:extLst>
                </a:gridCol>
                <a:gridCol w="1787570">
                  <a:extLst>
                    <a:ext uri="{9D8B030D-6E8A-4147-A177-3AD203B41FA5}">
                      <a16:colId xmlns:a16="http://schemas.microsoft.com/office/drawing/2014/main" val="1944828946"/>
                    </a:ext>
                  </a:extLst>
                </a:gridCol>
                <a:gridCol w="1628225">
                  <a:extLst>
                    <a:ext uri="{9D8B030D-6E8A-4147-A177-3AD203B41FA5}">
                      <a16:colId xmlns:a16="http://schemas.microsoft.com/office/drawing/2014/main" val="3087941076"/>
                    </a:ext>
                  </a:extLst>
                </a:gridCol>
                <a:gridCol w="1494410">
                  <a:extLst>
                    <a:ext uri="{9D8B030D-6E8A-4147-A177-3AD203B41FA5}">
                      <a16:colId xmlns:a16="http://schemas.microsoft.com/office/drawing/2014/main" val="3481228153"/>
                    </a:ext>
                  </a:extLst>
                </a:gridCol>
              </a:tblGrid>
              <a:tr h="381000">
                <a:tc>
                  <a:txBody>
                    <a:bodyPr/>
                    <a:lstStyle/>
                    <a:p>
                      <a:pPr algn="ctr" fontAlgn="b"/>
                      <a:r>
                        <a:rPr lang="en-US" sz="1400" u="none" strike="noStrike" dirty="0">
                          <a:effectLst/>
                        </a:rPr>
                        <a:t>Grant Type</a:t>
                      </a:r>
                      <a:endParaRPr lang="en-US" sz="1400" b="1" i="0" u="none" strike="noStrike" dirty="0">
                        <a:solidFill>
                          <a:srgbClr val="FFFFFF"/>
                        </a:solidFill>
                        <a:effectLst/>
                        <a:latin typeface="Calibri" panose="020F0502020204030204" pitchFamily="34" charset="0"/>
                      </a:endParaRPr>
                    </a:p>
                  </a:txBody>
                  <a:tcPr marL="17846" marR="17846" marT="17846" marB="0" anchor="ctr"/>
                </a:tc>
                <a:tc>
                  <a:txBody>
                    <a:bodyPr/>
                    <a:lstStyle/>
                    <a:p>
                      <a:pPr algn="ctr" fontAlgn="ctr"/>
                      <a:r>
                        <a:rPr lang="en-US" sz="1400" u="none" strike="noStrike" dirty="0">
                          <a:effectLst/>
                        </a:rPr>
                        <a:t>PRCS</a:t>
                      </a:r>
                      <a:endParaRPr lang="en-US" sz="1400" b="1" i="0" u="none" strike="noStrike" dirty="0">
                        <a:solidFill>
                          <a:srgbClr val="FFFFFF"/>
                        </a:solidFill>
                        <a:effectLst/>
                        <a:latin typeface="Calibri" panose="020F0502020204030204" pitchFamily="34" charset="0"/>
                      </a:endParaRPr>
                    </a:p>
                  </a:txBody>
                  <a:tcPr marL="17846" marR="17846" marT="17846" marB="0" anchor="ctr"/>
                </a:tc>
                <a:tc>
                  <a:txBody>
                    <a:bodyPr/>
                    <a:lstStyle/>
                    <a:p>
                      <a:pPr algn="ctr" fontAlgn="ctr"/>
                      <a:r>
                        <a:rPr lang="en-US" sz="1400" u="none" strike="noStrike" dirty="0">
                          <a:effectLst/>
                        </a:rPr>
                        <a:t>1170</a:t>
                      </a:r>
                      <a:endParaRPr lang="en-US" sz="1400" b="1" i="0" u="none" strike="noStrike" dirty="0">
                        <a:solidFill>
                          <a:srgbClr val="FFFFFF"/>
                        </a:solidFill>
                        <a:effectLst/>
                        <a:latin typeface="Calibri" panose="020F0502020204030204" pitchFamily="34" charset="0"/>
                      </a:endParaRPr>
                    </a:p>
                  </a:txBody>
                  <a:tcPr marL="17846" marR="17846" marT="17846" marB="0" anchor="ctr"/>
                </a:tc>
                <a:tc>
                  <a:txBody>
                    <a:bodyPr/>
                    <a:lstStyle/>
                    <a:p>
                      <a:pPr algn="ctr" fontAlgn="ctr"/>
                      <a:r>
                        <a:rPr lang="en-US" sz="1400" u="none" strike="noStrike" dirty="0">
                          <a:effectLst/>
                        </a:rPr>
                        <a:t>Formal</a:t>
                      </a:r>
                      <a:endParaRPr lang="en-US" sz="1400" b="1" i="0" u="none" strike="noStrike" dirty="0">
                        <a:solidFill>
                          <a:srgbClr val="FFFFFF"/>
                        </a:solidFill>
                        <a:effectLst/>
                        <a:latin typeface="Calibri" panose="020F0502020204030204" pitchFamily="34" charset="0"/>
                      </a:endParaRPr>
                    </a:p>
                  </a:txBody>
                  <a:tcPr marL="17846" marR="17846" marT="17846" marB="0" anchor="ctr"/>
                </a:tc>
                <a:extLst>
                  <a:ext uri="{0D108BD9-81ED-4DB2-BD59-A6C34878D82A}">
                    <a16:rowId xmlns:a16="http://schemas.microsoft.com/office/drawing/2014/main" val="1210960396"/>
                  </a:ext>
                </a:extLst>
              </a:tr>
              <a:tr h="228600">
                <a:tc>
                  <a:txBody>
                    <a:bodyPr/>
                    <a:lstStyle/>
                    <a:p>
                      <a:pPr algn="l" fontAlgn="b"/>
                      <a:r>
                        <a:rPr lang="en-US" sz="1400" u="none" strike="noStrike" dirty="0">
                          <a:effectLst/>
                        </a:rPr>
                        <a:t>Age (Average)</a:t>
                      </a:r>
                      <a:endParaRPr lang="en-US" sz="1400" b="0" i="0" u="none" strike="noStrike" dirty="0">
                        <a:solidFill>
                          <a:srgbClr val="000000"/>
                        </a:solidFill>
                        <a:effectLst/>
                        <a:latin typeface="Calibri" panose="020F0502020204030204" pitchFamily="34" charset="0"/>
                      </a:endParaRPr>
                    </a:p>
                  </a:txBody>
                  <a:tcPr marL="17846" marR="17846" marT="17846" marB="0" anchor="b"/>
                </a:tc>
                <a:tc>
                  <a:txBody>
                    <a:bodyPr/>
                    <a:lstStyle/>
                    <a:p>
                      <a:pPr algn="r" fontAlgn="b"/>
                      <a:r>
                        <a:rPr lang="en-US" sz="1400" u="none" strike="noStrike" dirty="0">
                          <a:effectLst/>
                        </a:rPr>
                        <a:t>38.2</a:t>
                      </a:r>
                      <a:endParaRPr lang="en-US" sz="1400" b="0" i="0" u="none" strike="noStrike" dirty="0">
                        <a:solidFill>
                          <a:srgbClr val="000000"/>
                        </a:solidFill>
                        <a:effectLst/>
                        <a:latin typeface="Calibri" panose="020F0502020204030204" pitchFamily="34" charset="0"/>
                      </a:endParaRPr>
                    </a:p>
                  </a:txBody>
                  <a:tcPr marL="17846" marR="17846" marT="17846" marB="0" anchor="b"/>
                </a:tc>
                <a:tc>
                  <a:txBody>
                    <a:bodyPr/>
                    <a:lstStyle/>
                    <a:p>
                      <a:pPr algn="r" fontAlgn="b"/>
                      <a:r>
                        <a:rPr lang="en-US" sz="1400" u="none" strike="noStrike" dirty="0">
                          <a:effectLst/>
                        </a:rPr>
                        <a:t>41.2</a:t>
                      </a:r>
                      <a:endParaRPr lang="en-US" sz="1400" b="0" i="0" u="none" strike="noStrike" dirty="0">
                        <a:solidFill>
                          <a:srgbClr val="000000"/>
                        </a:solidFill>
                        <a:effectLst/>
                        <a:latin typeface="Calibri" panose="020F0502020204030204" pitchFamily="34" charset="0"/>
                      </a:endParaRPr>
                    </a:p>
                  </a:txBody>
                  <a:tcPr marL="17846" marR="17846" marT="17846" marB="0" anchor="b"/>
                </a:tc>
                <a:tc>
                  <a:txBody>
                    <a:bodyPr/>
                    <a:lstStyle/>
                    <a:p>
                      <a:pPr algn="r" fontAlgn="b"/>
                      <a:r>
                        <a:rPr lang="en-US" sz="1400" u="none" strike="noStrike" dirty="0">
                          <a:effectLst/>
                        </a:rPr>
                        <a:t>35.5</a:t>
                      </a:r>
                      <a:endParaRPr lang="en-US" sz="1400" b="0" i="0" u="none" strike="noStrike" dirty="0">
                        <a:solidFill>
                          <a:srgbClr val="000000"/>
                        </a:solidFill>
                        <a:effectLst/>
                        <a:latin typeface="Calibri" panose="020F0502020204030204" pitchFamily="34" charset="0"/>
                      </a:endParaRPr>
                    </a:p>
                  </a:txBody>
                  <a:tcPr marL="17846" marR="17846" marT="17846" marB="0" anchor="b"/>
                </a:tc>
                <a:extLst>
                  <a:ext uri="{0D108BD9-81ED-4DB2-BD59-A6C34878D82A}">
                    <a16:rowId xmlns:a16="http://schemas.microsoft.com/office/drawing/2014/main" val="311192874"/>
                  </a:ext>
                </a:extLst>
              </a:tr>
              <a:tr h="188998">
                <a:tc>
                  <a:txBody>
                    <a:bodyPr/>
                    <a:lstStyle/>
                    <a:p>
                      <a:pPr algn="l" fontAlgn="b"/>
                      <a:r>
                        <a:rPr lang="en-US" sz="1400" u="none" strike="noStrike" dirty="0">
                          <a:effectLst/>
                        </a:rPr>
                        <a:t>LS/CMI (Average)</a:t>
                      </a:r>
                      <a:endParaRPr lang="en-US" sz="1400" b="0" i="0" u="none" strike="noStrike" dirty="0">
                        <a:solidFill>
                          <a:srgbClr val="000000"/>
                        </a:solidFill>
                        <a:effectLst/>
                        <a:latin typeface="Calibri" panose="020F0502020204030204" pitchFamily="34" charset="0"/>
                      </a:endParaRPr>
                    </a:p>
                  </a:txBody>
                  <a:tcPr marL="17846" marR="17846" marT="17846" marB="0" anchor="b"/>
                </a:tc>
                <a:tc>
                  <a:txBody>
                    <a:bodyPr/>
                    <a:lstStyle/>
                    <a:p>
                      <a:pPr algn="r" fontAlgn="b"/>
                      <a:r>
                        <a:rPr lang="en-US" sz="1400" u="none" strike="noStrike" dirty="0">
                          <a:effectLst/>
                        </a:rPr>
                        <a:t>27.3</a:t>
                      </a:r>
                      <a:endParaRPr lang="en-US" sz="1400" b="0" i="0" u="none" strike="noStrike" dirty="0">
                        <a:solidFill>
                          <a:srgbClr val="000000"/>
                        </a:solidFill>
                        <a:effectLst/>
                        <a:latin typeface="Calibri" panose="020F0502020204030204" pitchFamily="34" charset="0"/>
                      </a:endParaRPr>
                    </a:p>
                  </a:txBody>
                  <a:tcPr marL="17846" marR="17846" marT="17846" marB="0" anchor="b"/>
                </a:tc>
                <a:tc>
                  <a:txBody>
                    <a:bodyPr/>
                    <a:lstStyle/>
                    <a:p>
                      <a:pPr algn="r" fontAlgn="b"/>
                      <a:r>
                        <a:rPr lang="en-US" sz="1400" u="none" strike="noStrike">
                          <a:effectLst/>
                        </a:rPr>
                        <a:t>25.6</a:t>
                      </a:r>
                      <a:endParaRPr lang="en-US" sz="1400" b="0" i="0" u="none" strike="noStrike">
                        <a:solidFill>
                          <a:srgbClr val="000000"/>
                        </a:solidFill>
                        <a:effectLst/>
                        <a:latin typeface="Calibri" panose="020F0502020204030204" pitchFamily="34" charset="0"/>
                      </a:endParaRPr>
                    </a:p>
                  </a:txBody>
                  <a:tcPr marL="17846" marR="17846" marT="17846" marB="0" anchor="b"/>
                </a:tc>
                <a:tc>
                  <a:txBody>
                    <a:bodyPr/>
                    <a:lstStyle/>
                    <a:p>
                      <a:pPr algn="r" fontAlgn="b"/>
                      <a:r>
                        <a:rPr lang="en-US" sz="1400" u="none" strike="noStrike" dirty="0">
                          <a:effectLst/>
                        </a:rPr>
                        <a:t>19.7</a:t>
                      </a:r>
                      <a:endParaRPr lang="en-US" sz="1400" b="0" i="0" u="none" strike="noStrike" dirty="0">
                        <a:solidFill>
                          <a:srgbClr val="000000"/>
                        </a:solidFill>
                        <a:effectLst/>
                        <a:latin typeface="Calibri" panose="020F0502020204030204" pitchFamily="34" charset="0"/>
                      </a:endParaRPr>
                    </a:p>
                  </a:txBody>
                  <a:tcPr marL="17846" marR="17846" marT="17846" marB="0" anchor="b"/>
                </a:tc>
                <a:extLst>
                  <a:ext uri="{0D108BD9-81ED-4DB2-BD59-A6C34878D82A}">
                    <a16:rowId xmlns:a16="http://schemas.microsoft.com/office/drawing/2014/main" val="2077798081"/>
                  </a:ext>
                </a:extLst>
              </a:tr>
            </a:tbl>
          </a:graphicData>
        </a:graphic>
      </p:graphicFrame>
      <p:cxnSp>
        <p:nvCxnSpPr>
          <p:cNvPr id="9" name="Straight Connector 8">
            <a:extLst>
              <a:ext uri="{FF2B5EF4-FFF2-40B4-BE49-F238E27FC236}">
                <a16:creationId xmlns:a16="http://schemas.microsoft.com/office/drawing/2014/main" id="{7992A1C1-BD5B-4F76-B646-52B660BDC646}"/>
              </a:ext>
            </a:extLst>
          </p:cNvPr>
          <p:cNvCxnSpPr/>
          <p:nvPr/>
        </p:nvCxnSpPr>
        <p:spPr>
          <a:xfrm>
            <a:off x="763565" y="2906746"/>
            <a:ext cx="754066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12046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82775"/>
            <a:ext cx="7772400" cy="1470025"/>
          </a:xfrm>
        </p:spPr>
        <p:txBody>
          <a:bodyPr/>
          <a:lstStyle/>
          <a:p>
            <a:r>
              <a:rPr lang="en-US" b="1" i="1" dirty="0"/>
              <a:t>Sheriff’s Office </a:t>
            </a:r>
            <a:br>
              <a:rPr lang="en-US" b="1" i="1" dirty="0"/>
            </a:br>
            <a:r>
              <a:rPr lang="en-US" b="1" i="1" dirty="0"/>
              <a:t>Program Services Update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0500"/>
            <a:ext cx="685800" cy="685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190500"/>
            <a:ext cx="783486" cy="762000"/>
          </a:xfrm>
          <a:prstGeom prst="rect">
            <a:avLst/>
          </a:prstGeom>
        </p:spPr>
      </p:pic>
      <p:sp>
        <p:nvSpPr>
          <p:cNvPr id="2" name="Footer Placeholder 1">
            <a:extLst>
              <a:ext uri="{FF2B5EF4-FFF2-40B4-BE49-F238E27FC236}">
                <a16:creationId xmlns:a16="http://schemas.microsoft.com/office/drawing/2014/main" id="{652A9237-C857-4549-B3B7-CD784E9844EB}"/>
              </a:ext>
            </a:extLst>
          </p:cNvPr>
          <p:cNvSpPr>
            <a:spLocks noGrp="1"/>
          </p:cNvSpPr>
          <p:nvPr>
            <p:ph type="ftr" sz="quarter" idx="11"/>
          </p:nvPr>
        </p:nvSpPr>
        <p:spPr/>
        <p:txBody>
          <a:bodyPr/>
          <a:lstStyle/>
          <a:p>
            <a:r>
              <a:rPr lang="en-US"/>
              <a:t>CCP Meeting </a:t>
            </a:r>
            <a:endParaRPr lang="en-US" dirty="0"/>
          </a:p>
        </p:txBody>
      </p:sp>
      <p:sp>
        <p:nvSpPr>
          <p:cNvPr id="3" name="Slide Number Placeholder 2">
            <a:extLst>
              <a:ext uri="{FF2B5EF4-FFF2-40B4-BE49-F238E27FC236}">
                <a16:creationId xmlns:a16="http://schemas.microsoft.com/office/drawing/2014/main" id="{9357995A-8971-48D1-B420-02AC8DBD05F5}"/>
              </a:ext>
            </a:extLst>
          </p:cNvPr>
          <p:cNvSpPr>
            <a:spLocks noGrp="1"/>
          </p:cNvSpPr>
          <p:nvPr>
            <p:ph type="sldNum" sz="quarter" idx="12"/>
          </p:nvPr>
        </p:nvSpPr>
        <p:spPr/>
        <p:txBody>
          <a:bodyPr/>
          <a:lstStyle/>
          <a:p>
            <a:fld id="{F8E24580-40B2-488E-B85D-7EA6E1ADC1C3}" type="slidenum">
              <a:rPr lang="en-US" smtClean="0"/>
              <a:t>30</a:t>
            </a:fld>
            <a:endParaRPr lang="en-US" dirty="0"/>
          </a:p>
        </p:txBody>
      </p:sp>
      <p:sp>
        <p:nvSpPr>
          <p:cNvPr id="6" name="Date Placeholder 5">
            <a:extLst>
              <a:ext uri="{FF2B5EF4-FFF2-40B4-BE49-F238E27FC236}">
                <a16:creationId xmlns:a16="http://schemas.microsoft.com/office/drawing/2014/main" id="{10B3BFF7-EC67-4D59-91FD-B7D425D92008}"/>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492906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594" y="254793"/>
            <a:ext cx="7848600" cy="579438"/>
          </a:xfrm>
        </p:spPr>
        <p:txBody>
          <a:bodyPr>
            <a:noAutofit/>
          </a:bodyPr>
          <a:lstStyle/>
          <a:p>
            <a:r>
              <a:rPr lang="en-US" sz="3200" b="1" i="1" dirty="0"/>
              <a:t>Sheriff’s Office Program Services Update</a:t>
            </a:r>
          </a:p>
        </p:txBody>
      </p:sp>
      <p:graphicFrame>
        <p:nvGraphicFramePr>
          <p:cNvPr id="6" name="Content Placeholder 5"/>
          <p:cNvGraphicFramePr>
            <a:graphicFrameLocks noGrp="1"/>
          </p:cNvGraphicFramePr>
          <p:nvPr>
            <p:ph idx="1"/>
            <p:extLst/>
          </p:nvPr>
        </p:nvGraphicFramePr>
        <p:xfrm>
          <a:off x="2971800" y="1600200"/>
          <a:ext cx="73152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sp>
        <p:nvSpPr>
          <p:cNvPr id="3" name="TextBox 2"/>
          <p:cNvSpPr txBox="1"/>
          <p:nvPr/>
        </p:nvSpPr>
        <p:spPr>
          <a:xfrm>
            <a:off x="518318" y="1082536"/>
            <a:ext cx="8011153" cy="5234959"/>
          </a:xfrm>
          <a:prstGeom prst="rect">
            <a:avLst/>
          </a:prstGeom>
          <a:noFill/>
        </p:spPr>
        <p:txBody>
          <a:bodyPr wrap="square" rtlCol="0">
            <a:spAutoFit/>
          </a:bodyPr>
          <a:lstStyle/>
          <a:p>
            <a:pPr marR="0" lvl="0">
              <a:lnSpc>
                <a:spcPct val="115000"/>
              </a:lnSpc>
              <a:spcBef>
                <a:spcPts val="0"/>
              </a:spcBef>
              <a:spcAft>
                <a:spcPts val="0"/>
              </a:spcAft>
            </a:pPr>
            <a:r>
              <a:rPr lang="en-US" sz="2200" b="1" u="sng" dirty="0">
                <a:ea typeface="Calibri"/>
                <a:cs typeface="Times New Roman"/>
              </a:rPr>
              <a:t>Case Management Services</a:t>
            </a:r>
            <a:endParaRPr lang="en-US" sz="2200" dirty="0">
              <a:ea typeface="Calibri"/>
              <a:cs typeface="Times New Roman"/>
            </a:endParaRPr>
          </a:p>
          <a:p>
            <a:pPr marL="342900" marR="0" lvl="0" indent="-342900">
              <a:lnSpc>
                <a:spcPct val="115000"/>
              </a:lnSpc>
              <a:spcBef>
                <a:spcPts val="0"/>
              </a:spcBef>
              <a:spcAft>
                <a:spcPts val="0"/>
              </a:spcAft>
              <a:buFont typeface="Arial" panose="020B0604020202020204" pitchFamily="34" charset="0"/>
              <a:buChar char="•"/>
            </a:pPr>
            <a:r>
              <a:rPr lang="en-US" sz="2200" dirty="0">
                <a:ea typeface="Calibri"/>
                <a:cs typeface="Times New Roman"/>
              </a:rPr>
              <a:t>Healthright 360 Case Managers are fully integrated into Jail Programs system of care. </a:t>
            </a:r>
          </a:p>
          <a:p>
            <a:pPr marL="342900" marR="0" lvl="0" indent="-342900">
              <a:lnSpc>
                <a:spcPct val="115000"/>
              </a:lnSpc>
              <a:spcBef>
                <a:spcPts val="0"/>
              </a:spcBef>
              <a:spcAft>
                <a:spcPts val="0"/>
              </a:spcAft>
              <a:buFont typeface="Arial" panose="020B0604020202020204" pitchFamily="34" charset="0"/>
              <a:buChar char="•"/>
            </a:pPr>
            <a:r>
              <a:rPr lang="en-US" sz="2200" dirty="0">
                <a:ea typeface="Calibri"/>
                <a:cs typeface="Times New Roman"/>
              </a:rPr>
              <a:t>Working with WRAP, MIOCR and Prop 47 to coordinate Re-entry Case Management Services.</a:t>
            </a:r>
          </a:p>
          <a:p>
            <a:pPr marR="0" lvl="0">
              <a:lnSpc>
                <a:spcPct val="115000"/>
              </a:lnSpc>
              <a:spcBef>
                <a:spcPts val="0"/>
              </a:spcBef>
              <a:spcAft>
                <a:spcPts val="0"/>
              </a:spcAft>
            </a:pPr>
            <a:r>
              <a:rPr lang="en-US" sz="2200" b="1" u="sng" dirty="0">
                <a:ea typeface="Calibri"/>
                <a:cs typeface="Times New Roman"/>
              </a:rPr>
              <a:t>Five Keys Charter School—full service high school</a:t>
            </a:r>
          </a:p>
          <a:p>
            <a:pPr marL="342900" marR="0" lvl="0" indent="-342900">
              <a:lnSpc>
                <a:spcPct val="115000"/>
              </a:lnSpc>
              <a:spcBef>
                <a:spcPts val="0"/>
              </a:spcBef>
              <a:spcAft>
                <a:spcPts val="0"/>
              </a:spcAft>
              <a:buFont typeface="Arial" panose="020B0604020202020204" pitchFamily="34" charset="0"/>
              <a:buChar char="•"/>
            </a:pPr>
            <a:r>
              <a:rPr lang="en-US" sz="2200" dirty="0">
                <a:ea typeface="Calibri"/>
                <a:cs typeface="Times New Roman"/>
              </a:rPr>
              <a:t>Providing high school credits toward diploma across all three jails.</a:t>
            </a:r>
          </a:p>
          <a:p>
            <a:pPr marL="342900" marR="0" lvl="0" indent="-342900">
              <a:lnSpc>
                <a:spcPct val="115000"/>
              </a:lnSpc>
              <a:spcBef>
                <a:spcPts val="0"/>
              </a:spcBef>
              <a:spcAft>
                <a:spcPts val="0"/>
              </a:spcAft>
              <a:buFont typeface="Arial" panose="020B0604020202020204" pitchFamily="34" charset="0"/>
              <a:buChar char="•"/>
            </a:pPr>
            <a:r>
              <a:rPr lang="en-US" sz="2200" dirty="0">
                <a:ea typeface="Calibri"/>
                <a:cs typeface="Times New Roman"/>
              </a:rPr>
              <a:t>Providing Classroom based services at </a:t>
            </a:r>
            <a:r>
              <a:rPr lang="en-US" sz="2200" dirty="0" err="1">
                <a:ea typeface="Calibri"/>
                <a:cs typeface="Times New Roman"/>
              </a:rPr>
              <a:t>Claybank</a:t>
            </a:r>
            <a:r>
              <a:rPr lang="en-US" sz="2200" dirty="0">
                <a:ea typeface="Calibri"/>
                <a:cs typeface="Times New Roman"/>
              </a:rPr>
              <a:t> and Independent Study at </a:t>
            </a:r>
            <a:r>
              <a:rPr lang="en-US" sz="2200" dirty="0" err="1">
                <a:ea typeface="Calibri"/>
                <a:cs typeface="Times New Roman"/>
              </a:rPr>
              <a:t>Claybank</a:t>
            </a:r>
            <a:r>
              <a:rPr lang="en-US" sz="2200" dirty="0">
                <a:ea typeface="Calibri"/>
                <a:cs typeface="Times New Roman"/>
              </a:rPr>
              <a:t>, Stanton and JCDF.</a:t>
            </a:r>
          </a:p>
          <a:p>
            <a:pPr marL="342900" marR="0" lvl="0" indent="-342900">
              <a:lnSpc>
                <a:spcPct val="115000"/>
              </a:lnSpc>
              <a:spcBef>
                <a:spcPts val="0"/>
              </a:spcBef>
              <a:spcAft>
                <a:spcPts val="0"/>
              </a:spcAft>
              <a:buFont typeface="Arial" panose="020B0604020202020204" pitchFamily="34" charset="0"/>
              <a:buChar char="•"/>
            </a:pPr>
            <a:r>
              <a:rPr lang="en-US" sz="2200" dirty="0">
                <a:ea typeface="Calibri"/>
                <a:cs typeface="Times New Roman"/>
              </a:rPr>
              <a:t>5 High School Diploma’s this quarter.</a:t>
            </a:r>
          </a:p>
          <a:p>
            <a:pPr marR="0" lvl="0">
              <a:lnSpc>
                <a:spcPct val="115000"/>
              </a:lnSpc>
              <a:spcBef>
                <a:spcPts val="0"/>
              </a:spcBef>
              <a:spcAft>
                <a:spcPts val="0"/>
              </a:spcAft>
            </a:pPr>
            <a:endParaRPr lang="en-US" sz="2400" dirty="0">
              <a:ea typeface="Calibri"/>
              <a:cs typeface="Times New Roman"/>
            </a:endParaRPr>
          </a:p>
          <a:p>
            <a:pPr marR="0" lvl="0">
              <a:lnSpc>
                <a:spcPct val="115000"/>
              </a:lnSpc>
              <a:spcBef>
                <a:spcPts val="0"/>
              </a:spcBef>
              <a:spcAft>
                <a:spcPts val="0"/>
              </a:spcAft>
            </a:pPr>
            <a:endParaRPr lang="en-US" sz="2400" dirty="0">
              <a:ea typeface="Calibri"/>
              <a:cs typeface="Times New Roman"/>
            </a:endParaRPr>
          </a:p>
          <a:p>
            <a:pPr marR="0" lvl="0">
              <a:lnSpc>
                <a:spcPct val="115000"/>
              </a:lnSpc>
              <a:spcBef>
                <a:spcPts val="0"/>
              </a:spcBef>
              <a:spcAft>
                <a:spcPts val="0"/>
              </a:spcAft>
            </a:pPr>
            <a:endParaRPr lang="en-US" sz="2400" dirty="0">
              <a:ea typeface="Calibri"/>
              <a:cs typeface="Times New Roman"/>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152400"/>
            <a:ext cx="783486" cy="762000"/>
          </a:xfrm>
          <a:prstGeom prst="rect">
            <a:avLst/>
          </a:prstGeom>
        </p:spPr>
      </p:pic>
      <p:sp>
        <p:nvSpPr>
          <p:cNvPr id="4" name="Footer Placeholder 3">
            <a:extLst>
              <a:ext uri="{FF2B5EF4-FFF2-40B4-BE49-F238E27FC236}">
                <a16:creationId xmlns:a16="http://schemas.microsoft.com/office/drawing/2014/main" id="{E7B6D7AD-59BB-4704-8BC2-82F909B901F4}"/>
              </a:ext>
            </a:extLst>
          </p:cNvPr>
          <p:cNvSpPr>
            <a:spLocks noGrp="1"/>
          </p:cNvSpPr>
          <p:nvPr>
            <p:ph type="ftr" sz="quarter" idx="11"/>
          </p:nvPr>
        </p:nvSpPr>
        <p:spPr/>
        <p:txBody>
          <a:bodyPr/>
          <a:lstStyle/>
          <a:p>
            <a:r>
              <a:rPr lang="en-US"/>
              <a:t>CCP Meeting </a:t>
            </a:r>
            <a:endParaRPr lang="en-US" dirty="0"/>
          </a:p>
        </p:txBody>
      </p:sp>
      <p:sp>
        <p:nvSpPr>
          <p:cNvPr id="5" name="Slide Number Placeholder 4">
            <a:extLst>
              <a:ext uri="{FF2B5EF4-FFF2-40B4-BE49-F238E27FC236}">
                <a16:creationId xmlns:a16="http://schemas.microsoft.com/office/drawing/2014/main" id="{3360F382-6EAF-443C-B422-1E46B069B753}"/>
              </a:ext>
            </a:extLst>
          </p:cNvPr>
          <p:cNvSpPr>
            <a:spLocks noGrp="1"/>
          </p:cNvSpPr>
          <p:nvPr>
            <p:ph type="sldNum" sz="quarter" idx="12"/>
          </p:nvPr>
        </p:nvSpPr>
        <p:spPr/>
        <p:txBody>
          <a:bodyPr/>
          <a:lstStyle/>
          <a:p>
            <a:fld id="{F8E24580-40B2-488E-B85D-7EA6E1ADC1C3}" type="slidenum">
              <a:rPr lang="en-US" smtClean="0"/>
              <a:t>31</a:t>
            </a:fld>
            <a:endParaRPr lang="en-US" dirty="0"/>
          </a:p>
        </p:txBody>
      </p:sp>
      <p:sp>
        <p:nvSpPr>
          <p:cNvPr id="8" name="Date Placeholder 7">
            <a:extLst>
              <a:ext uri="{FF2B5EF4-FFF2-40B4-BE49-F238E27FC236}">
                <a16:creationId xmlns:a16="http://schemas.microsoft.com/office/drawing/2014/main" id="{ADD3BCF2-1A36-44E2-9F27-A2342E1995F0}"/>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1388954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013" y="262393"/>
            <a:ext cx="7848600" cy="579438"/>
          </a:xfrm>
        </p:spPr>
        <p:txBody>
          <a:bodyPr>
            <a:noAutofit/>
          </a:bodyPr>
          <a:lstStyle/>
          <a:p>
            <a:r>
              <a:rPr lang="en-US" sz="3200" b="1" i="1" dirty="0"/>
              <a:t>Sheriff’s Office Program Services Update</a:t>
            </a:r>
          </a:p>
        </p:txBody>
      </p:sp>
      <p:graphicFrame>
        <p:nvGraphicFramePr>
          <p:cNvPr id="6" name="Content Placeholder 5"/>
          <p:cNvGraphicFramePr>
            <a:graphicFrameLocks noGrp="1"/>
          </p:cNvGraphicFramePr>
          <p:nvPr>
            <p:ph idx="1"/>
            <p:extLst/>
          </p:nvPr>
        </p:nvGraphicFramePr>
        <p:xfrm>
          <a:off x="2971800" y="1600200"/>
          <a:ext cx="73152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sp>
        <p:nvSpPr>
          <p:cNvPr id="3" name="TextBox 2"/>
          <p:cNvSpPr txBox="1"/>
          <p:nvPr/>
        </p:nvSpPr>
        <p:spPr>
          <a:xfrm>
            <a:off x="531183" y="1082537"/>
            <a:ext cx="8011153" cy="5093382"/>
          </a:xfrm>
          <a:prstGeom prst="rect">
            <a:avLst/>
          </a:prstGeom>
          <a:noFill/>
        </p:spPr>
        <p:txBody>
          <a:bodyPr wrap="square" rtlCol="0">
            <a:spAutoFit/>
          </a:bodyPr>
          <a:lstStyle/>
          <a:p>
            <a:pPr marR="0" lvl="0">
              <a:lnSpc>
                <a:spcPct val="115000"/>
              </a:lnSpc>
              <a:spcBef>
                <a:spcPts val="0"/>
              </a:spcBef>
              <a:spcAft>
                <a:spcPts val="0"/>
              </a:spcAft>
            </a:pPr>
            <a:r>
              <a:rPr lang="en-US" sz="2000" b="1" u="sng" dirty="0">
                <a:ea typeface="Calibri"/>
                <a:cs typeface="Times New Roman"/>
              </a:rPr>
              <a:t>Employment Readiness </a:t>
            </a:r>
          </a:p>
          <a:p>
            <a:pPr marL="342900" marR="0" lvl="0" indent="-342900">
              <a:lnSpc>
                <a:spcPct val="115000"/>
              </a:lnSpc>
              <a:spcBef>
                <a:spcPts val="0"/>
              </a:spcBef>
              <a:spcAft>
                <a:spcPts val="0"/>
              </a:spcAft>
              <a:buFont typeface="Arial" panose="020B0604020202020204" pitchFamily="34" charset="0"/>
              <a:buChar char="•"/>
            </a:pPr>
            <a:r>
              <a:rPr lang="en-US" sz="2000" dirty="0">
                <a:ea typeface="Calibri"/>
                <a:cs typeface="Times New Roman"/>
              </a:rPr>
              <a:t>LCA continues to provide Classroom style Employment Readiness Services at Claybank to Men and Women.</a:t>
            </a:r>
          </a:p>
          <a:p>
            <a:pPr marL="342900" marR="0" lvl="0" indent="-342900">
              <a:lnSpc>
                <a:spcPct val="115000"/>
              </a:lnSpc>
              <a:spcBef>
                <a:spcPts val="0"/>
              </a:spcBef>
              <a:spcAft>
                <a:spcPts val="0"/>
              </a:spcAft>
              <a:buFont typeface="Arial" panose="020B0604020202020204" pitchFamily="34" charset="0"/>
              <a:buChar char="•"/>
            </a:pPr>
            <a:r>
              <a:rPr lang="en-US" sz="2000" dirty="0">
                <a:ea typeface="Calibri"/>
                <a:cs typeface="Times New Roman"/>
              </a:rPr>
              <a:t>This quarter, 32 individuals who participated in employment skills in-custody arrived at the CPC for services.  Of those, 16 found employment, 13 are still working and 6 received vocational training.</a:t>
            </a:r>
          </a:p>
          <a:p>
            <a:pPr marR="0" lvl="0">
              <a:lnSpc>
                <a:spcPct val="115000"/>
              </a:lnSpc>
              <a:spcBef>
                <a:spcPts val="0"/>
              </a:spcBef>
              <a:spcAft>
                <a:spcPts val="0"/>
              </a:spcAft>
            </a:pPr>
            <a:r>
              <a:rPr lang="en-US" sz="2000" b="1" u="sng" dirty="0">
                <a:ea typeface="Calibri"/>
                <a:cs typeface="Times New Roman"/>
              </a:rPr>
              <a:t>Mentally Ill Offender Crime Reduction Grant (MIOCR)</a:t>
            </a:r>
          </a:p>
          <a:p>
            <a:pPr marL="342900" marR="0" lvl="0" indent="-342900">
              <a:lnSpc>
                <a:spcPct val="115000"/>
              </a:lnSpc>
              <a:spcBef>
                <a:spcPts val="0"/>
              </a:spcBef>
              <a:spcAft>
                <a:spcPts val="0"/>
              </a:spcAft>
              <a:buFont typeface="Arial" panose="020B0604020202020204" pitchFamily="34" charset="0"/>
              <a:buChar char="•"/>
            </a:pPr>
            <a:r>
              <a:rPr lang="en-US" sz="2000" dirty="0">
                <a:ea typeface="Calibri"/>
                <a:cs typeface="Times New Roman"/>
              </a:rPr>
              <a:t>MIOCR Milestones Celebration occurred on June 15.</a:t>
            </a:r>
          </a:p>
          <a:p>
            <a:pPr marL="342900" marR="0" lvl="0" indent="-342900">
              <a:lnSpc>
                <a:spcPct val="115000"/>
              </a:lnSpc>
              <a:spcBef>
                <a:spcPts val="0"/>
              </a:spcBef>
              <a:spcAft>
                <a:spcPts val="0"/>
              </a:spcAft>
              <a:buFont typeface="Arial" panose="020B0604020202020204" pitchFamily="34" charset="0"/>
              <a:buChar char="•"/>
            </a:pPr>
            <a:r>
              <a:rPr lang="en-US" sz="2000" dirty="0">
                <a:ea typeface="Calibri"/>
                <a:cs typeface="Times New Roman"/>
              </a:rPr>
              <a:t>MH Collaborative Court is gearing up to start. </a:t>
            </a:r>
          </a:p>
          <a:p>
            <a:pPr marR="0" lvl="0">
              <a:lnSpc>
                <a:spcPct val="115000"/>
              </a:lnSpc>
              <a:spcBef>
                <a:spcPts val="0"/>
              </a:spcBef>
              <a:spcAft>
                <a:spcPts val="0"/>
              </a:spcAft>
            </a:pPr>
            <a:r>
              <a:rPr lang="en-US" sz="2000" b="1" u="sng" dirty="0">
                <a:ea typeface="Calibri"/>
                <a:cs typeface="Times New Roman"/>
              </a:rPr>
              <a:t>Proposition 47</a:t>
            </a:r>
          </a:p>
          <a:p>
            <a:pPr marL="342900" marR="0" lvl="0" indent="-342900">
              <a:lnSpc>
                <a:spcPct val="115000"/>
              </a:lnSpc>
              <a:spcBef>
                <a:spcPts val="0"/>
              </a:spcBef>
              <a:spcAft>
                <a:spcPts val="0"/>
              </a:spcAft>
              <a:buFont typeface="Arial" panose="020B0604020202020204" pitchFamily="34" charset="0"/>
              <a:buChar char="•"/>
            </a:pPr>
            <a:r>
              <a:rPr lang="en-US" sz="2000" dirty="0">
                <a:ea typeface="Calibri"/>
                <a:cs typeface="Times New Roman"/>
              </a:rPr>
              <a:t>A collaboration with H&amp;SS, the Courts, Probation and the Sheriff. Expands the existing continuum of SUD services to include additional Detoxification, Residential Treatment, Sober Living Environments and </a:t>
            </a:r>
          </a:p>
          <a:p>
            <a:pPr marR="0" lvl="0">
              <a:lnSpc>
                <a:spcPct val="115000"/>
              </a:lnSpc>
              <a:spcBef>
                <a:spcPts val="0"/>
              </a:spcBef>
              <a:spcAft>
                <a:spcPts val="0"/>
              </a:spcAft>
            </a:pPr>
            <a:endParaRPr lang="en-US" sz="2400" dirty="0">
              <a:ea typeface="Calibri"/>
              <a:cs typeface="Times New Roman"/>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152400"/>
            <a:ext cx="783486" cy="762000"/>
          </a:xfrm>
          <a:prstGeom prst="rect">
            <a:avLst/>
          </a:prstGeom>
        </p:spPr>
      </p:pic>
      <p:sp>
        <p:nvSpPr>
          <p:cNvPr id="4" name="Footer Placeholder 3">
            <a:extLst>
              <a:ext uri="{FF2B5EF4-FFF2-40B4-BE49-F238E27FC236}">
                <a16:creationId xmlns:a16="http://schemas.microsoft.com/office/drawing/2014/main" id="{89DBAC95-8A4F-4687-BE01-A130EFC616A2}"/>
              </a:ext>
            </a:extLst>
          </p:cNvPr>
          <p:cNvSpPr>
            <a:spLocks noGrp="1"/>
          </p:cNvSpPr>
          <p:nvPr>
            <p:ph type="ftr" sz="quarter" idx="11"/>
          </p:nvPr>
        </p:nvSpPr>
        <p:spPr/>
        <p:txBody>
          <a:bodyPr/>
          <a:lstStyle/>
          <a:p>
            <a:r>
              <a:rPr lang="en-US"/>
              <a:t>CCP Meeting </a:t>
            </a:r>
            <a:endParaRPr lang="en-US" dirty="0"/>
          </a:p>
        </p:txBody>
      </p:sp>
      <p:sp>
        <p:nvSpPr>
          <p:cNvPr id="5" name="Slide Number Placeholder 4">
            <a:extLst>
              <a:ext uri="{FF2B5EF4-FFF2-40B4-BE49-F238E27FC236}">
                <a16:creationId xmlns:a16="http://schemas.microsoft.com/office/drawing/2014/main" id="{045C3370-D4CE-47B1-B6C6-12E328EC3219}"/>
              </a:ext>
            </a:extLst>
          </p:cNvPr>
          <p:cNvSpPr>
            <a:spLocks noGrp="1"/>
          </p:cNvSpPr>
          <p:nvPr>
            <p:ph type="sldNum" sz="quarter" idx="12"/>
          </p:nvPr>
        </p:nvSpPr>
        <p:spPr/>
        <p:txBody>
          <a:bodyPr/>
          <a:lstStyle/>
          <a:p>
            <a:fld id="{F8E24580-40B2-488E-B85D-7EA6E1ADC1C3}" type="slidenum">
              <a:rPr lang="en-US" smtClean="0"/>
              <a:t>32</a:t>
            </a:fld>
            <a:endParaRPr lang="en-US" dirty="0"/>
          </a:p>
        </p:txBody>
      </p:sp>
      <p:sp>
        <p:nvSpPr>
          <p:cNvPr id="8" name="Date Placeholder 7">
            <a:extLst>
              <a:ext uri="{FF2B5EF4-FFF2-40B4-BE49-F238E27FC236}">
                <a16:creationId xmlns:a16="http://schemas.microsoft.com/office/drawing/2014/main" id="{C065B238-41DA-4C81-9340-81BFB4EEB8B2}"/>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424053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66700"/>
            <a:ext cx="7848600" cy="579438"/>
          </a:xfrm>
        </p:spPr>
        <p:txBody>
          <a:bodyPr>
            <a:noAutofit/>
          </a:bodyPr>
          <a:lstStyle/>
          <a:p>
            <a:r>
              <a:rPr lang="en-US" sz="3200" b="1" i="1" dirty="0"/>
              <a:t>Sheriff’s Office Program Services Update</a:t>
            </a:r>
          </a:p>
        </p:txBody>
      </p:sp>
      <p:graphicFrame>
        <p:nvGraphicFramePr>
          <p:cNvPr id="6" name="Content Placeholder 5"/>
          <p:cNvGraphicFramePr>
            <a:graphicFrameLocks noGrp="1"/>
          </p:cNvGraphicFramePr>
          <p:nvPr>
            <p:ph idx="1"/>
            <p:extLst/>
          </p:nvPr>
        </p:nvGraphicFramePr>
        <p:xfrm>
          <a:off x="2971800" y="1600200"/>
          <a:ext cx="73152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sp>
        <p:nvSpPr>
          <p:cNvPr id="3" name="TextBox 2"/>
          <p:cNvSpPr txBox="1"/>
          <p:nvPr/>
        </p:nvSpPr>
        <p:spPr>
          <a:xfrm>
            <a:off x="516101" y="1051859"/>
            <a:ext cx="8011153" cy="4981044"/>
          </a:xfrm>
          <a:prstGeom prst="rect">
            <a:avLst/>
          </a:prstGeom>
          <a:noFill/>
        </p:spPr>
        <p:txBody>
          <a:bodyPr wrap="square" rtlCol="0">
            <a:spAutoFit/>
          </a:bodyPr>
          <a:lstStyle/>
          <a:p>
            <a:pPr>
              <a:lnSpc>
                <a:spcPct val="115000"/>
              </a:lnSpc>
            </a:pPr>
            <a:r>
              <a:rPr lang="en-US" sz="2400" dirty="0">
                <a:ea typeface="Calibri"/>
                <a:cs typeface="Times New Roman"/>
              </a:rPr>
              <a:t>Transitional Housing. </a:t>
            </a:r>
          </a:p>
          <a:p>
            <a:pPr marL="342900" indent="-342900">
              <a:lnSpc>
                <a:spcPct val="115000"/>
              </a:lnSpc>
              <a:buFont typeface="Arial" panose="020B0604020202020204" pitchFamily="34" charset="0"/>
              <a:buChar char="•"/>
            </a:pPr>
            <a:r>
              <a:rPr lang="en-US" sz="2400" dirty="0">
                <a:ea typeface="Calibri"/>
                <a:cs typeface="Times New Roman"/>
              </a:rPr>
              <a:t>Sheriff’s Office housing Prop 47 Coordinator.</a:t>
            </a:r>
          </a:p>
          <a:p>
            <a:pPr marR="0" lvl="0">
              <a:lnSpc>
                <a:spcPct val="115000"/>
              </a:lnSpc>
              <a:spcBef>
                <a:spcPts val="0"/>
              </a:spcBef>
              <a:spcAft>
                <a:spcPts val="0"/>
              </a:spcAft>
            </a:pPr>
            <a:r>
              <a:rPr lang="en-US" sz="2200" b="1" u="sng" dirty="0">
                <a:ea typeface="Calibri"/>
                <a:cs typeface="Times New Roman"/>
              </a:rPr>
              <a:t>Substance Abuse Treatment Services</a:t>
            </a:r>
          </a:p>
          <a:p>
            <a:pPr marR="0" lvl="0">
              <a:lnSpc>
                <a:spcPct val="115000"/>
              </a:lnSpc>
              <a:spcBef>
                <a:spcPts val="0"/>
              </a:spcBef>
              <a:spcAft>
                <a:spcPts val="0"/>
              </a:spcAft>
            </a:pPr>
            <a:r>
              <a:rPr lang="en-US" sz="2200" dirty="0">
                <a:ea typeface="Calibri"/>
                <a:cs typeface="Times New Roman"/>
              </a:rPr>
              <a:t>A new contractor, </a:t>
            </a:r>
            <a:r>
              <a:rPr lang="en-US" sz="2200" dirty="0" err="1">
                <a:ea typeface="Calibri"/>
                <a:cs typeface="Times New Roman"/>
              </a:rPr>
              <a:t>Healthright</a:t>
            </a:r>
            <a:r>
              <a:rPr lang="en-US" sz="2200" dirty="0">
                <a:ea typeface="Calibri"/>
                <a:cs typeface="Times New Roman"/>
              </a:rPr>
              <a:t> 360, began providing services to both male and female inmates on June 18, 2018.</a:t>
            </a:r>
            <a:endParaRPr lang="en-US" sz="2200" b="1" u="sng" dirty="0">
              <a:ea typeface="Calibri"/>
              <a:cs typeface="Times New Roman"/>
            </a:endParaRPr>
          </a:p>
          <a:p>
            <a:pPr marR="0" lvl="0">
              <a:lnSpc>
                <a:spcPct val="115000"/>
              </a:lnSpc>
              <a:spcBef>
                <a:spcPts val="0"/>
              </a:spcBef>
              <a:spcAft>
                <a:spcPts val="0"/>
              </a:spcAft>
            </a:pPr>
            <a:r>
              <a:rPr lang="en-US" sz="2200" b="1" u="sng" dirty="0">
                <a:ea typeface="Calibri"/>
                <a:cs typeface="Times New Roman"/>
              </a:rPr>
              <a:t>Services for Female Inmates</a:t>
            </a:r>
          </a:p>
          <a:p>
            <a:pPr marR="0" lvl="0">
              <a:spcBef>
                <a:spcPts val="0"/>
              </a:spcBef>
              <a:spcAft>
                <a:spcPts val="0"/>
              </a:spcAft>
            </a:pPr>
            <a:r>
              <a:rPr lang="en-US" sz="2200" dirty="0">
                <a:ea typeface="Calibri"/>
                <a:cs typeface="Times New Roman"/>
              </a:rPr>
              <a:t>The jail continues to provide an array of gender responsive and trauma informed services for women through the WRAP Program.</a:t>
            </a:r>
          </a:p>
          <a:p>
            <a:pPr marR="0" lvl="0">
              <a:lnSpc>
                <a:spcPct val="115000"/>
              </a:lnSpc>
              <a:spcBef>
                <a:spcPts val="0"/>
              </a:spcBef>
              <a:spcAft>
                <a:spcPts val="0"/>
              </a:spcAft>
            </a:pPr>
            <a:r>
              <a:rPr lang="en-US" sz="2200" b="1" u="sng" dirty="0">
                <a:ea typeface="Calibri"/>
                <a:cs typeface="Times New Roman"/>
              </a:rPr>
              <a:t>Other Jail Program Services</a:t>
            </a:r>
            <a:endParaRPr lang="en-US" sz="2200" dirty="0"/>
          </a:p>
          <a:p>
            <a:pPr marL="342900" indent="-342900">
              <a:buFont typeface="Arial" panose="020B0604020202020204" pitchFamily="34" charset="0"/>
              <a:buChar char="•"/>
            </a:pPr>
            <a:r>
              <a:rPr lang="en-US" sz="2200" dirty="0"/>
              <a:t>Men &amp; Women’s Parenting Programs (Child Haven)</a:t>
            </a:r>
          </a:p>
          <a:p>
            <a:pPr marL="342900" indent="-342900">
              <a:buFont typeface="Arial" panose="020B0604020202020204" pitchFamily="34" charset="0"/>
              <a:buChar char="•"/>
            </a:pPr>
            <a:r>
              <a:rPr lang="en-US" sz="2200" dirty="0"/>
              <a:t>Chaplain’s Services</a:t>
            </a:r>
          </a:p>
          <a:p>
            <a:pPr marL="342900" indent="-342900">
              <a:buFont typeface="Arial" panose="020B0604020202020204" pitchFamily="34" charset="0"/>
              <a:buChar char="•"/>
            </a:pPr>
            <a:r>
              <a:rPr lang="en-US" sz="2200" dirty="0"/>
              <a:t>Self Help Groups (AA/NA/Bridging the GAP)</a:t>
            </a:r>
          </a:p>
          <a:p>
            <a:pPr marR="0" lvl="0">
              <a:lnSpc>
                <a:spcPct val="115000"/>
              </a:lnSpc>
              <a:spcBef>
                <a:spcPts val="0"/>
              </a:spcBef>
              <a:spcAft>
                <a:spcPts val="0"/>
              </a:spcAft>
            </a:pPr>
            <a:endParaRPr lang="en-US" sz="2400" dirty="0">
              <a:ea typeface="Calibri"/>
              <a:cs typeface="Times New Roman"/>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152400"/>
            <a:ext cx="783486" cy="762000"/>
          </a:xfrm>
          <a:prstGeom prst="rect">
            <a:avLst/>
          </a:prstGeom>
        </p:spPr>
      </p:pic>
      <p:sp>
        <p:nvSpPr>
          <p:cNvPr id="4" name="Footer Placeholder 3">
            <a:extLst>
              <a:ext uri="{FF2B5EF4-FFF2-40B4-BE49-F238E27FC236}">
                <a16:creationId xmlns:a16="http://schemas.microsoft.com/office/drawing/2014/main" id="{AFDEC586-CCCC-4062-BE4A-296CDFED2BC1}"/>
              </a:ext>
            </a:extLst>
          </p:cNvPr>
          <p:cNvSpPr>
            <a:spLocks noGrp="1"/>
          </p:cNvSpPr>
          <p:nvPr>
            <p:ph type="ftr" sz="quarter" idx="11"/>
          </p:nvPr>
        </p:nvSpPr>
        <p:spPr/>
        <p:txBody>
          <a:bodyPr/>
          <a:lstStyle/>
          <a:p>
            <a:r>
              <a:rPr lang="en-US"/>
              <a:t>CCP Meeting </a:t>
            </a:r>
            <a:endParaRPr lang="en-US" dirty="0"/>
          </a:p>
        </p:txBody>
      </p:sp>
      <p:sp>
        <p:nvSpPr>
          <p:cNvPr id="5" name="Slide Number Placeholder 4">
            <a:extLst>
              <a:ext uri="{FF2B5EF4-FFF2-40B4-BE49-F238E27FC236}">
                <a16:creationId xmlns:a16="http://schemas.microsoft.com/office/drawing/2014/main" id="{93F38BE5-200F-4862-9AFD-C16158CED0FB}"/>
              </a:ext>
            </a:extLst>
          </p:cNvPr>
          <p:cNvSpPr>
            <a:spLocks noGrp="1"/>
          </p:cNvSpPr>
          <p:nvPr>
            <p:ph type="sldNum" sz="quarter" idx="12"/>
          </p:nvPr>
        </p:nvSpPr>
        <p:spPr/>
        <p:txBody>
          <a:bodyPr/>
          <a:lstStyle/>
          <a:p>
            <a:fld id="{F8E24580-40B2-488E-B85D-7EA6E1ADC1C3}" type="slidenum">
              <a:rPr lang="en-US" smtClean="0"/>
              <a:t>33</a:t>
            </a:fld>
            <a:endParaRPr lang="en-US" dirty="0"/>
          </a:p>
        </p:txBody>
      </p:sp>
      <p:sp>
        <p:nvSpPr>
          <p:cNvPr id="8" name="Date Placeholder 7">
            <a:extLst>
              <a:ext uri="{FF2B5EF4-FFF2-40B4-BE49-F238E27FC236}">
                <a16:creationId xmlns:a16="http://schemas.microsoft.com/office/drawing/2014/main" id="{B6C70660-2E43-404E-814B-F67CC3687BDD}"/>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3924070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Jail Program Data</a:t>
            </a:r>
            <a:br>
              <a:rPr lang="en-US" sz="3200" b="1" i="1" dirty="0"/>
            </a:br>
            <a:r>
              <a:rPr lang="en-US" sz="3200" b="1" i="1" dirty="0"/>
              <a:t>April 1 – June 30, 2018</a:t>
            </a:r>
          </a:p>
        </p:txBody>
      </p:sp>
      <p:graphicFrame>
        <p:nvGraphicFramePr>
          <p:cNvPr id="5" name="Content Placeholder 4"/>
          <p:cNvGraphicFramePr>
            <a:graphicFrameLocks noGrp="1"/>
          </p:cNvGraphicFramePr>
          <p:nvPr>
            <p:ph sz="half" idx="1"/>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390525" y="1447800"/>
          <a:ext cx="4181475" cy="49196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BD8D6778-5042-401E-850D-6E7F1172B288}"/>
              </a:ext>
            </a:extLst>
          </p:cNvPr>
          <p:cNvSpPr/>
          <p:nvPr/>
        </p:nvSpPr>
        <p:spPr>
          <a:xfrm>
            <a:off x="4888192" y="1905000"/>
            <a:ext cx="4038600" cy="4524315"/>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Rectangle 2"/>
          <p:cNvSpPr/>
          <p:nvPr/>
        </p:nvSpPr>
        <p:spPr>
          <a:xfrm>
            <a:off x="5421592" y="1676400"/>
            <a:ext cx="3189008" cy="4678204"/>
          </a:xfrm>
          <a:prstGeom prst="rect">
            <a:avLst/>
          </a:prstGeom>
        </p:spPr>
        <p:txBody>
          <a:bodyPr wrap="square">
            <a:spAutoFit/>
          </a:bodyPr>
          <a:lstStyle/>
          <a:p>
            <a:pPr algn="ctr"/>
            <a:r>
              <a:rPr lang="en-US" b="1" dirty="0"/>
              <a:t>Five Keys Demographics</a:t>
            </a:r>
          </a:p>
          <a:p>
            <a:r>
              <a:rPr lang="en-US" sz="1400" b="1" dirty="0"/>
              <a:t>Age</a:t>
            </a:r>
          </a:p>
          <a:p>
            <a:endParaRPr lang="en-US" sz="1400" dirty="0"/>
          </a:p>
          <a:p>
            <a:r>
              <a:rPr lang="en-US" sz="1400" dirty="0"/>
              <a:t>18-24:  58</a:t>
            </a:r>
          </a:p>
          <a:p>
            <a:r>
              <a:rPr lang="en-US" sz="1400" dirty="0"/>
              <a:t>25-45:  147</a:t>
            </a:r>
          </a:p>
          <a:p>
            <a:r>
              <a:rPr lang="en-US" sz="1400" dirty="0"/>
              <a:t>45+:  28</a:t>
            </a:r>
          </a:p>
          <a:p>
            <a:endParaRPr lang="en-US" sz="1400" b="1" dirty="0"/>
          </a:p>
          <a:p>
            <a:r>
              <a:rPr lang="en-US" sz="1400" b="1" dirty="0"/>
              <a:t>Ethnicity</a:t>
            </a:r>
          </a:p>
          <a:p>
            <a:endParaRPr lang="en-US" sz="1400" dirty="0"/>
          </a:p>
          <a:p>
            <a:r>
              <a:rPr lang="en-US" sz="1400" dirty="0"/>
              <a:t>African American:  70</a:t>
            </a:r>
          </a:p>
          <a:p>
            <a:r>
              <a:rPr lang="en-US" sz="1400" dirty="0"/>
              <a:t>Latino:  26</a:t>
            </a:r>
          </a:p>
          <a:p>
            <a:r>
              <a:rPr lang="en-US" sz="1400" dirty="0"/>
              <a:t>Caucasian:  86</a:t>
            </a:r>
          </a:p>
          <a:p>
            <a:r>
              <a:rPr lang="en-US" sz="1400" dirty="0"/>
              <a:t>Multiracial:  36</a:t>
            </a:r>
          </a:p>
          <a:p>
            <a:r>
              <a:rPr lang="en-US" sz="1400" dirty="0"/>
              <a:t>Asian</a:t>
            </a:r>
            <a:r>
              <a:rPr lang="en-US" sz="1400" b="1" dirty="0"/>
              <a:t>:  </a:t>
            </a:r>
            <a:r>
              <a:rPr lang="en-US" sz="1400" dirty="0"/>
              <a:t>2</a:t>
            </a:r>
          </a:p>
          <a:p>
            <a:r>
              <a:rPr lang="en-US" sz="1400" dirty="0"/>
              <a:t>API: 2</a:t>
            </a:r>
          </a:p>
          <a:p>
            <a:r>
              <a:rPr lang="en-US" sz="1400" dirty="0"/>
              <a:t>Filipino:  2</a:t>
            </a:r>
          </a:p>
          <a:p>
            <a:endParaRPr lang="en-US" sz="1400" b="1" dirty="0"/>
          </a:p>
          <a:p>
            <a:r>
              <a:rPr lang="en-US" sz="1400" b="1" dirty="0"/>
              <a:t>Gender</a:t>
            </a:r>
          </a:p>
          <a:p>
            <a:endParaRPr lang="en-US" sz="1400" dirty="0"/>
          </a:p>
          <a:p>
            <a:r>
              <a:rPr lang="en-US" sz="1400" dirty="0"/>
              <a:t>Female:  31</a:t>
            </a:r>
          </a:p>
          <a:p>
            <a:r>
              <a:rPr lang="en-US" sz="1400" dirty="0"/>
              <a:t>Male:  202</a:t>
            </a:r>
          </a:p>
        </p:txBody>
      </p:sp>
      <p:pic>
        <p:nvPicPr>
          <p:cNvPr id="9" name="Picture 8">
            <a:extLst>
              <a:ext uri="{FF2B5EF4-FFF2-40B4-BE49-F238E27FC236}">
                <a16:creationId xmlns:a16="http://schemas.microsoft.com/office/drawing/2014/main" id="{5AFD85D7-7C50-4CDC-AB9B-7E0052F079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10" name="Picture 9">
            <a:extLst>
              <a:ext uri="{FF2B5EF4-FFF2-40B4-BE49-F238E27FC236}">
                <a16:creationId xmlns:a16="http://schemas.microsoft.com/office/drawing/2014/main" id="{3E4B1873-1BB2-46F4-AA94-11AC32D5A1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152400"/>
            <a:ext cx="783486" cy="762000"/>
          </a:xfrm>
          <a:prstGeom prst="rect">
            <a:avLst/>
          </a:prstGeom>
        </p:spPr>
      </p:pic>
      <p:sp>
        <p:nvSpPr>
          <p:cNvPr id="4" name="Footer Placeholder 3">
            <a:extLst>
              <a:ext uri="{FF2B5EF4-FFF2-40B4-BE49-F238E27FC236}">
                <a16:creationId xmlns:a16="http://schemas.microsoft.com/office/drawing/2014/main" id="{893FD0F2-EF6A-4353-A459-91CDD904D7A6}"/>
              </a:ext>
            </a:extLst>
          </p:cNvPr>
          <p:cNvSpPr>
            <a:spLocks noGrp="1"/>
          </p:cNvSpPr>
          <p:nvPr>
            <p:ph type="ftr" sz="quarter" idx="11"/>
          </p:nvPr>
        </p:nvSpPr>
        <p:spPr/>
        <p:txBody>
          <a:bodyPr/>
          <a:lstStyle/>
          <a:p>
            <a:r>
              <a:rPr lang="en-US"/>
              <a:t>CCP Meeting </a:t>
            </a:r>
            <a:endParaRPr lang="en-US" dirty="0"/>
          </a:p>
        </p:txBody>
      </p:sp>
      <p:sp>
        <p:nvSpPr>
          <p:cNvPr id="6" name="Slide Number Placeholder 5">
            <a:extLst>
              <a:ext uri="{FF2B5EF4-FFF2-40B4-BE49-F238E27FC236}">
                <a16:creationId xmlns:a16="http://schemas.microsoft.com/office/drawing/2014/main" id="{EA0A4BFD-8C54-4D27-9B76-6801AAD570FB}"/>
              </a:ext>
            </a:extLst>
          </p:cNvPr>
          <p:cNvSpPr>
            <a:spLocks noGrp="1"/>
          </p:cNvSpPr>
          <p:nvPr>
            <p:ph type="sldNum" sz="quarter" idx="12"/>
          </p:nvPr>
        </p:nvSpPr>
        <p:spPr/>
        <p:txBody>
          <a:bodyPr/>
          <a:lstStyle/>
          <a:p>
            <a:fld id="{F8E24580-40B2-488E-B85D-7EA6E1ADC1C3}" type="slidenum">
              <a:rPr lang="en-US" smtClean="0"/>
              <a:t>34</a:t>
            </a:fld>
            <a:endParaRPr lang="en-US" dirty="0"/>
          </a:p>
        </p:txBody>
      </p:sp>
      <p:sp>
        <p:nvSpPr>
          <p:cNvPr id="11" name="Date Placeholder 10">
            <a:extLst>
              <a:ext uri="{FF2B5EF4-FFF2-40B4-BE49-F238E27FC236}">
                <a16:creationId xmlns:a16="http://schemas.microsoft.com/office/drawing/2014/main" id="{F54FA229-6F21-4570-9EBE-E8AFB5882C73}"/>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472400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Jail Program Data</a:t>
            </a:r>
            <a:br>
              <a:rPr lang="en-US" sz="3200" b="1" i="1" dirty="0"/>
            </a:br>
            <a:r>
              <a:rPr lang="en-US" sz="3200" b="1" i="1" dirty="0"/>
              <a:t>April 1 – June 30, 2018</a:t>
            </a:r>
          </a:p>
        </p:txBody>
      </p:sp>
      <p:sp>
        <p:nvSpPr>
          <p:cNvPr id="3" name="Text Placeholder 2"/>
          <p:cNvSpPr>
            <a:spLocks noGrp="1"/>
          </p:cNvSpPr>
          <p:nvPr>
            <p:ph type="body" idx="1"/>
          </p:nvPr>
        </p:nvSpPr>
        <p:spPr/>
        <p:txBody>
          <a:bodyPr>
            <a:normAutofit fontScale="92500" lnSpcReduction="10000"/>
          </a:bodyPr>
          <a:lstStyle/>
          <a:p>
            <a:r>
              <a:rPr lang="en-US" sz="1800" dirty="0" err="1"/>
              <a:t>Healthright</a:t>
            </a:r>
            <a:r>
              <a:rPr lang="en-US" sz="1800" dirty="0"/>
              <a:t> 360 Case Management</a:t>
            </a:r>
          </a:p>
          <a:p>
            <a:pPr algn="ctr"/>
            <a:r>
              <a:rPr lang="en-US" sz="1800" dirty="0"/>
              <a:t>Total Served = 228</a:t>
            </a:r>
          </a:p>
        </p:txBody>
      </p:sp>
      <p:sp>
        <p:nvSpPr>
          <p:cNvPr id="5" name="Text Placeholder 4"/>
          <p:cNvSpPr>
            <a:spLocks noGrp="1"/>
          </p:cNvSpPr>
          <p:nvPr>
            <p:ph type="body" sz="quarter" idx="3"/>
          </p:nvPr>
        </p:nvSpPr>
        <p:spPr/>
        <p:txBody>
          <a:bodyPr>
            <a:normAutofit fontScale="92500" lnSpcReduction="10000"/>
          </a:bodyPr>
          <a:lstStyle/>
          <a:p>
            <a:r>
              <a:rPr lang="en-US" sz="1800" dirty="0" err="1"/>
              <a:t>Healthright</a:t>
            </a:r>
            <a:r>
              <a:rPr lang="en-US" sz="1800" dirty="0"/>
              <a:t> 360 Case Management</a:t>
            </a:r>
          </a:p>
          <a:p>
            <a:pPr algn="ctr"/>
            <a:r>
              <a:rPr lang="en-US" sz="1800" dirty="0"/>
              <a:t>Age</a:t>
            </a:r>
          </a:p>
        </p:txBody>
      </p:sp>
      <p:graphicFrame>
        <p:nvGraphicFramePr>
          <p:cNvPr id="7" name="Content Placeholder 6"/>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title="A"/>
          <p:cNvGraphicFramePr>
            <a:graphicFrameLocks noGrp="1"/>
          </p:cNvGraphicFramePr>
          <p:nvPr>
            <p:ph sz="quarter" idx="4"/>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E7DD16D4-F255-4939-9AF6-1EEB5159E0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10" name="Picture 9">
            <a:extLst>
              <a:ext uri="{FF2B5EF4-FFF2-40B4-BE49-F238E27FC236}">
                <a16:creationId xmlns:a16="http://schemas.microsoft.com/office/drawing/2014/main" id="{47A289F2-BD88-4C53-AD25-1383836E7E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152400"/>
            <a:ext cx="783486" cy="762000"/>
          </a:xfrm>
          <a:prstGeom prst="rect">
            <a:avLst/>
          </a:prstGeom>
        </p:spPr>
      </p:pic>
      <p:sp>
        <p:nvSpPr>
          <p:cNvPr id="4" name="Footer Placeholder 3">
            <a:extLst>
              <a:ext uri="{FF2B5EF4-FFF2-40B4-BE49-F238E27FC236}">
                <a16:creationId xmlns:a16="http://schemas.microsoft.com/office/drawing/2014/main" id="{9E911960-83C5-493A-8837-94BA790A30C2}"/>
              </a:ext>
            </a:extLst>
          </p:cNvPr>
          <p:cNvSpPr>
            <a:spLocks noGrp="1"/>
          </p:cNvSpPr>
          <p:nvPr>
            <p:ph type="ftr" sz="quarter" idx="11"/>
          </p:nvPr>
        </p:nvSpPr>
        <p:spPr/>
        <p:txBody>
          <a:bodyPr/>
          <a:lstStyle/>
          <a:p>
            <a:r>
              <a:rPr lang="en-US"/>
              <a:t>CCP Meeting </a:t>
            </a:r>
            <a:endParaRPr lang="en-US" dirty="0"/>
          </a:p>
        </p:txBody>
      </p:sp>
      <p:sp>
        <p:nvSpPr>
          <p:cNvPr id="6" name="Slide Number Placeholder 5">
            <a:extLst>
              <a:ext uri="{FF2B5EF4-FFF2-40B4-BE49-F238E27FC236}">
                <a16:creationId xmlns:a16="http://schemas.microsoft.com/office/drawing/2014/main" id="{500C515F-A243-4409-BCCE-260EB48BD8DC}"/>
              </a:ext>
            </a:extLst>
          </p:cNvPr>
          <p:cNvSpPr>
            <a:spLocks noGrp="1"/>
          </p:cNvSpPr>
          <p:nvPr>
            <p:ph type="sldNum" sz="quarter" idx="12"/>
          </p:nvPr>
        </p:nvSpPr>
        <p:spPr/>
        <p:txBody>
          <a:bodyPr/>
          <a:lstStyle/>
          <a:p>
            <a:fld id="{F8E24580-40B2-488E-B85D-7EA6E1ADC1C3}" type="slidenum">
              <a:rPr lang="en-US" smtClean="0"/>
              <a:t>35</a:t>
            </a:fld>
            <a:endParaRPr lang="en-US" dirty="0"/>
          </a:p>
        </p:txBody>
      </p:sp>
      <p:sp>
        <p:nvSpPr>
          <p:cNvPr id="11" name="Date Placeholder 10">
            <a:extLst>
              <a:ext uri="{FF2B5EF4-FFF2-40B4-BE49-F238E27FC236}">
                <a16:creationId xmlns:a16="http://schemas.microsoft.com/office/drawing/2014/main" id="{ECE6D946-E23A-41B8-8985-B7DCACA9FE00}"/>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2155921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Jail Program Data</a:t>
            </a:r>
            <a:br>
              <a:rPr lang="en-US" sz="3200" b="1" i="1" dirty="0"/>
            </a:br>
            <a:r>
              <a:rPr lang="en-US" sz="3200" b="1" i="1" dirty="0"/>
              <a:t>April 1 – June 30, 2018</a:t>
            </a:r>
          </a:p>
        </p:txBody>
      </p:sp>
      <p:sp>
        <p:nvSpPr>
          <p:cNvPr id="3" name="Text Placeholder 2"/>
          <p:cNvSpPr>
            <a:spLocks noGrp="1"/>
          </p:cNvSpPr>
          <p:nvPr>
            <p:ph type="body" idx="1"/>
          </p:nvPr>
        </p:nvSpPr>
        <p:spPr>
          <a:xfrm>
            <a:off x="457200" y="1524000"/>
            <a:ext cx="8229600" cy="650875"/>
          </a:xfrm>
        </p:spPr>
        <p:txBody>
          <a:bodyPr>
            <a:normAutofit lnSpcReduction="10000"/>
          </a:bodyPr>
          <a:lstStyle/>
          <a:p>
            <a:pPr algn="ctr"/>
            <a:r>
              <a:rPr lang="en-US" sz="1800" dirty="0" err="1"/>
              <a:t>Healthright</a:t>
            </a:r>
            <a:r>
              <a:rPr lang="en-US" sz="1800" dirty="0"/>
              <a:t> 360 Case Management</a:t>
            </a:r>
          </a:p>
          <a:p>
            <a:pPr algn="ctr"/>
            <a:r>
              <a:rPr lang="en-US" sz="1800" dirty="0"/>
              <a:t>Ethnicity</a:t>
            </a:r>
          </a:p>
        </p:txBody>
      </p:sp>
      <p:graphicFrame>
        <p:nvGraphicFramePr>
          <p:cNvPr id="7" name="Content Placeholder 6"/>
          <p:cNvGraphicFramePr>
            <a:graphicFrameLocks noGrp="1"/>
          </p:cNvGraphicFramePr>
          <p:nvPr>
            <p:ph sz="half" idx="2"/>
            <p:extLst/>
          </p:nvPr>
        </p:nvGraphicFramePr>
        <p:xfrm>
          <a:off x="457200" y="2209800"/>
          <a:ext cx="8229600" cy="3916363"/>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C6CC826C-62C5-4E05-8BDA-71F96887F4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9" name="Picture 8">
            <a:extLst>
              <a:ext uri="{FF2B5EF4-FFF2-40B4-BE49-F238E27FC236}">
                <a16:creationId xmlns:a16="http://schemas.microsoft.com/office/drawing/2014/main" id="{39E1AA5D-9252-48D6-9BBD-92D275B5D3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152400"/>
            <a:ext cx="783486" cy="762000"/>
          </a:xfrm>
          <a:prstGeom prst="rect">
            <a:avLst/>
          </a:prstGeom>
        </p:spPr>
      </p:pic>
      <p:sp>
        <p:nvSpPr>
          <p:cNvPr id="4" name="Footer Placeholder 3">
            <a:extLst>
              <a:ext uri="{FF2B5EF4-FFF2-40B4-BE49-F238E27FC236}">
                <a16:creationId xmlns:a16="http://schemas.microsoft.com/office/drawing/2014/main" id="{3A239897-44BB-407E-A4E3-0715F4A243C8}"/>
              </a:ext>
            </a:extLst>
          </p:cNvPr>
          <p:cNvSpPr>
            <a:spLocks noGrp="1"/>
          </p:cNvSpPr>
          <p:nvPr>
            <p:ph type="ftr" sz="quarter" idx="11"/>
          </p:nvPr>
        </p:nvSpPr>
        <p:spPr/>
        <p:txBody>
          <a:bodyPr/>
          <a:lstStyle/>
          <a:p>
            <a:r>
              <a:rPr lang="en-US"/>
              <a:t>CCP Meeting </a:t>
            </a:r>
            <a:endParaRPr lang="en-US" dirty="0"/>
          </a:p>
        </p:txBody>
      </p:sp>
      <p:sp>
        <p:nvSpPr>
          <p:cNvPr id="5" name="Slide Number Placeholder 4">
            <a:extLst>
              <a:ext uri="{FF2B5EF4-FFF2-40B4-BE49-F238E27FC236}">
                <a16:creationId xmlns:a16="http://schemas.microsoft.com/office/drawing/2014/main" id="{F6C6B890-A392-4BCC-9282-6D82B56A5507}"/>
              </a:ext>
            </a:extLst>
          </p:cNvPr>
          <p:cNvSpPr>
            <a:spLocks noGrp="1"/>
          </p:cNvSpPr>
          <p:nvPr>
            <p:ph type="sldNum" sz="quarter" idx="12"/>
          </p:nvPr>
        </p:nvSpPr>
        <p:spPr/>
        <p:txBody>
          <a:bodyPr/>
          <a:lstStyle/>
          <a:p>
            <a:fld id="{F8E24580-40B2-488E-B85D-7EA6E1ADC1C3}" type="slidenum">
              <a:rPr lang="en-US" smtClean="0"/>
              <a:t>36</a:t>
            </a:fld>
            <a:endParaRPr lang="en-US" dirty="0"/>
          </a:p>
        </p:txBody>
      </p:sp>
      <p:sp>
        <p:nvSpPr>
          <p:cNvPr id="6" name="Date Placeholder 5">
            <a:extLst>
              <a:ext uri="{FF2B5EF4-FFF2-40B4-BE49-F238E27FC236}">
                <a16:creationId xmlns:a16="http://schemas.microsoft.com/office/drawing/2014/main" id="{7435FA94-4E86-4665-982D-1D9C212937FA}"/>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3749468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Jail Program Data</a:t>
            </a:r>
            <a:br>
              <a:rPr lang="en-US" sz="3200" b="1" i="1" dirty="0"/>
            </a:br>
            <a:r>
              <a:rPr lang="en-US" sz="3200" b="1" i="1" dirty="0"/>
              <a:t>April 1 – June 30, 2018</a:t>
            </a:r>
          </a:p>
        </p:txBody>
      </p:sp>
      <p:graphicFrame>
        <p:nvGraphicFramePr>
          <p:cNvPr id="5" name="Content Placeholder 4"/>
          <p:cNvGraphicFramePr>
            <a:graphicFrameLocks noGrp="1"/>
          </p:cNvGraphicFramePr>
          <p:nvPr>
            <p:ph sz="half" idx="1"/>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8EB0EA1A-9E1F-4218-B994-D626BDDD72C6}"/>
              </a:ext>
            </a:extLst>
          </p:cNvPr>
          <p:cNvSpPr>
            <a:spLocks noGrp="1"/>
          </p:cNvSpPr>
          <p:nvPr>
            <p:ph sz="half" idx="2"/>
          </p:nvPr>
        </p:nvSpPr>
        <p:spPr>
          <a:xfrm>
            <a:off x="4724400" y="1676400"/>
            <a:ext cx="4114800" cy="4678363"/>
          </a:xfrm>
        </p:spPr>
        <p:txBody>
          <a:bodyPr>
            <a:normAutofit/>
          </a:bodyPr>
          <a:lstStyle/>
          <a:p>
            <a:pPr marL="0" indent="0" algn="ctr">
              <a:buNone/>
            </a:pPr>
            <a:r>
              <a:rPr lang="en-US" sz="1800" b="1" dirty="0"/>
              <a:t>WRAP Demographics</a:t>
            </a:r>
          </a:p>
          <a:p>
            <a:pPr marL="0" indent="0">
              <a:buNone/>
            </a:pPr>
            <a:r>
              <a:rPr lang="en-US" sz="1200" b="1" dirty="0"/>
              <a:t>Age</a:t>
            </a:r>
          </a:p>
          <a:p>
            <a:pPr marL="0" indent="0">
              <a:buNone/>
            </a:pPr>
            <a:r>
              <a:rPr lang="en-US" sz="1200" dirty="0"/>
              <a:t>21-29:  17</a:t>
            </a:r>
          </a:p>
          <a:p>
            <a:pPr marL="0" indent="0">
              <a:buNone/>
            </a:pPr>
            <a:r>
              <a:rPr lang="en-US" sz="1200" dirty="0"/>
              <a:t>30-39:  33</a:t>
            </a:r>
          </a:p>
          <a:p>
            <a:pPr marL="0" indent="0">
              <a:buNone/>
            </a:pPr>
            <a:r>
              <a:rPr lang="en-US" sz="1200" dirty="0"/>
              <a:t>40-49:  14</a:t>
            </a:r>
          </a:p>
          <a:p>
            <a:pPr marL="0" indent="0">
              <a:buNone/>
            </a:pPr>
            <a:r>
              <a:rPr lang="en-US" sz="1200" dirty="0"/>
              <a:t>50-59:  8</a:t>
            </a:r>
          </a:p>
          <a:p>
            <a:pPr marL="0" indent="0">
              <a:buNone/>
            </a:pPr>
            <a:r>
              <a:rPr lang="en-US" sz="1200" dirty="0"/>
              <a:t>60 and up:  2</a:t>
            </a:r>
          </a:p>
          <a:p>
            <a:pPr marL="0" indent="0">
              <a:buNone/>
            </a:pPr>
            <a:endParaRPr lang="en-US" sz="1200" b="1" dirty="0"/>
          </a:p>
          <a:p>
            <a:pPr marL="0" indent="0">
              <a:buNone/>
            </a:pPr>
            <a:r>
              <a:rPr lang="en-US" sz="1200" b="1" dirty="0"/>
              <a:t>Ethnicity</a:t>
            </a:r>
          </a:p>
          <a:p>
            <a:pPr marL="0" indent="0">
              <a:buNone/>
            </a:pPr>
            <a:r>
              <a:rPr lang="en-US" sz="1200" dirty="0"/>
              <a:t>African American:  18</a:t>
            </a:r>
          </a:p>
          <a:p>
            <a:pPr marL="0" indent="0">
              <a:buNone/>
            </a:pPr>
            <a:r>
              <a:rPr lang="en-US" sz="1200" dirty="0"/>
              <a:t>Latino:  12</a:t>
            </a:r>
          </a:p>
          <a:p>
            <a:pPr marL="0" indent="0">
              <a:buNone/>
            </a:pPr>
            <a:r>
              <a:rPr lang="en-US" sz="1200" dirty="0"/>
              <a:t>Caucasian:  29</a:t>
            </a:r>
          </a:p>
          <a:p>
            <a:pPr marL="0" indent="0">
              <a:buNone/>
            </a:pPr>
            <a:r>
              <a:rPr lang="en-US" sz="1200" dirty="0"/>
              <a:t>Mixed:  7</a:t>
            </a:r>
          </a:p>
          <a:p>
            <a:pPr marL="0" indent="0">
              <a:buNone/>
            </a:pPr>
            <a:r>
              <a:rPr lang="en-US" sz="1200" dirty="0"/>
              <a:t>Native American:  3</a:t>
            </a:r>
          </a:p>
          <a:p>
            <a:pPr marL="0" indent="0">
              <a:buNone/>
            </a:pPr>
            <a:r>
              <a:rPr lang="en-US" sz="1200" dirty="0"/>
              <a:t>API:  4</a:t>
            </a:r>
          </a:p>
          <a:p>
            <a:pPr marL="0" indent="0">
              <a:buNone/>
            </a:pPr>
            <a:r>
              <a:rPr lang="en-US" sz="1200" dirty="0"/>
              <a:t>Romanian:  1</a:t>
            </a:r>
          </a:p>
          <a:p>
            <a:pPr marL="0" indent="0">
              <a:buNone/>
            </a:pPr>
            <a:endParaRPr lang="en-US" sz="1200" b="1" dirty="0"/>
          </a:p>
          <a:p>
            <a:pPr marL="0" indent="0">
              <a:buNone/>
            </a:pPr>
            <a:r>
              <a:rPr lang="en-US" sz="1200" b="1" dirty="0"/>
              <a:t>Gender</a:t>
            </a:r>
          </a:p>
          <a:p>
            <a:pPr marL="0" indent="0">
              <a:buNone/>
            </a:pPr>
            <a:r>
              <a:rPr lang="en-US" sz="1200" dirty="0"/>
              <a:t>Female:  73</a:t>
            </a:r>
          </a:p>
          <a:p>
            <a:pPr marL="0" indent="0">
              <a:buNone/>
            </a:pPr>
            <a:r>
              <a:rPr lang="en-US" sz="1200" dirty="0"/>
              <a:t>Transgender:  1</a:t>
            </a:r>
          </a:p>
          <a:p>
            <a:pPr marL="0" indent="0">
              <a:buNone/>
            </a:pPr>
            <a:endParaRPr lang="en-US" sz="1600" b="1" dirty="0"/>
          </a:p>
          <a:p>
            <a:pPr marL="0" indent="0">
              <a:buNone/>
            </a:pPr>
            <a:endParaRPr lang="en-US" sz="1600" b="1" dirty="0"/>
          </a:p>
        </p:txBody>
      </p:sp>
      <p:pic>
        <p:nvPicPr>
          <p:cNvPr id="6" name="Picture 5">
            <a:extLst>
              <a:ext uri="{FF2B5EF4-FFF2-40B4-BE49-F238E27FC236}">
                <a16:creationId xmlns:a16="http://schemas.microsoft.com/office/drawing/2014/main" id="{FF2B84FF-174D-4459-B24F-196F25A98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7" name="Picture 6">
            <a:extLst>
              <a:ext uri="{FF2B5EF4-FFF2-40B4-BE49-F238E27FC236}">
                <a16:creationId xmlns:a16="http://schemas.microsoft.com/office/drawing/2014/main" id="{A94695FC-BE10-4CB3-B9AB-F03B6B6996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152400"/>
            <a:ext cx="783486" cy="762000"/>
          </a:xfrm>
          <a:prstGeom prst="rect">
            <a:avLst/>
          </a:prstGeom>
        </p:spPr>
      </p:pic>
      <p:sp>
        <p:nvSpPr>
          <p:cNvPr id="3" name="Footer Placeholder 2">
            <a:extLst>
              <a:ext uri="{FF2B5EF4-FFF2-40B4-BE49-F238E27FC236}">
                <a16:creationId xmlns:a16="http://schemas.microsoft.com/office/drawing/2014/main" id="{7EF8A7AB-3DE5-4C2D-A519-8DD8A3D027E3}"/>
              </a:ext>
            </a:extLst>
          </p:cNvPr>
          <p:cNvSpPr>
            <a:spLocks noGrp="1"/>
          </p:cNvSpPr>
          <p:nvPr>
            <p:ph type="ftr" sz="quarter" idx="11"/>
          </p:nvPr>
        </p:nvSpPr>
        <p:spPr/>
        <p:txBody>
          <a:bodyPr/>
          <a:lstStyle/>
          <a:p>
            <a:r>
              <a:rPr lang="en-US"/>
              <a:t>CCP Meeting </a:t>
            </a:r>
            <a:endParaRPr lang="en-US" dirty="0"/>
          </a:p>
        </p:txBody>
      </p:sp>
      <p:sp>
        <p:nvSpPr>
          <p:cNvPr id="8" name="Slide Number Placeholder 7">
            <a:extLst>
              <a:ext uri="{FF2B5EF4-FFF2-40B4-BE49-F238E27FC236}">
                <a16:creationId xmlns:a16="http://schemas.microsoft.com/office/drawing/2014/main" id="{A2F37976-BFAD-49DF-8181-E6F7A6730D27}"/>
              </a:ext>
            </a:extLst>
          </p:cNvPr>
          <p:cNvSpPr>
            <a:spLocks noGrp="1"/>
          </p:cNvSpPr>
          <p:nvPr>
            <p:ph type="sldNum" sz="quarter" idx="12"/>
          </p:nvPr>
        </p:nvSpPr>
        <p:spPr/>
        <p:txBody>
          <a:bodyPr/>
          <a:lstStyle/>
          <a:p>
            <a:fld id="{F8E24580-40B2-488E-B85D-7EA6E1ADC1C3}" type="slidenum">
              <a:rPr lang="en-US" smtClean="0"/>
              <a:t>37</a:t>
            </a:fld>
            <a:endParaRPr lang="en-US" dirty="0"/>
          </a:p>
        </p:txBody>
      </p:sp>
      <p:sp>
        <p:nvSpPr>
          <p:cNvPr id="9" name="Date Placeholder 8">
            <a:extLst>
              <a:ext uri="{FF2B5EF4-FFF2-40B4-BE49-F238E27FC236}">
                <a16:creationId xmlns:a16="http://schemas.microsoft.com/office/drawing/2014/main" id="{FE5558D3-495B-48D5-B922-20406E179CA6}"/>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1523658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a:t>Jail Program Data</a:t>
            </a:r>
            <a:br>
              <a:rPr lang="en-US" sz="3200" b="1" i="1" dirty="0"/>
            </a:br>
            <a:r>
              <a:rPr lang="en-US" sz="3200" b="1" i="1" dirty="0"/>
              <a:t>April 1 – June 30, 2018</a:t>
            </a:r>
          </a:p>
        </p:txBody>
      </p:sp>
      <p:graphicFrame>
        <p:nvGraphicFramePr>
          <p:cNvPr id="4" name="Content Placeholder 3" title="Chart"/>
          <p:cNvGraphicFramePr>
            <a:graphicFrameLocks noGrp="1"/>
          </p:cNvGraphicFramePr>
          <p:nvPr>
            <p:ph idx="1"/>
            <p:extLst/>
          </p:nvPr>
        </p:nvGraphicFramePr>
        <p:xfrm>
          <a:off x="228600" y="2057400"/>
          <a:ext cx="4876800" cy="42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nvPr>
        </p:nvGraphicFramePr>
        <p:xfrm>
          <a:off x="5486400" y="1676400"/>
          <a:ext cx="3505200" cy="4342118"/>
        </p:xfrm>
        <a:graphic>
          <a:graphicData uri="http://schemas.openxmlformats.org/drawingml/2006/table">
            <a:tbl>
              <a:tblPr>
                <a:tableStyleId>{5C22544A-7EE6-4342-B048-85BDC9FD1C3A}</a:tableStyleId>
              </a:tblPr>
              <a:tblGrid>
                <a:gridCol w="1502229">
                  <a:extLst>
                    <a:ext uri="{9D8B030D-6E8A-4147-A177-3AD203B41FA5}">
                      <a16:colId xmlns:a16="http://schemas.microsoft.com/office/drawing/2014/main" val="20000"/>
                    </a:ext>
                  </a:extLst>
                </a:gridCol>
                <a:gridCol w="2002971">
                  <a:extLst>
                    <a:ext uri="{9D8B030D-6E8A-4147-A177-3AD203B41FA5}">
                      <a16:colId xmlns:a16="http://schemas.microsoft.com/office/drawing/2014/main" val="20001"/>
                    </a:ext>
                  </a:extLst>
                </a:gridCol>
              </a:tblGrid>
              <a:tr h="288278">
                <a:tc gridSpan="2">
                  <a:txBody>
                    <a:bodyPr/>
                    <a:lstStyle/>
                    <a:p>
                      <a:pPr algn="l" fontAlgn="b"/>
                      <a:r>
                        <a:rPr lang="en-US" sz="1800" b="1" u="none" strike="noStrike" dirty="0">
                          <a:effectLst/>
                        </a:rPr>
                        <a:t>Employment Skills Demographics</a:t>
                      </a:r>
                      <a:endParaRPr lang="en-US" sz="1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l" fontAlgn="b"/>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174">
                <a:tc>
                  <a:txBody>
                    <a:bodyPr/>
                    <a:lstStyle/>
                    <a:p>
                      <a:pPr algn="l" fontAlgn="b"/>
                      <a:r>
                        <a:rPr lang="en-US" sz="1400" b="1" u="none" strike="noStrike" dirty="0">
                          <a:effectLst/>
                        </a:rPr>
                        <a:t>Age</a:t>
                      </a:r>
                      <a:endParaRPr lang="en-US" sz="14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174">
                <a:tc>
                  <a:txBody>
                    <a:bodyPr/>
                    <a:lstStyle/>
                    <a:p>
                      <a:pPr algn="l" fontAlgn="b"/>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0174">
                <a:tc>
                  <a:txBody>
                    <a:bodyPr/>
                    <a:lstStyle/>
                    <a:p>
                      <a:pPr algn="l" fontAlgn="b"/>
                      <a:r>
                        <a:rPr lang="en-US" sz="1400" u="none" strike="noStrike" dirty="0">
                          <a:effectLst/>
                        </a:rPr>
                        <a:t>15-25 years</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effectLst/>
                        </a:rPr>
                        <a:t>24</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0174">
                <a:tc>
                  <a:txBody>
                    <a:bodyPr/>
                    <a:lstStyle/>
                    <a:p>
                      <a:pPr algn="l" fontAlgn="b"/>
                      <a:r>
                        <a:rPr lang="en-US" sz="1400" u="none" strike="noStrike" dirty="0">
                          <a:effectLst/>
                        </a:rPr>
                        <a:t>26-36 years</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effectLst/>
                        </a:rPr>
                        <a:t>39</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0174">
                <a:tc>
                  <a:txBody>
                    <a:bodyPr/>
                    <a:lstStyle/>
                    <a:p>
                      <a:pPr algn="l" fontAlgn="b"/>
                      <a:r>
                        <a:rPr lang="en-US" sz="1400" u="none" strike="noStrike" dirty="0">
                          <a:effectLst/>
                        </a:rPr>
                        <a:t>37-47 years</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effectLst/>
                        </a:rPr>
                        <a:t>27</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0174">
                <a:tc>
                  <a:txBody>
                    <a:bodyPr/>
                    <a:lstStyle/>
                    <a:p>
                      <a:pPr algn="l" fontAlgn="b"/>
                      <a:r>
                        <a:rPr lang="en-US" sz="1400" u="none" strike="noStrike" dirty="0">
                          <a:effectLst/>
                        </a:rPr>
                        <a:t>48+ years</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effectLst/>
                        </a:rPr>
                        <a:t>6</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704">
                <a:tc>
                  <a:txBody>
                    <a:bodyPr/>
                    <a:lstStyle/>
                    <a:p>
                      <a:pPr algn="l" fontAlgn="b"/>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80174">
                <a:tc>
                  <a:txBody>
                    <a:bodyPr/>
                    <a:lstStyle/>
                    <a:p>
                      <a:pPr algn="l" fontAlgn="b"/>
                      <a:r>
                        <a:rPr lang="en-US" sz="1400" b="1" u="none" strike="noStrike" dirty="0">
                          <a:effectLst/>
                        </a:rPr>
                        <a:t>Ethnicity</a:t>
                      </a:r>
                      <a:endParaRPr lang="en-US" sz="14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71356">
                <a:tc>
                  <a:txBody>
                    <a:bodyPr/>
                    <a:lstStyle/>
                    <a:p>
                      <a:pPr algn="l" fontAlgn="b"/>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80174">
                <a:tc>
                  <a:txBody>
                    <a:bodyPr/>
                    <a:lstStyle/>
                    <a:p>
                      <a:pPr algn="l" fontAlgn="b"/>
                      <a:r>
                        <a:rPr lang="en-US" sz="1400" u="none" strike="noStrike" dirty="0">
                          <a:effectLst/>
                        </a:rPr>
                        <a:t>African American</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effectLst/>
                        </a:rPr>
                        <a:t>35</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80174">
                <a:tc>
                  <a:txBody>
                    <a:bodyPr/>
                    <a:lstStyle/>
                    <a:p>
                      <a:pPr algn="l" fontAlgn="b"/>
                      <a:r>
                        <a:rPr lang="en-US" sz="1400" u="none" strike="noStrike" dirty="0">
                          <a:effectLst/>
                        </a:rPr>
                        <a:t>Caucasian</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effectLst/>
                        </a:rPr>
                        <a:t>29</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80174">
                <a:tc>
                  <a:txBody>
                    <a:bodyPr/>
                    <a:lstStyle/>
                    <a:p>
                      <a:pPr algn="l" fontAlgn="b"/>
                      <a:r>
                        <a:rPr lang="en-US" sz="1400" u="none" strike="noStrike" dirty="0">
                          <a:effectLst/>
                        </a:rPr>
                        <a:t>Latino</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effectLst/>
                        </a:rPr>
                        <a:t>16</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80174">
                <a:tc>
                  <a:txBody>
                    <a:bodyPr/>
                    <a:lstStyle/>
                    <a:p>
                      <a:pPr algn="l" fontAlgn="b"/>
                      <a:r>
                        <a:rPr lang="en-US" sz="1400" u="none" strike="noStrike" dirty="0">
                          <a:effectLst/>
                        </a:rPr>
                        <a:t>Other</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effectLst/>
                        </a:rPr>
                        <a:t>16</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84886">
                <a:tc>
                  <a:txBody>
                    <a:bodyPr/>
                    <a:lstStyle/>
                    <a:p>
                      <a:pPr algn="l" fontAlgn="b"/>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80174">
                <a:tc>
                  <a:txBody>
                    <a:bodyPr/>
                    <a:lstStyle/>
                    <a:p>
                      <a:pPr algn="l" fontAlgn="b"/>
                      <a:r>
                        <a:rPr lang="en-US" sz="1400" b="1" u="none" strike="noStrike" dirty="0">
                          <a:effectLst/>
                        </a:rPr>
                        <a:t>Gender</a:t>
                      </a:r>
                      <a:endParaRPr lang="en-US" sz="14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07962">
                <a:tc>
                  <a:txBody>
                    <a:bodyPr/>
                    <a:lstStyle/>
                    <a:p>
                      <a:pPr algn="l" fontAlgn="b"/>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80174">
                <a:tc>
                  <a:txBody>
                    <a:bodyPr/>
                    <a:lstStyle/>
                    <a:p>
                      <a:pPr algn="l" fontAlgn="b"/>
                      <a:r>
                        <a:rPr lang="en-US" sz="1400" u="none" strike="noStrike" dirty="0">
                          <a:effectLst/>
                        </a:rPr>
                        <a:t>Male</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effectLst/>
                        </a:rPr>
                        <a:t>69</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80174">
                <a:tc>
                  <a:txBody>
                    <a:bodyPr/>
                    <a:lstStyle/>
                    <a:p>
                      <a:pPr algn="l" fontAlgn="b"/>
                      <a:r>
                        <a:rPr lang="en-US" sz="1400" u="none" strike="noStrike" dirty="0">
                          <a:effectLst/>
                        </a:rPr>
                        <a:t>Female</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dirty="0">
                          <a:effectLst/>
                        </a:rPr>
                        <a:t>27</a:t>
                      </a:r>
                      <a:endParaRPr lang="en-US" sz="14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graphicFrame>
        <p:nvGraphicFramePr>
          <p:cNvPr id="6" name="Table 5"/>
          <p:cNvGraphicFramePr>
            <a:graphicFrameLocks noGrp="1"/>
          </p:cNvGraphicFramePr>
          <p:nvPr>
            <p:extLst/>
          </p:nvPr>
        </p:nvGraphicFramePr>
        <p:xfrm>
          <a:off x="457200" y="1447800"/>
          <a:ext cx="4419600" cy="838200"/>
        </p:xfrm>
        <a:graphic>
          <a:graphicData uri="http://schemas.openxmlformats.org/drawingml/2006/table">
            <a:tbl>
              <a:tblPr>
                <a:tableStyleId>{5C22544A-7EE6-4342-B048-85BDC9FD1C3A}</a:tableStyleId>
              </a:tblPr>
              <a:tblGrid>
                <a:gridCol w="1630529">
                  <a:extLst>
                    <a:ext uri="{9D8B030D-6E8A-4147-A177-3AD203B41FA5}">
                      <a16:colId xmlns:a16="http://schemas.microsoft.com/office/drawing/2014/main" val="20000"/>
                    </a:ext>
                  </a:extLst>
                </a:gridCol>
                <a:gridCol w="2789071">
                  <a:extLst>
                    <a:ext uri="{9D8B030D-6E8A-4147-A177-3AD203B41FA5}">
                      <a16:colId xmlns:a16="http://schemas.microsoft.com/office/drawing/2014/main" val="20001"/>
                    </a:ext>
                  </a:extLst>
                </a:gridCol>
              </a:tblGrid>
              <a:tr h="515816">
                <a:tc gridSpan="2">
                  <a:txBody>
                    <a:bodyPr/>
                    <a:lstStyle/>
                    <a:p>
                      <a:pPr algn="ctr" fontAlgn="b"/>
                      <a:r>
                        <a:rPr lang="en-US" sz="1800" b="1" i="0" u="none" strike="noStrike" dirty="0">
                          <a:solidFill>
                            <a:srgbClr val="000000"/>
                          </a:solidFill>
                          <a:effectLst/>
                          <a:latin typeface="Arial"/>
                        </a:rPr>
                        <a:t>Employment Skills (LCA)</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322384">
                <a:tc>
                  <a:txBody>
                    <a:bodyPr/>
                    <a:lstStyle/>
                    <a:p>
                      <a:pPr algn="l" fontAlgn="b"/>
                      <a:r>
                        <a:rPr lang="en-US" sz="1800" b="1" u="none" strike="noStrike" dirty="0">
                          <a:effectLst/>
                        </a:rPr>
                        <a:t>Total Served = 96</a:t>
                      </a:r>
                      <a:endParaRPr lang="en-US" sz="1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800" b="1" u="none" strike="noStrike" dirty="0">
                          <a:effectLst/>
                        </a:rPr>
                        <a:t>CPC check in count = 32</a:t>
                      </a:r>
                      <a:endParaRPr lang="en-US" sz="1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8B902B22-2011-4F9B-964C-57201450B5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8" name="Picture 7">
            <a:extLst>
              <a:ext uri="{FF2B5EF4-FFF2-40B4-BE49-F238E27FC236}">
                <a16:creationId xmlns:a16="http://schemas.microsoft.com/office/drawing/2014/main" id="{5967714C-B944-46B9-B027-260B18232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152400"/>
            <a:ext cx="783486" cy="762000"/>
          </a:xfrm>
          <a:prstGeom prst="rect">
            <a:avLst/>
          </a:prstGeom>
        </p:spPr>
      </p:pic>
      <p:sp>
        <p:nvSpPr>
          <p:cNvPr id="3" name="Footer Placeholder 2">
            <a:extLst>
              <a:ext uri="{FF2B5EF4-FFF2-40B4-BE49-F238E27FC236}">
                <a16:creationId xmlns:a16="http://schemas.microsoft.com/office/drawing/2014/main" id="{868781FC-3306-449B-AD11-96EBEEEA4422}"/>
              </a:ext>
            </a:extLst>
          </p:cNvPr>
          <p:cNvSpPr>
            <a:spLocks noGrp="1"/>
          </p:cNvSpPr>
          <p:nvPr>
            <p:ph type="ftr" sz="quarter" idx="11"/>
          </p:nvPr>
        </p:nvSpPr>
        <p:spPr/>
        <p:txBody>
          <a:bodyPr/>
          <a:lstStyle/>
          <a:p>
            <a:r>
              <a:rPr lang="en-US"/>
              <a:t>CCP Meeting </a:t>
            </a:r>
            <a:endParaRPr lang="en-US" dirty="0"/>
          </a:p>
        </p:txBody>
      </p:sp>
      <p:sp>
        <p:nvSpPr>
          <p:cNvPr id="9" name="Slide Number Placeholder 8">
            <a:extLst>
              <a:ext uri="{FF2B5EF4-FFF2-40B4-BE49-F238E27FC236}">
                <a16:creationId xmlns:a16="http://schemas.microsoft.com/office/drawing/2014/main" id="{69A552AA-BA3A-48D8-AB1A-53A2542DF1CF}"/>
              </a:ext>
            </a:extLst>
          </p:cNvPr>
          <p:cNvSpPr>
            <a:spLocks noGrp="1"/>
          </p:cNvSpPr>
          <p:nvPr>
            <p:ph type="sldNum" sz="quarter" idx="12"/>
          </p:nvPr>
        </p:nvSpPr>
        <p:spPr/>
        <p:txBody>
          <a:bodyPr/>
          <a:lstStyle/>
          <a:p>
            <a:fld id="{F8E24580-40B2-488E-B85D-7EA6E1ADC1C3}" type="slidenum">
              <a:rPr lang="en-US" smtClean="0"/>
              <a:t>38</a:t>
            </a:fld>
            <a:endParaRPr lang="en-US" dirty="0"/>
          </a:p>
        </p:txBody>
      </p:sp>
      <p:sp>
        <p:nvSpPr>
          <p:cNvPr id="10" name="Date Placeholder 9">
            <a:extLst>
              <a:ext uri="{FF2B5EF4-FFF2-40B4-BE49-F238E27FC236}">
                <a16:creationId xmlns:a16="http://schemas.microsoft.com/office/drawing/2014/main" id="{C9796262-1D89-4873-A421-53DB5ADEDB52}"/>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1624387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a:t>Healthright 360 AOD Program Data</a:t>
            </a:r>
            <a:br>
              <a:rPr lang="en-US" sz="3200" b="1" i="1" dirty="0"/>
            </a:br>
            <a:r>
              <a:rPr lang="en-US" sz="3200" b="1" i="1" dirty="0"/>
              <a:t>June 18 - June 30, 2018</a:t>
            </a:r>
          </a:p>
        </p:txBody>
      </p:sp>
      <p:graphicFrame>
        <p:nvGraphicFramePr>
          <p:cNvPr id="5" name="Content Placeholder 4"/>
          <p:cNvGraphicFramePr>
            <a:graphicFrameLocks noGrp="1"/>
          </p:cNvGraphicFramePr>
          <p:nvPr>
            <p:ph sz="half" idx="1"/>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2377D407-CFCD-42BA-AB9E-29E8C6FDD4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8" name="Picture 7">
            <a:extLst>
              <a:ext uri="{FF2B5EF4-FFF2-40B4-BE49-F238E27FC236}">
                <a16:creationId xmlns:a16="http://schemas.microsoft.com/office/drawing/2014/main" id="{2417BDA8-2497-48A7-BC48-75099174EA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152400"/>
            <a:ext cx="783486" cy="762000"/>
          </a:xfrm>
          <a:prstGeom prst="rect">
            <a:avLst/>
          </a:prstGeom>
        </p:spPr>
      </p:pic>
      <p:sp>
        <p:nvSpPr>
          <p:cNvPr id="3" name="Footer Placeholder 2">
            <a:extLst>
              <a:ext uri="{FF2B5EF4-FFF2-40B4-BE49-F238E27FC236}">
                <a16:creationId xmlns:a16="http://schemas.microsoft.com/office/drawing/2014/main" id="{2E408F94-A97F-4F6C-B5E0-687C37776070}"/>
              </a:ext>
            </a:extLst>
          </p:cNvPr>
          <p:cNvSpPr>
            <a:spLocks noGrp="1"/>
          </p:cNvSpPr>
          <p:nvPr>
            <p:ph type="ftr" sz="quarter" idx="11"/>
          </p:nvPr>
        </p:nvSpPr>
        <p:spPr/>
        <p:txBody>
          <a:bodyPr/>
          <a:lstStyle/>
          <a:p>
            <a:r>
              <a:rPr lang="en-US"/>
              <a:t>CCP Meeting </a:t>
            </a:r>
            <a:endParaRPr lang="en-US" dirty="0"/>
          </a:p>
        </p:txBody>
      </p:sp>
      <p:sp>
        <p:nvSpPr>
          <p:cNvPr id="4" name="Slide Number Placeholder 3">
            <a:extLst>
              <a:ext uri="{FF2B5EF4-FFF2-40B4-BE49-F238E27FC236}">
                <a16:creationId xmlns:a16="http://schemas.microsoft.com/office/drawing/2014/main" id="{FC2AAF63-F924-4CFA-97B6-63C2703677F3}"/>
              </a:ext>
            </a:extLst>
          </p:cNvPr>
          <p:cNvSpPr>
            <a:spLocks noGrp="1"/>
          </p:cNvSpPr>
          <p:nvPr>
            <p:ph type="sldNum" sz="quarter" idx="12"/>
          </p:nvPr>
        </p:nvSpPr>
        <p:spPr/>
        <p:txBody>
          <a:bodyPr/>
          <a:lstStyle/>
          <a:p>
            <a:fld id="{F8E24580-40B2-488E-B85D-7EA6E1ADC1C3}" type="slidenum">
              <a:rPr lang="en-US" smtClean="0"/>
              <a:t>39</a:t>
            </a:fld>
            <a:endParaRPr lang="en-US" dirty="0"/>
          </a:p>
        </p:txBody>
      </p:sp>
      <p:sp>
        <p:nvSpPr>
          <p:cNvPr id="9" name="Date Placeholder 8">
            <a:extLst>
              <a:ext uri="{FF2B5EF4-FFF2-40B4-BE49-F238E27FC236}">
                <a16:creationId xmlns:a16="http://schemas.microsoft.com/office/drawing/2014/main" id="{9D4DCA38-8A4D-4535-AFE5-262040B02495}"/>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301390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F0FDB60-07C8-4A89-90CA-3E657D4633E2}"/>
              </a:ext>
            </a:extLst>
          </p:cNvPr>
          <p:cNvSpPr>
            <a:spLocks noGrp="1" noChangeArrowheads="1"/>
          </p:cNvSpPr>
          <p:nvPr>
            <p:ph type="title"/>
          </p:nvPr>
        </p:nvSpPr>
        <p:spPr>
          <a:xfrm>
            <a:off x="571500" y="263525"/>
            <a:ext cx="7848600" cy="579438"/>
          </a:xfrm>
        </p:spPr>
        <p:txBody>
          <a:bodyPr>
            <a:normAutofit fontScale="90000"/>
          </a:bodyPr>
          <a:lstStyle/>
          <a:p>
            <a:pPr eaLnBrk="1" hangingPunct="1"/>
            <a:br>
              <a:rPr lang="en-US" altLang="en-US" sz="3200" b="1"/>
            </a:br>
            <a:r>
              <a:rPr lang="en-US" altLang="en-US" sz="3200" b="1"/>
              <a:t>Probation Population City of Residence</a:t>
            </a:r>
            <a:br>
              <a:rPr lang="en-US" altLang="en-US" sz="3200"/>
            </a:br>
            <a:endParaRPr lang="en-US" altLang="en-US" sz="3200"/>
          </a:p>
        </p:txBody>
      </p:sp>
      <p:sp>
        <p:nvSpPr>
          <p:cNvPr id="4" name="Footer Placeholder 3">
            <a:extLst>
              <a:ext uri="{FF2B5EF4-FFF2-40B4-BE49-F238E27FC236}">
                <a16:creationId xmlns:a16="http://schemas.microsoft.com/office/drawing/2014/main" id="{E349E313-F54E-4BEA-8D57-FCB49506F8C4}"/>
              </a:ext>
            </a:extLst>
          </p:cNvPr>
          <p:cNvSpPr>
            <a:spLocks noGrp="1"/>
          </p:cNvSpPr>
          <p:nvPr>
            <p:ph type="ftr" sz="quarter" idx="11"/>
          </p:nvPr>
        </p:nvSpPr>
        <p:spPr/>
        <p:txBody>
          <a:bodyPr/>
          <a:lstStyle/>
          <a:p>
            <a:pPr>
              <a:defRPr/>
            </a:pPr>
            <a:r>
              <a:rPr lang="en-US"/>
              <a:t>CCP Meeting </a:t>
            </a:r>
          </a:p>
        </p:txBody>
      </p:sp>
      <p:sp>
        <p:nvSpPr>
          <p:cNvPr id="5" name="Slide Number Placeholder 4">
            <a:extLst>
              <a:ext uri="{FF2B5EF4-FFF2-40B4-BE49-F238E27FC236}">
                <a16:creationId xmlns:a16="http://schemas.microsoft.com/office/drawing/2014/main" id="{455284A4-CD42-4FD2-AC14-9A589F012068}"/>
              </a:ext>
            </a:extLst>
          </p:cNvPr>
          <p:cNvSpPr>
            <a:spLocks noGrp="1"/>
          </p:cNvSpPr>
          <p:nvPr>
            <p:ph type="sldNum" sz="quarter" idx="12"/>
          </p:nvPr>
        </p:nvSpPr>
        <p:spPr/>
        <p:txBody>
          <a:bodyPr/>
          <a:lstStyle/>
          <a:p>
            <a:pPr>
              <a:defRPr/>
            </a:pPr>
            <a:fld id="{3341ADE2-97CE-437E-8CCA-9C9B2135B921}" type="slidenum">
              <a:rPr lang="en-US"/>
              <a:pPr>
                <a:defRPr/>
              </a:pPr>
              <a:t>4</a:t>
            </a:fld>
            <a:endParaRPr lang="en-US" dirty="0"/>
          </a:p>
        </p:txBody>
      </p:sp>
      <p:pic>
        <p:nvPicPr>
          <p:cNvPr id="11269" name="Picture 6">
            <a:extLst>
              <a:ext uri="{FF2B5EF4-FFF2-40B4-BE49-F238E27FC236}">
                <a16:creationId xmlns:a16="http://schemas.microsoft.com/office/drawing/2014/main" id="{31779100-AA74-4625-ADD3-A1FEF78C5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2">
            <a:extLst>
              <a:ext uri="{FF2B5EF4-FFF2-40B4-BE49-F238E27FC236}">
                <a16:creationId xmlns:a16="http://schemas.microsoft.com/office/drawing/2014/main" id="{B4D625AD-44AC-4CDE-9C01-628B04336460}"/>
              </a:ext>
            </a:extLst>
          </p:cNvPr>
          <p:cNvSpPr txBox="1">
            <a:spLocks noChangeArrowheads="1"/>
          </p:cNvSpPr>
          <p:nvPr/>
        </p:nvSpPr>
        <p:spPr bwMode="auto">
          <a:xfrm>
            <a:off x="531813" y="1082675"/>
            <a:ext cx="80105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5000"/>
              </a:lnSpc>
              <a:spcBef>
                <a:spcPct val="0"/>
              </a:spcBef>
              <a:buFontTx/>
              <a:buNone/>
            </a:pPr>
            <a:r>
              <a:rPr lang="en-US" altLang="en-US" sz="2000" dirty="0"/>
              <a:t>Includes all adults under the jurisdiction of Probation within the Quarter,                                 not a population snapshot</a:t>
            </a:r>
            <a:endParaRPr lang="en-US" altLang="en-US" sz="2000" dirty="0">
              <a:ea typeface="Calibri" panose="020F0502020204030204" pitchFamily="34" charset="0"/>
              <a:cs typeface="Times New Roman" panose="02020603050405020304" pitchFamily="18" charset="0"/>
            </a:endParaRPr>
          </a:p>
        </p:txBody>
      </p:sp>
      <p:pic>
        <p:nvPicPr>
          <p:cNvPr id="11271" name="Picture 10">
            <a:extLst>
              <a:ext uri="{FF2B5EF4-FFF2-40B4-BE49-F238E27FC236}">
                <a16:creationId xmlns:a16="http://schemas.microsoft.com/office/drawing/2014/main" id="{C6529312-9BF4-4788-AA0E-64B91DAA2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52400"/>
            <a:ext cx="777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CEC97A92-AAD8-410C-949F-E8EA7680AAD9}"/>
              </a:ext>
            </a:extLst>
          </p:cNvPr>
          <p:cNvSpPr>
            <a:spLocks noGrp="1"/>
          </p:cNvSpPr>
          <p:nvPr>
            <p:ph type="dt" sz="quarter" idx="10"/>
          </p:nvPr>
        </p:nvSpPr>
        <p:spPr/>
        <p:txBody>
          <a:bodyPr/>
          <a:lstStyle/>
          <a:p>
            <a:pPr>
              <a:defRPr/>
            </a:pPr>
            <a:r>
              <a:rPr lang="en-US" dirty="0"/>
              <a:t>9/12/2018</a:t>
            </a:r>
          </a:p>
        </p:txBody>
      </p:sp>
      <p:sp>
        <p:nvSpPr>
          <p:cNvPr id="11340" name="Text Placeholder 15">
            <a:extLst>
              <a:ext uri="{FF2B5EF4-FFF2-40B4-BE49-F238E27FC236}">
                <a16:creationId xmlns:a16="http://schemas.microsoft.com/office/drawing/2014/main" id="{7C4BA171-0612-4D68-8073-ED74C312D3F7}"/>
              </a:ext>
            </a:extLst>
          </p:cNvPr>
          <p:cNvSpPr txBox="1">
            <a:spLocks noChangeArrowheads="1"/>
          </p:cNvSpPr>
          <p:nvPr/>
        </p:nvSpPr>
        <p:spPr bwMode="auto">
          <a:xfrm>
            <a:off x="701675" y="18621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2700" dirty="0"/>
              <a:t>April – June 2018</a:t>
            </a:r>
          </a:p>
        </p:txBody>
      </p:sp>
      <p:graphicFrame>
        <p:nvGraphicFramePr>
          <p:cNvPr id="11" name="Table 10">
            <a:extLst>
              <a:ext uri="{FF2B5EF4-FFF2-40B4-BE49-F238E27FC236}">
                <a16:creationId xmlns:a16="http://schemas.microsoft.com/office/drawing/2014/main" id="{B6BC6AB0-1677-4DC5-B837-59DACC4538F6}"/>
              </a:ext>
            </a:extLst>
          </p:cNvPr>
          <p:cNvGraphicFramePr>
            <a:graphicFrameLocks noGrp="1"/>
          </p:cNvGraphicFramePr>
          <p:nvPr>
            <p:extLst/>
          </p:nvPr>
        </p:nvGraphicFramePr>
        <p:xfrm>
          <a:off x="1600199" y="2362200"/>
          <a:ext cx="5943601" cy="3821075"/>
        </p:xfrm>
        <a:graphic>
          <a:graphicData uri="http://schemas.openxmlformats.org/drawingml/2006/table">
            <a:tbl>
              <a:tblPr firstRow="1" firstCol="1" bandRow="1">
                <a:tableStyleId>{5C22544A-7EE6-4342-B048-85BDC9FD1C3A}</a:tableStyleId>
              </a:tblPr>
              <a:tblGrid>
                <a:gridCol w="1626397">
                  <a:extLst>
                    <a:ext uri="{9D8B030D-6E8A-4147-A177-3AD203B41FA5}">
                      <a16:colId xmlns:a16="http://schemas.microsoft.com/office/drawing/2014/main" val="20000"/>
                    </a:ext>
                  </a:extLst>
                </a:gridCol>
                <a:gridCol w="1079301">
                  <a:extLst>
                    <a:ext uri="{9D8B030D-6E8A-4147-A177-3AD203B41FA5}">
                      <a16:colId xmlns:a16="http://schemas.microsoft.com/office/drawing/2014/main" val="20001"/>
                    </a:ext>
                  </a:extLst>
                </a:gridCol>
                <a:gridCol w="1079301">
                  <a:extLst>
                    <a:ext uri="{9D8B030D-6E8A-4147-A177-3AD203B41FA5}">
                      <a16:colId xmlns:a16="http://schemas.microsoft.com/office/drawing/2014/main" val="20002"/>
                    </a:ext>
                  </a:extLst>
                </a:gridCol>
                <a:gridCol w="1079301">
                  <a:extLst>
                    <a:ext uri="{9D8B030D-6E8A-4147-A177-3AD203B41FA5}">
                      <a16:colId xmlns:a16="http://schemas.microsoft.com/office/drawing/2014/main" val="20003"/>
                    </a:ext>
                  </a:extLst>
                </a:gridCol>
                <a:gridCol w="1079301">
                  <a:extLst>
                    <a:ext uri="{9D8B030D-6E8A-4147-A177-3AD203B41FA5}">
                      <a16:colId xmlns:a16="http://schemas.microsoft.com/office/drawing/2014/main" val="894332037"/>
                    </a:ext>
                  </a:extLst>
                </a:gridCol>
              </a:tblGrid>
              <a:tr h="685800">
                <a:tc>
                  <a:txBody>
                    <a:bodyPr/>
                    <a:lstStyle/>
                    <a:p>
                      <a:pPr marL="0" marR="0" fontAlgn="b">
                        <a:spcBef>
                          <a:spcPts val="0"/>
                        </a:spcBef>
                        <a:spcAft>
                          <a:spcPts val="0"/>
                        </a:spcAft>
                      </a:pPr>
                      <a:r>
                        <a:rPr lang="en-US" sz="1400" kern="1200" dirty="0">
                          <a:effectLst/>
                        </a:rPr>
                        <a:t>Grant Type/City</a:t>
                      </a:r>
                      <a:endParaRPr lang="en-US" sz="1400" dirty="0">
                        <a:effectLst/>
                        <a:latin typeface="Calibri"/>
                        <a:ea typeface="Times New Roman"/>
                      </a:endParaRPr>
                    </a:p>
                  </a:txBody>
                  <a:tcPr marL="77381" marR="77381" marT="0" marB="0" anchor="ctr"/>
                </a:tc>
                <a:tc>
                  <a:txBody>
                    <a:bodyPr/>
                    <a:lstStyle/>
                    <a:p>
                      <a:pPr marL="0" marR="0" algn="ctr">
                        <a:lnSpc>
                          <a:spcPct val="115000"/>
                        </a:lnSpc>
                        <a:spcBef>
                          <a:spcPts val="0"/>
                        </a:spcBef>
                        <a:spcAft>
                          <a:spcPts val="0"/>
                        </a:spcAft>
                      </a:pPr>
                      <a:r>
                        <a:rPr lang="en-US" sz="1400" dirty="0">
                          <a:effectLst/>
                        </a:rPr>
                        <a:t>PRCS </a:t>
                      </a:r>
                    </a:p>
                    <a:p>
                      <a:pPr marL="0" marR="0" algn="ctr">
                        <a:lnSpc>
                          <a:spcPct val="115000"/>
                        </a:lnSpc>
                        <a:spcBef>
                          <a:spcPts val="0"/>
                        </a:spcBef>
                        <a:spcAft>
                          <a:spcPts val="0"/>
                        </a:spcAft>
                      </a:pPr>
                      <a:r>
                        <a:rPr lang="en-US" sz="1400" dirty="0">
                          <a:effectLst/>
                        </a:rPr>
                        <a:t>(438)</a:t>
                      </a:r>
                      <a:endParaRPr lang="en-US" sz="1400" dirty="0">
                        <a:effectLst/>
                        <a:latin typeface="Calibri"/>
                        <a:ea typeface="Calibri"/>
                        <a:cs typeface="Times New Roman"/>
                      </a:endParaRPr>
                    </a:p>
                  </a:txBody>
                  <a:tcPr marL="77381" marR="77381" marT="0" marB="0" anchor="ctr"/>
                </a:tc>
                <a:tc>
                  <a:txBody>
                    <a:bodyPr/>
                    <a:lstStyle/>
                    <a:p>
                      <a:pPr marL="0" marR="0" algn="ctr">
                        <a:lnSpc>
                          <a:spcPct val="115000"/>
                        </a:lnSpc>
                        <a:spcBef>
                          <a:spcPts val="0"/>
                        </a:spcBef>
                        <a:spcAft>
                          <a:spcPts val="0"/>
                        </a:spcAft>
                      </a:pPr>
                      <a:r>
                        <a:rPr lang="en-US" sz="1400" dirty="0">
                          <a:effectLst/>
                        </a:rPr>
                        <a:t>1170 </a:t>
                      </a:r>
                    </a:p>
                    <a:p>
                      <a:pPr marL="0" marR="0" algn="ctr">
                        <a:lnSpc>
                          <a:spcPct val="115000"/>
                        </a:lnSpc>
                        <a:spcBef>
                          <a:spcPts val="0"/>
                        </a:spcBef>
                        <a:spcAft>
                          <a:spcPts val="0"/>
                        </a:spcAft>
                      </a:pPr>
                      <a:r>
                        <a:rPr lang="en-US" sz="1400" dirty="0">
                          <a:effectLst/>
                        </a:rPr>
                        <a:t>(112)</a:t>
                      </a:r>
                      <a:endParaRPr lang="en-US" sz="1400" dirty="0">
                        <a:effectLst/>
                        <a:latin typeface="Calibri"/>
                        <a:ea typeface="Calibri"/>
                        <a:cs typeface="Times New Roman"/>
                      </a:endParaRPr>
                    </a:p>
                  </a:txBody>
                  <a:tcPr marL="77381" marR="77381" marT="0" marB="0" anchor="ctr"/>
                </a:tc>
                <a:tc>
                  <a:txBody>
                    <a:bodyPr/>
                    <a:lstStyle/>
                    <a:p>
                      <a:pPr marL="0" marR="0" algn="ctr">
                        <a:lnSpc>
                          <a:spcPct val="115000"/>
                        </a:lnSpc>
                        <a:spcBef>
                          <a:spcPts val="0"/>
                        </a:spcBef>
                        <a:spcAft>
                          <a:spcPts val="0"/>
                        </a:spcAft>
                      </a:pPr>
                      <a:r>
                        <a:rPr lang="en-US" sz="1400" dirty="0">
                          <a:effectLst/>
                        </a:rPr>
                        <a:t>Formal </a:t>
                      </a:r>
                    </a:p>
                    <a:p>
                      <a:pPr marL="0" marR="0" algn="ctr">
                        <a:lnSpc>
                          <a:spcPct val="115000"/>
                        </a:lnSpc>
                        <a:spcBef>
                          <a:spcPts val="0"/>
                        </a:spcBef>
                        <a:spcAft>
                          <a:spcPts val="0"/>
                        </a:spcAft>
                      </a:pPr>
                      <a:r>
                        <a:rPr lang="en-US" sz="1400" dirty="0">
                          <a:effectLst/>
                        </a:rPr>
                        <a:t>(2,787)</a:t>
                      </a:r>
                      <a:endParaRPr lang="en-US" sz="1400" dirty="0">
                        <a:effectLst/>
                        <a:latin typeface="Calibri"/>
                        <a:ea typeface="Calibri"/>
                        <a:cs typeface="Times New Roman"/>
                      </a:endParaRPr>
                    </a:p>
                  </a:txBody>
                  <a:tcPr marL="77381" marR="77381" marT="0" marB="0" anchor="ct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lt1"/>
                          </a:solidFill>
                          <a:effectLst/>
                          <a:latin typeface="+mn-lt"/>
                          <a:ea typeface="+mn-ea"/>
                          <a:cs typeface="+mn-cs"/>
                        </a:rPr>
                        <a:t>Total</a:t>
                      </a:r>
                    </a:p>
                    <a:p>
                      <a:pPr marL="0" marR="0" algn="ctr" defTabSz="914400" rtl="0" eaLnBrk="1" latinLnBrk="0" hangingPunct="1">
                        <a:lnSpc>
                          <a:spcPct val="115000"/>
                        </a:lnSpc>
                        <a:spcBef>
                          <a:spcPts val="0"/>
                        </a:spcBef>
                        <a:spcAft>
                          <a:spcPts val="0"/>
                        </a:spcAft>
                      </a:pPr>
                      <a:r>
                        <a:rPr lang="en-US" sz="1400" b="1" kern="1200" dirty="0">
                          <a:solidFill>
                            <a:schemeClr val="lt1"/>
                          </a:solidFill>
                          <a:effectLst/>
                          <a:latin typeface="+mn-lt"/>
                          <a:ea typeface="+mn-ea"/>
                          <a:cs typeface="+mn-cs"/>
                        </a:rPr>
                        <a:t>(3337)</a:t>
                      </a:r>
                    </a:p>
                  </a:txBody>
                  <a:tcPr marL="77381" marR="77381" marT="0" marB="0" anchor="ctr"/>
                </a:tc>
                <a:extLst>
                  <a:ext uri="{0D108BD9-81ED-4DB2-BD59-A6C34878D82A}">
                    <a16:rowId xmlns:a16="http://schemas.microsoft.com/office/drawing/2014/main" val="10000"/>
                  </a:ext>
                </a:extLst>
              </a:tr>
              <a:tr h="270126">
                <a:tc>
                  <a:txBody>
                    <a:bodyPr/>
                    <a:lstStyle/>
                    <a:p>
                      <a:pPr marL="0" marR="0" fontAlgn="b">
                        <a:spcBef>
                          <a:spcPts val="0"/>
                        </a:spcBef>
                        <a:spcAft>
                          <a:spcPts val="0"/>
                        </a:spcAft>
                      </a:pPr>
                      <a:r>
                        <a:rPr lang="en-US" sz="1300" kern="1200" dirty="0">
                          <a:effectLst/>
                        </a:rPr>
                        <a:t>Benicia</a:t>
                      </a:r>
                      <a:endParaRPr lang="en-US" sz="1300" dirty="0">
                        <a:effectLst/>
                        <a:latin typeface="Calibri"/>
                        <a:ea typeface="Times New Roman"/>
                      </a:endParaRP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5</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1</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53</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59</a:t>
                      </a:r>
                    </a:p>
                  </a:txBody>
                  <a:tcPr marL="77381" marR="77381" marT="0" marB="0" anchor="ctr"/>
                </a:tc>
                <a:extLst>
                  <a:ext uri="{0D108BD9-81ED-4DB2-BD59-A6C34878D82A}">
                    <a16:rowId xmlns:a16="http://schemas.microsoft.com/office/drawing/2014/main" val="10001"/>
                  </a:ext>
                </a:extLst>
              </a:tr>
              <a:tr h="270126">
                <a:tc>
                  <a:txBody>
                    <a:bodyPr/>
                    <a:lstStyle/>
                    <a:p>
                      <a:pPr marL="0" marR="0" fontAlgn="b">
                        <a:spcBef>
                          <a:spcPts val="0"/>
                        </a:spcBef>
                        <a:spcAft>
                          <a:spcPts val="0"/>
                        </a:spcAft>
                      </a:pPr>
                      <a:r>
                        <a:rPr lang="en-US" sz="1300" kern="1200" dirty="0">
                          <a:effectLst/>
                        </a:rPr>
                        <a:t>Fairfield</a:t>
                      </a:r>
                      <a:endParaRPr lang="en-US" sz="1300" dirty="0">
                        <a:effectLst/>
                        <a:latin typeface="Calibri"/>
                        <a:ea typeface="Times New Roman"/>
                      </a:endParaRP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59</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13</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507</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579</a:t>
                      </a:r>
                    </a:p>
                  </a:txBody>
                  <a:tcPr marL="77381" marR="77381" marT="0" marB="0" anchor="ctr"/>
                </a:tc>
                <a:extLst>
                  <a:ext uri="{0D108BD9-81ED-4DB2-BD59-A6C34878D82A}">
                    <a16:rowId xmlns:a16="http://schemas.microsoft.com/office/drawing/2014/main" val="10002"/>
                  </a:ext>
                </a:extLst>
              </a:tr>
              <a:tr h="270126">
                <a:tc>
                  <a:txBody>
                    <a:bodyPr/>
                    <a:lstStyle/>
                    <a:p>
                      <a:pPr marL="0" marR="0" fontAlgn="b">
                        <a:spcBef>
                          <a:spcPts val="0"/>
                        </a:spcBef>
                        <a:spcAft>
                          <a:spcPts val="0"/>
                        </a:spcAft>
                      </a:pPr>
                      <a:r>
                        <a:rPr lang="en-US" sz="1300" kern="1200" dirty="0">
                          <a:effectLst/>
                        </a:rPr>
                        <a:t>Rio Vista</a:t>
                      </a:r>
                      <a:endParaRPr lang="en-US" sz="1300" dirty="0">
                        <a:effectLst/>
                        <a:latin typeface="Calibri"/>
                        <a:ea typeface="Times New Roman"/>
                      </a:endParaRP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2</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0</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27</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29</a:t>
                      </a:r>
                    </a:p>
                  </a:txBody>
                  <a:tcPr marL="77381" marR="77381" marT="0" marB="0" anchor="ctr"/>
                </a:tc>
                <a:extLst>
                  <a:ext uri="{0D108BD9-81ED-4DB2-BD59-A6C34878D82A}">
                    <a16:rowId xmlns:a16="http://schemas.microsoft.com/office/drawing/2014/main" val="10003"/>
                  </a:ext>
                </a:extLst>
              </a:tr>
              <a:tr h="270126">
                <a:tc>
                  <a:txBody>
                    <a:bodyPr/>
                    <a:lstStyle/>
                    <a:p>
                      <a:pPr marL="0" marR="0" fontAlgn="b">
                        <a:spcBef>
                          <a:spcPts val="0"/>
                        </a:spcBef>
                        <a:spcAft>
                          <a:spcPts val="0"/>
                        </a:spcAft>
                      </a:pPr>
                      <a:r>
                        <a:rPr lang="en-US" sz="1300" kern="1200" dirty="0">
                          <a:effectLst/>
                        </a:rPr>
                        <a:t>Vacaville</a:t>
                      </a:r>
                      <a:endParaRPr lang="en-US" sz="1300" dirty="0">
                        <a:effectLst/>
                        <a:latin typeface="Calibri"/>
                        <a:ea typeface="Times New Roman"/>
                      </a:endParaRP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41</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22</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387</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450</a:t>
                      </a:r>
                    </a:p>
                  </a:txBody>
                  <a:tcPr marL="77381" marR="77381" marT="0" marB="0" anchor="ctr"/>
                </a:tc>
                <a:extLst>
                  <a:ext uri="{0D108BD9-81ED-4DB2-BD59-A6C34878D82A}">
                    <a16:rowId xmlns:a16="http://schemas.microsoft.com/office/drawing/2014/main" val="10004"/>
                  </a:ext>
                </a:extLst>
              </a:tr>
              <a:tr h="270126">
                <a:tc>
                  <a:txBody>
                    <a:bodyPr/>
                    <a:lstStyle/>
                    <a:p>
                      <a:pPr marL="0" marR="0" fontAlgn="b">
                        <a:spcBef>
                          <a:spcPts val="0"/>
                        </a:spcBef>
                        <a:spcAft>
                          <a:spcPts val="0"/>
                        </a:spcAft>
                      </a:pPr>
                      <a:r>
                        <a:rPr lang="en-US" sz="1300" kern="1200" dirty="0">
                          <a:effectLst/>
                        </a:rPr>
                        <a:t>Dixon</a:t>
                      </a:r>
                      <a:endParaRPr lang="en-US" sz="1300" dirty="0">
                        <a:effectLst/>
                        <a:latin typeface="Calibri"/>
                        <a:ea typeface="Times New Roman"/>
                      </a:endParaRP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6</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2</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69</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77</a:t>
                      </a:r>
                    </a:p>
                  </a:txBody>
                  <a:tcPr marL="77381" marR="77381" marT="0" marB="0" anchor="ctr"/>
                </a:tc>
                <a:extLst>
                  <a:ext uri="{0D108BD9-81ED-4DB2-BD59-A6C34878D82A}">
                    <a16:rowId xmlns:a16="http://schemas.microsoft.com/office/drawing/2014/main" val="10005"/>
                  </a:ext>
                </a:extLst>
              </a:tr>
              <a:tr h="270126">
                <a:tc>
                  <a:txBody>
                    <a:bodyPr/>
                    <a:lstStyle/>
                    <a:p>
                      <a:pPr marL="0" marR="0" fontAlgn="b">
                        <a:spcBef>
                          <a:spcPts val="0"/>
                        </a:spcBef>
                        <a:spcAft>
                          <a:spcPts val="0"/>
                        </a:spcAft>
                      </a:pPr>
                      <a:r>
                        <a:rPr lang="en-US" sz="1300" kern="1200" dirty="0">
                          <a:effectLst/>
                        </a:rPr>
                        <a:t>Vallejo</a:t>
                      </a:r>
                      <a:endParaRPr lang="en-US" sz="1300" dirty="0">
                        <a:effectLst/>
                        <a:latin typeface="Calibri"/>
                        <a:ea typeface="Times New Roman"/>
                      </a:endParaRP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106</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19</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718</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843</a:t>
                      </a:r>
                    </a:p>
                  </a:txBody>
                  <a:tcPr marL="77381" marR="77381" marT="0" marB="0" anchor="ctr"/>
                </a:tc>
                <a:extLst>
                  <a:ext uri="{0D108BD9-81ED-4DB2-BD59-A6C34878D82A}">
                    <a16:rowId xmlns:a16="http://schemas.microsoft.com/office/drawing/2014/main" val="10006"/>
                  </a:ext>
                </a:extLst>
              </a:tr>
              <a:tr h="270126">
                <a:tc>
                  <a:txBody>
                    <a:bodyPr/>
                    <a:lstStyle/>
                    <a:p>
                      <a:pPr marL="0" marR="0" fontAlgn="b">
                        <a:spcBef>
                          <a:spcPts val="0"/>
                        </a:spcBef>
                        <a:spcAft>
                          <a:spcPts val="0"/>
                        </a:spcAft>
                      </a:pPr>
                      <a:r>
                        <a:rPr lang="en-US" sz="1300" kern="1200" dirty="0">
                          <a:effectLst/>
                        </a:rPr>
                        <a:t>Suisun City</a:t>
                      </a:r>
                      <a:endParaRPr lang="en-US" sz="1300" dirty="0">
                        <a:effectLst/>
                        <a:latin typeface="Calibri"/>
                        <a:ea typeface="Times New Roman"/>
                      </a:endParaRP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12</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3</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119</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134</a:t>
                      </a:r>
                    </a:p>
                  </a:txBody>
                  <a:tcPr marL="77381" marR="77381" marT="0" marB="0" anchor="ctr"/>
                </a:tc>
                <a:extLst>
                  <a:ext uri="{0D108BD9-81ED-4DB2-BD59-A6C34878D82A}">
                    <a16:rowId xmlns:a16="http://schemas.microsoft.com/office/drawing/2014/main" val="10007"/>
                  </a:ext>
                </a:extLst>
              </a:tr>
              <a:tr h="270126">
                <a:tc>
                  <a:txBody>
                    <a:bodyPr/>
                    <a:lstStyle/>
                    <a:p>
                      <a:pPr marL="0" marR="0" fontAlgn="b">
                        <a:spcBef>
                          <a:spcPts val="0"/>
                        </a:spcBef>
                        <a:spcAft>
                          <a:spcPts val="0"/>
                        </a:spcAft>
                      </a:pPr>
                      <a:r>
                        <a:rPr lang="en-US" sz="1300" dirty="0">
                          <a:effectLst/>
                        </a:rPr>
                        <a:t>Transient </a:t>
                      </a:r>
                      <a:endParaRPr lang="en-US" sz="1300" dirty="0">
                        <a:effectLst/>
                        <a:latin typeface="Calibri"/>
                        <a:ea typeface="Times New Roman"/>
                      </a:endParaRP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124</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21</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214</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359</a:t>
                      </a:r>
                    </a:p>
                  </a:txBody>
                  <a:tcPr marL="77381" marR="77381" marT="0" marB="0" anchor="ctr"/>
                </a:tc>
                <a:extLst>
                  <a:ext uri="{0D108BD9-81ED-4DB2-BD59-A6C34878D82A}">
                    <a16:rowId xmlns:a16="http://schemas.microsoft.com/office/drawing/2014/main" val="10008"/>
                  </a:ext>
                </a:extLst>
              </a:tr>
              <a:tr h="270126">
                <a:tc>
                  <a:txBody>
                    <a:bodyPr/>
                    <a:lstStyle/>
                    <a:p>
                      <a:pPr marL="0" marR="0" fontAlgn="b">
                        <a:spcBef>
                          <a:spcPts val="0"/>
                        </a:spcBef>
                        <a:spcAft>
                          <a:spcPts val="0"/>
                        </a:spcAft>
                      </a:pPr>
                      <a:r>
                        <a:rPr lang="en-US" sz="1300" kern="1200" dirty="0">
                          <a:effectLst/>
                        </a:rPr>
                        <a:t>Homeless</a:t>
                      </a:r>
                      <a:endParaRPr lang="en-US" sz="1300" dirty="0">
                        <a:effectLst/>
                        <a:latin typeface="Calibri"/>
                        <a:ea typeface="Times New Roman"/>
                      </a:endParaRP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25</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3</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57</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85</a:t>
                      </a:r>
                    </a:p>
                  </a:txBody>
                  <a:tcPr marL="77381" marR="77381" marT="0" marB="0" anchor="ctr"/>
                </a:tc>
                <a:extLst>
                  <a:ext uri="{0D108BD9-81ED-4DB2-BD59-A6C34878D82A}">
                    <a16:rowId xmlns:a16="http://schemas.microsoft.com/office/drawing/2014/main" val="10009"/>
                  </a:ext>
                </a:extLst>
              </a:tr>
              <a:tr h="39629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kern="1200" dirty="0">
                          <a:effectLst/>
                        </a:rPr>
                        <a:t>Other/Outside County</a:t>
                      </a:r>
                      <a:endParaRPr lang="en-US" sz="1300" dirty="0">
                        <a:effectLst/>
                      </a:endParaRP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32</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26</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562</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620</a:t>
                      </a:r>
                    </a:p>
                  </a:txBody>
                  <a:tcPr marL="77381" marR="77381" marT="0" marB="0" anchor="ctr"/>
                </a:tc>
                <a:extLst>
                  <a:ext uri="{0D108BD9-81ED-4DB2-BD59-A6C34878D82A}">
                    <a16:rowId xmlns:a16="http://schemas.microsoft.com/office/drawing/2014/main" val="161026323"/>
                  </a:ext>
                </a:extLst>
              </a:tr>
              <a:tr h="30785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dirty="0">
                          <a:effectLst/>
                        </a:rPr>
                        <a:t>None Listed </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27</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2</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74</a:t>
                      </a:r>
                    </a:p>
                  </a:txBody>
                  <a:tcPr marL="77381" marR="77381" marT="0" marB="0" anchor="ctr"/>
                </a:tc>
                <a:tc>
                  <a:txBody>
                    <a:bodyPr/>
                    <a:lstStyle/>
                    <a:p>
                      <a:pPr marL="0" marR="0" algn="ctr">
                        <a:lnSpc>
                          <a:spcPct val="115000"/>
                        </a:lnSpc>
                        <a:spcBef>
                          <a:spcPts val="0"/>
                        </a:spcBef>
                        <a:spcAft>
                          <a:spcPts val="0"/>
                        </a:spcAft>
                      </a:pPr>
                      <a:r>
                        <a:rPr lang="en-US" sz="1300" dirty="0">
                          <a:effectLst/>
                          <a:latin typeface="Calibri"/>
                          <a:ea typeface="Calibri"/>
                          <a:cs typeface="Times New Roman"/>
                        </a:rPr>
                        <a:t>103</a:t>
                      </a:r>
                    </a:p>
                  </a:txBody>
                  <a:tcPr marL="77381" marR="77381" marT="0" marB="0" anchor="ctr"/>
                </a:tc>
                <a:extLst>
                  <a:ext uri="{0D108BD9-81ED-4DB2-BD59-A6C34878D82A}">
                    <a16:rowId xmlns:a16="http://schemas.microsoft.com/office/drawing/2014/main" val="2577323329"/>
                  </a:ext>
                </a:extLst>
              </a:tr>
            </a:tbl>
          </a:graphicData>
        </a:graphic>
      </p:graphicFrame>
    </p:spTree>
    <p:extLst>
      <p:ext uri="{BB962C8B-B14F-4D97-AF65-F5344CB8AC3E}">
        <p14:creationId xmlns:p14="http://schemas.microsoft.com/office/powerpoint/2010/main" val="1861830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err="1"/>
              <a:t>Healthright</a:t>
            </a:r>
            <a:r>
              <a:rPr lang="en-US" sz="3200" b="1" i="1" dirty="0"/>
              <a:t> 360 AOD Program Data</a:t>
            </a:r>
            <a:br>
              <a:rPr lang="en-US" sz="3200" b="1" i="1" dirty="0"/>
            </a:br>
            <a:r>
              <a:rPr lang="en-US" sz="3200" b="1" i="1" dirty="0"/>
              <a:t>June 18 - June 30, 2018</a:t>
            </a:r>
          </a:p>
        </p:txBody>
      </p:sp>
      <p:graphicFrame>
        <p:nvGraphicFramePr>
          <p:cNvPr id="5" name="Content Placeholder 4"/>
          <p:cNvGraphicFramePr>
            <a:graphicFrameLocks noGrp="1"/>
          </p:cNvGraphicFramePr>
          <p:nvPr>
            <p:ph sz="half" idx="1"/>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179B61F4-BC82-4443-B27D-937E814F48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8" name="Picture 7">
            <a:extLst>
              <a:ext uri="{FF2B5EF4-FFF2-40B4-BE49-F238E27FC236}">
                <a16:creationId xmlns:a16="http://schemas.microsoft.com/office/drawing/2014/main" id="{EFB46608-87FE-4F1B-802E-40E76F913B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152400"/>
            <a:ext cx="783486" cy="762000"/>
          </a:xfrm>
          <a:prstGeom prst="rect">
            <a:avLst/>
          </a:prstGeom>
        </p:spPr>
      </p:pic>
      <p:sp>
        <p:nvSpPr>
          <p:cNvPr id="3" name="Footer Placeholder 2">
            <a:extLst>
              <a:ext uri="{FF2B5EF4-FFF2-40B4-BE49-F238E27FC236}">
                <a16:creationId xmlns:a16="http://schemas.microsoft.com/office/drawing/2014/main" id="{4865A145-12F2-4C29-A83E-CEBDC3B78A7A}"/>
              </a:ext>
            </a:extLst>
          </p:cNvPr>
          <p:cNvSpPr>
            <a:spLocks noGrp="1"/>
          </p:cNvSpPr>
          <p:nvPr>
            <p:ph type="ftr" sz="quarter" idx="11"/>
          </p:nvPr>
        </p:nvSpPr>
        <p:spPr/>
        <p:txBody>
          <a:bodyPr/>
          <a:lstStyle/>
          <a:p>
            <a:r>
              <a:rPr lang="en-US"/>
              <a:t>CCP Meeting </a:t>
            </a:r>
            <a:endParaRPr lang="en-US" dirty="0"/>
          </a:p>
        </p:txBody>
      </p:sp>
      <p:sp>
        <p:nvSpPr>
          <p:cNvPr id="4" name="Slide Number Placeholder 3">
            <a:extLst>
              <a:ext uri="{FF2B5EF4-FFF2-40B4-BE49-F238E27FC236}">
                <a16:creationId xmlns:a16="http://schemas.microsoft.com/office/drawing/2014/main" id="{97E709F3-1C63-475B-BB64-6076A84D7545}"/>
              </a:ext>
            </a:extLst>
          </p:cNvPr>
          <p:cNvSpPr>
            <a:spLocks noGrp="1"/>
          </p:cNvSpPr>
          <p:nvPr>
            <p:ph type="sldNum" sz="quarter" idx="12"/>
          </p:nvPr>
        </p:nvSpPr>
        <p:spPr/>
        <p:txBody>
          <a:bodyPr/>
          <a:lstStyle/>
          <a:p>
            <a:fld id="{F8E24580-40B2-488E-B85D-7EA6E1ADC1C3}" type="slidenum">
              <a:rPr lang="en-US" smtClean="0"/>
              <a:t>40</a:t>
            </a:fld>
            <a:endParaRPr lang="en-US" dirty="0"/>
          </a:p>
        </p:txBody>
      </p:sp>
      <p:sp>
        <p:nvSpPr>
          <p:cNvPr id="9" name="Date Placeholder 8">
            <a:extLst>
              <a:ext uri="{FF2B5EF4-FFF2-40B4-BE49-F238E27FC236}">
                <a16:creationId xmlns:a16="http://schemas.microsoft.com/office/drawing/2014/main" id="{D930DE59-DAD3-4688-B7F7-405DE9D77C48}"/>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3795187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a:t>MIOCR Program</a:t>
            </a:r>
            <a:br>
              <a:rPr lang="en-US" sz="3200" b="1" i="1" dirty="0"/>
            </a:br>
            <a:r>
              <a:rPr lang="en-US" sz="3200" b="1" i="1" dirty="0"/>
              <a:t>April 1, 2018 – June 30, 2018</a:t>
            </a:r>
            <a:br>
              <a:rPr lang="en-US" sz="3200" dirty="0"/>
            </a:br>
            <a:endParaRPr lang="en-US" sz="3200" dirty="0"/>
          </a:p>
        </p:txBody>
      </p:sp>
      <p:graphicFrame>
        <p:nvGraphicFramePr>
          <p:cNvPr id="5" name="Content Placeholder 4"/>
          <p:cNvGraphicFramePr>
            <a:graphicFrameLocks noGrp="1"/>
          </p:cNvGraphicFramePr>
          <p:nvPr>
            <p:ph sz="half" idx="1"/>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8A0E9900-46CF-401F-AC06-2702725BBC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8" name="Picture 7">
            <a:extLst>
              <a:ext uri="{FF2B5EF4-FFF2-40B4-BE49-F238E27FC236}">
                <a16:creationId xmlns:a16="http://schemas.microsoft.com/office/drawing/2014/main" id="{5B1C0CB2-ABA7-44C5-9779-C883C4CD2D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152400"/>
            <a:ext cx="783486" cy="762000"/>
          </a:xfrm>
          <a:prstGeom prst="rect">
            <a:avLst/>
          </a:prstGeom>
        </p:spPr>
      </p:pic>
      <p:sp>
        <p:nvSpPr>
          <p:cNvPr id="3" name="Footer Placeholder 2">
            <a:extLst>
              <a:ext uri="{FF2B5EF4-FFF2-40B4-BE49-F238E27FC236}">
                <a16:creationId xmlns:a16="http://schemas.microsoft.com/office/drawing/2014/main" id="{252097DB-83A0-43B3-AF66-40975BABB2BC}"/>
              </a:ext>
            </a:extLst>
          </p:cNvPr>
          <p:cNvSpPr>
            <a:spLocks noGrp="1"/>
          </p:cNvSpPr>
          <p:nvPr>
            <p:ph type="ftr" sz="quarter" idx="11"/>
          </p:nvPr>
        </p:nvSpPr>
        <p:spPr/>
        <p:txBody>
          <a:bodyPr/>
          <a:lstStyle/>
          <a:p>
            <a:r>
              <a:rPr lang="en-US"/>
              <a:t>CCP Meeting </a:t>
            </a:r>
            <a:endParaRPr lang="en-US" dirty="0"/>
          </a:p>
        </p:txBody>
      </p:sp>
      <p:sp>
        <p:nvSpPr>
          <p:cNvPr id="4" name="Slide Number Placeholder 3">
            <a:extLst>
              <a:ext uri="{FF2B5EF4-FFF2-40B4-BE49-F238E27FC236}">
                <a16:creationId xmlns:a16="http://schemas.microsoft.com/office/drawing/2014/main" id="{285735D1-0C3E-4760-9F6C-AB0E7D0F0C34}"/>
              </a:ext>
            </a:extLst>
          </p:cNvPr>
          <p:cNvSpPr>
            <a:spLocks noGrp="1"/>
          </p:cNvSpPr>
          <p:nvPr>
            <p:ph type="sldNum" sz="quarter" idx="12"/>
          </p:nvPr>
        </p:nvSpPr>
        <p:spPr/>
        <p:txBody>
          <a:bodyPr/>
          <a:lstStyle/>
          <a:p>
            <a:fld id="{F8E24580-40B2-488E-B85D-7EA6E1ADC1C3}" type="slidenum">
              <a:rPr lang="en-US" smtClean="0"/>
              <a:t>41</a:t>
            </a:fld>
            <a:endParaRPr lang="en-US" dirty="0"/>
          </a:p>
        </p:txBody>
      </p:sp>
      <p:sp>
        <p:nvSpPr>
          <p:cNvPr id="9" name="Date Placeholder 8">
            <a:extLst>
              <a:ext uri="{FF2B5EF4-FFF2-40B4-BE49-F238E27FC236}">
                <a16:creationId xmlns:a16="http://schemas.microsoft.com/office/drawing/2014/main" id="{93735CB7-86D6-45B5-868A-6ABC5B23F6ED}"/>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3338287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a:t>MIOCR Program</a:t>
            </a:r>
            <a:br>
              <a:rPr lang="en-US" sz="3200" b="1" i="1" dirty="0"/>
            </a:br>
            <a:r>
              <a:rPr lang="en-US" sz="3200" b="1" i="1" dirty="0"/>
              <a:t>April 1, 2018 – June 30, 2018</a:t>
            </a:r>
            <a:br>
              <a:rPr lang="en-US" sz="3200" dirty="0"/>
            </a:br>
            <a:endParaRPr lang="en-US" sz="3200" dirty="0"/>
          </a:p>
        </p:txBody>
      </p:sp>
      <p:graphicFrame>
        <p:nvGraphicFramePr>
          <p:cNvPr id="5" name="Content Placeholder 4"/>
          <p:cNvGraphicFramePr>
            <a:graphicFrameLocks noGrp="1"/>
          </p:cNvGraphicFramePr>
          <p:nvPr>
            <p:ph sz="half" idx="1"/>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A93BEF45-34D2-4B0D-8D03-20A84FEBEC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8" name="Picture 7">
            <a:extLst>
              <a:ext uri="{FF2B5EF4-FFF2-40B4-BE49-F238E27FC236}">
                <a16:creationId xmlns:a16="http://schemas.microsoft.com/office/drawing/2014/main" id="{EDA76D62-E456-458A-89E8-8664BF21AA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152400"/>
            <a:ext cx="783486" cy="762000"/>
          </a:xfrm>
          <a:prstGeom prst="rect">
            <a:avLst/>
          </a:prstGeom>
        </p:spPr>
      </p:pic>
      <p:sp>
        <p:nvSpPr>
          <p:cNvPr id="3" name="Footer Placeholder 2">
            <a:extLst>
              <a:ext uri="{FF2B5EF4-FFF2-40B4-BE49-F238E27FC236}">
                <a16:creationId xmlns:a16="http://schemas.microsoft.com/office/drawing/2014/main" id="{FBA97E49-7E30-466E-AAE1-786A575DE58C}"/>
              </a:ext>
            </a:extLst>
          </p:cNvPr>
          <p:cNvSpPr>
            <a:spLocks noGrp="1"/>
          </p:cNvSpPr>
          <p:nvPr>
            <p:ph type="ftr" sz="quarter" idx="11"/>
          </p:nvPr>
        </p:nvSpPr>
        <p:spPr/>
        <p:txBody>
          <a:bodyPr/>
          <a:lstStyle/>
          <a:p>
            <a:r>
              <a:rPr lang="en-US"/>
              <a:t>CCP Meeting </a:t>
            </a:r>
            <a:endParaRPr lang="en-US" dirty="0"/>
          </a:p>
        </p:txBody>
      </p:sp>
      <p:sp>
        <p:nvSpPr>
          <p:cNvPr id="4" name="Slide Number Placeholder 3">
            <a:extLst>
              <a:ext uri="{FF2B5EF4-FFF2-40B4-BE49-F238E27FC236}">
                <a16:creationId xmlns:a16="http://schemas.microsoft.com/office/drawing/2014/main" id="{0BE2EB99-300D-4401-938D-CF486ABCAB81}"/>
              </a:ext>
            </a:extLst>
          </p:cNvPr>
          <p:cNvSpPr>
            <a:spLocks noGrp="1"/>
          </p:cNvSpPr>
          <p:nvPr>
            <p:ph type="sldNum" sz="quarter" idx="12"/>
          </p:nvPr>
        </p:nvSpPr>
        <p:spPr/>
        <p:txBody>
          <a:bodyPr/>
          <a:lstStyle/>
          <a:p>
            <a:fld id="{F8E24580-40B2-488E-B85D-7EA6E1ADC1C3}" type="slidenum">
              <a:rPr lang="en-US" smtClean="0"/>
              <a:t>42</a:t>
            </a:fld>
            <a:endParaRPr lang="en-US" dirty="0"/>
          </a:p>
        </p:txBody>
      </p:sp>
      <p:sp>
        <p:nvSpPr>
          <p:cNvPr id="9" name="Date Placeholder 8">
            <a:extLst>
              <a:ext uri="{FF2B5EF4-FFF2-40B4-BE49-F238E27FC236}">
                <a16:creationId xmlns:a16="http://schemas.microsoft.com/office/drawing/2014/main" id="{40D84110-2864-42CF-9ED8-4013A0E5167D}"/>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708487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a:t>MIOCR Program</a:t>
            </a:r>
            <a:br>
              <a:rPr lang="en-US" sz="3200" b="1" i="1" dirty="0"/>
            </a:br>
            <a:r>
              <a:rPr lang="en-US" sz="3200" b="1" i="1" dirty="0"/>
              <a:t>April 1, 2018 – June 30, 2018</a:t>
            </a:r>
            <a:br>
              <a:rPr lang="en-US" sz="3200" b="1" i="1" dirty="0"/>
            </a:br>
            <a:endParaRPr lang="en-US" sz="3200" b="1" i="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DFFE02F4-24A2-44AE-B5BD-F8AC52B269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6" name="Picture 5">
            <a:extLst>
              <a:ext uri="{FF2B5EF4-FFF2-40B4-BE49-F238E27FC236}">
                <a16:creationId xmlns:a16="http://schemas.microsoft.com/office/drawing/2014/main" id="{3937D136-DD9E-4C78-B56D-AD91E1D291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152400"/>
            <a:ext cx="783486" cy="762000"/>
          </a:xfrm>
          <a:prstGeom prst="rect">
            <a:avLst/>
          </a:prstGeom>
        </p:spPr>
      </p:pic>
      <p:sp>
        <p:nvSpPr>
          <p:cNvPr id="3" name="Footer Placeholder 2">
            <a:extLst>
              <a:ext uri="{FF2B5EF4-FFF2-40B4-BE49-F238E27FC236}">
                <a16:creationId xmlns:a16="http://schemas.microsoft.com/office/drawing/2014/main" id="{57F03872-5288-4229-90F2-5274D16A64D1}"/>
              </a:ext>
            </a:extLst>
          </p:cNvPr>
          <p:cNvSpPr>
            <a:spLocks noGrp="1"/>
          </p:cNvSpPr>
          <p:nvPr>
            <p:ph type="ftr" sz="quarter" idx="11"/>
          </p:nvPr>
        </p:nvSpPr>
        <p:spPr/>
        <p:txBody>
          <a:bodyPr/>
          <a:lstStyle/>
          <a:p>
            <a:r>
              <a:rPr lang="en-US"/>
              <a:t>CCP Meeting </a:t>
            </a:r>
            <a:endParaRPr lang="en-US" dirty="0"/>
          </a:p>
        </p:txBody>
      </p:sp>
      <p:sp>
        <p:nvSpPr>
          <p:cNvPr id="7" name="Slide Number Placeholder 6">
            <a:extLst>
              <a:ext uri="{FF2B5EF4-FFF2-40B4-BE49-F238E27FC236}">
                <a16:creationId xmlns:a16="http://schemas.microsoft.com/office/drawing/2014/main" id="{98DC0D67-FAF6-4A61-97F9-855BB70BD75F}"/>
              </a:ext>
            </a:extLst>
          </p:cNvPr>
          <p:cNvSpPr>
            <a:spLocks noGrp="1"/>
          </p:cNvSpPr>
          <p:nvPr>
            <p:ph type="sldNum" sz="quarter" idx="12"/>
          </p:nvPr>
        </p:nvSpPr>
        <p:spPr/>
        <p:txBody>
          <a:bodyPr/>
          <a:lstStyle/>
          <a:p>
            <a:fld id="{F8E24580-40B2-488E-B85D-7EA6E1ADC1C3}" type="slidenum">
              <a:rPr lang="en-US" smtClean="0"/>
              <a:t>43</a:t>
            </a:fld>
            <a:endParaRPr lang="en-US" dirty="0"/>
          </a:p>
        </p:txBody>
      </p:sp>
      <p:sp>
        <p:nvSpPr>
          <p:cNvPr id="8" name="Date Placeholder 7">
            <a:extLst>
              <a:ext uri="{FF2B5EF4-FFF2-40B4-BE49-F238E27FC236}">
                <a16:creationId xmlns:a16="http://schemas.microsoft.com/office/drawing/2014/main" id="{2A2063F1-5F3F-452C-BFE0-393D9084C8B1}"/>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471066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82775"/>
            <a:ext cx="7772400" cy="1470025"/>
          </a:xfrm>
        </p:spPr>
        <p:txBody>
          <a:bodyPr/>
          <a:lstStyle/>
          <a:p>
            <a:r>
              <a:rPr lang="en-US" b="1" i="1" dirty="0"/>
              <a:t>Health and Social Services (HSS)</a:t>
            </a:r>
            <a:br>
              <a:rPr lang="en-US" b="1" i="1" dirty="0"/>
            </a:br>
            <a:r>
              <a:rPr lang="en-US" b="1" i="1" dirty="0"/>
              <a:t>Mental Health Services</a:t>
            </a:r>
          </a:p>
        </p:txBody>
      </p:sp>
      <p:sp>
        <p:nvSpPr>
          <p:cNvPr id="5" name="Subtitle 4"/>
          <p:cNvSpPr>
            <a:spLocks noGrp="1"/>
          </p:cNvSpPr>
          <p:nvPr>
            <p:ph type="subTitle" idx="1"/>
          </p:nvPr>
        </p:nvSpPr>
        <p:spPr>
          <a:xfrm>
            <a:off x="1371600" y="3886200"/>
            <a:ext cx="6400800" cy="1752600"/>
          </a:xfrm>
        </p:spPr>
        <p:txBody>
          <a:bodyPr>
            <a:normAutofit/>
          </a:bodyPr>
          <a:lstStyle/>
          <a:p>
            <a:r>
              <a:rPr lang="en-US" sz="3000" b="1" i="1" dirty="0"/>
              <a:t>Andrew Williamson, M.H. Services Manager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0500"/>
            <a:ext cx="685800" cy="685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190500"/>
            <a:ext cx="783486" cy="762000"/>
          </a:xfrm>
          <a:prstGeom prst="rect">
            <a:avLst/>
          </a:prstGeom>
        </p:spPr>
      </p:pic>
      <p:pic>
        <p:nvPicPr>
          <p:cNvPr id="8" name="Picture 7">
            <a:extLst>
              <a:ext uri="{FF2B5EF4-FFF2-40B4-BE49-F238E27FC236}">
                <a16:creationId xmlns:a16="http://schemas.microsoft.com/office/drawing/2014/main" id="{4A5C5B89-7E14-4F04-851D-CCBF111B2C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7130" y="190500"/>
            <a:ext cx="831119" cy="647700"/>
          </a:xfrm>
          <a:prstGeom prst="rect">
            <a:avLst/>
          </a:prstGeom>
          <a:scene3d>
            <a:camera prst="orthographicFront"/>
            <a:lightRig rig="threePt" dir="t"/>
          </a:scene3d>
          <a:sp3d>
            <a:bevelT/>
          </a:sp3d>
        </p:spPr>
      </p:pic>
      <p:sp>
        <p:nvSpPr>
          <p:cNvPr id="2" name="Footer Placeholder 1">
            <a:extLst>
              <a:ext uri="{FF2B5EF4-FFF2-40B4-BE49-F238E27FC236}">
                <a16:creationId xmlns:a16="http://schemas.microsoft.com/office/drawing/2014/main" id="{C4BCB67E-FD4A-4BA7-8261-D9531386E2F0}"/>
              </a:ext>
            </a:extLst>
          </p:cNvPr>
          <p:cNvSpPr>
            <a:spLocks noGrp="1"/>
          </p:cNvSpPr>
          <p:nvPr>
            <p:ph type="ftr" sz="quarter" idx="11"/>
          </p:nvPr>
        </p:nvSpPr>
        <p:spPr/>
        <p:txBody>
          <a:bodyPr/>
          <a:lstStyle/>
          <a:p>
            <a:r>
              <a:rPr lang="en-US"/>
              <a:t>CCP Meeting </a:t>
            </a:r>
            <a:endParaRPr lang="en-US" dirty="0"/>
          </a:p>
        </p:txBody>
      </p:sp>
      <p:sp>
        <p:nvSpPr>
          <p:cNvPr id="3" name="Slide Number Placeholder 2">
            <a:extLst>
              <a:ext uri="{FF2B5EF4-FFF2-40B4-BE49-F238E27FC236}">
                <a16:creationId xmlns:a16="http://schemas.microsoft.com/office/drawing/2014/main" id="{324B3E51-C494-4B8F-8B08-638FDD02B213}"/>
              </a:ext>
            </a:extLst>
          </p:cNvPr>
          <p:cNvSpPr>
            <a:spLocks noGrp="1"/>
          </p:cNvSpPr>
          <p:nvPr>
            <p:ph type="sldNum" sz="quarter" idx="12"/>
          </p:nvPr>
        </p:nvSpPr>
        <p:spPr/>
        <p:txBody>
          <a:bodyPr/>
          <a:lstStyle/>
          <a:p>
            <a:fld id="{F8E24580-40B2-488E-B85D-7EA6E1ADC1C3}" type="slidenum">
              <a:rPr lang="en-US" smtClean="0"/>
              <a:t>44</a:t>
            </a:fld>
            <a:endParaRPr lang="en-US" dirty="0"/>
          </a:p>
        </p:txBody>
      </p:sp>
      <p:sp>
        <p:nvSpPr>
          <p:cNvPr id="6" name="Date Placeholder 5">
            <a:extLst>
              <a:ext uri="{FF2B5EF4-FFF2-40B4-BE49-F238E27FC236}">
                <a16:creationId xmlns:a16="http://schemas.microsoft.com/office/drawing/2014/main" id="{56075D16-6AA8-4DE6-A5B6-372AAB2B1F1A}"/>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4186977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126"/>
            <a:ext cx="7772400" cy="1517355"/>
          </a:xfrm>
        </p:spPr>
        <p:txBody>
          <a:bodyPr>
            <a:noAutofit/>
          </a:bodyPr>
          <a:lstStyle/>
          <a:p>
            <a:r>
              <a:rPr lang="en-US" sz="3200" b="1" i="1" dirty="0"/>
              <a:t>Health &amp; Social Services (HSS)</a:t>
            </a:r>
            <a:br>
              <a:rPr lang="en-US" sz="3200" b="1" i="1" dirty="0"/>
            </a:br>
            <a:r>
              <a:rPr lang="en-US" sz="3200" b="1" i="1" dirty="0"/>
              <a:t> Mental Health Services</a:t>
            </a:r>
            <a:endParaRPr lang="en-US" sz="3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7130" y="190500"/>
            <a:ext cx="831119" cy="647700"/>
          </a:xfrm>
          <a:prstGeom prst="rect">
            <a:avLst/>
          </a:prstGeom>
          <a:scene3d>
            <a:camera prst="orthographicFront"/>
            <a:lightRig rig="threePt" dir="t"/>
          </a:scene3d>
          <a:sp3d>
            <a:bevelT/>
          </a:sp3d>
        </p:spPr>
      </p:pic>
      <p:sp>
        <p:nvSpPr>
          <p:cNvPr id="10" name="Content Placeholder 2"/>
          <p:cNvSpPr txBox="1">
            <a:spLocks/>
          </p:cNvSpPr>
          <p:nvPr/>
        </p:nvSpPr>
        <p:spPr>
          <a:xfrm>
            <a:off x="228599" y="1295400"/>
            <a:ext cx="8629649" cy="5410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r>
              <a:rPr lang="en-US" sz="1600" b="1" dirty="0"/>
              <a:t>Integrated Care Clinics (ICC) </a:t>
            </a:r>
            <a:r>
              <a:rPr lang="en-US" sz="1600" dirty="0"/>
              <a:t>provide initial mental health assessments and ongoing psychiatry services including monitoring medication, crisis intervention as needed, and light case management. The target population is Seriously Mentally Ill (SMI) adults who are appropriate for medication monitoring services.  ICC sites are located in Fairfield, Vallejo and Vacaville.</a:t>
            </a:r>
          </a:p>
          <a:p>
            <a:pPr>
              <a:lnSpc>
                <a:spcPct val="114000"/>
              </a:lnSpc>
            </a:pPr>
            <a:r>
              <a:rPr lang="en-US" sz="1600" b="1" dirty="0"/>
              <a:t>Non-Forensic Mental Health </a:t>
            </a:r>
            <a:r>
              <a:rPr lang="en-US" sz="1600" dirty="0"/>
              <a:t>services may include private providers from the network of care, Full Services Partnerships (FSP) programs, or Case Management Programs. </a:t>
            </a:r>
          </a:p>
          <a:p>
            <a:pPr>
              <a:lnSpc>
                <a:spcPct val="114000"/>
              </a:lnSpc>
            </a:pPr>
            <a:r>
              <a:rPr lang="en-US" sz="1600" b="1" dirty="0"/>
              <a:t>Forensic Assertive Community Treatment (FACT) </a:t>
            </a:r>
            <a:r>
              <a:rPr lang="en-US" sz="1600" dirty="0"/>
              <a:t>is a Full Service Partnership (FSP) Program specializing in the provision of intensive mental health services to Seriously Mentally Ill (SMI) offenders. Services include intensive case management, individual and group therapy, psychiatry and medication monitoring, individual rehab, and crisis intervention as needed. FACT works closely with Probation and the Courts to monitor clients’ progress. </a:t>
            </a:r>
            <a:endParaRPr lang="en-US" sz="800" dirty="0"/>
          </a:p>
          <a:p>
            <a:pPr>
              <a:lnSpc>
                <a:spcPct val="114000"/>
              </a:lnSpc>
            </a:pPr>
            <a:r>
              <a:rPr lang="en-US" sz="1600" b="1" dirty="0"/>
              <a:t>Exodus Crisis Stabilization Unit (CSU) </a:t>
            </a:r>
            <a:r>
              <a:rPr lang="en-US" sz="1600" dirty="0"/>
              <a:t>provides crisis intervention for clients in acute crisis requiring further assessment for hospitalization. Additionally the CSU currently provides urgent medication refill services for clients at risk of hospitalization.  </a:t>
            </a:r>
          </a:p>
          <a:p>
            <a:pPr>
              <a:lnSpc>
                <a:spcPct val="114000"/>
              </a:lnSpc>
            </a:pPr>
            <a:r>
              <a:rPr lang="en-US" sz="1600" b="1" dirty="0"/>
              <a:t>Crisis Residential Treatment (CRT)* </a:t>
            </a:r>
            <a:r>
              <a:rPr lang="en-US" sz="1600" dirty="0"/>
              <a:t>facility geared to be a step down from  hospital settings and can be used to prevent hospitalization. Clients placed at CRT must be Seriously Mentally Ill and at imminent risk of destabilization without this support. </a:t>
            </a:r>
          </a:p>
          <a:p>
            <a:pPr>
              <a:lnSpc>
                <a:spcPct val="114000"/>
              </a:lnSpc>
            </a:pPr>
            <a:r>
              <a:rPr lang="en-US" sz="1600" b="1" dirty="0"/>
              <a:t>Inpatient</a:t>
            </a:r>
            <a:r>
              <a:rPr lang="en-US" sz="1600" dirty="0"/>
              <a:t>/</a:t>
            </a:r>
            <a:r>
              <a:rPr lang="en-US" sz="1600" b="1" dirty="0"/>
              <a:t>Hospital </a:t>
            </a:r>
            <a:r>
              <a:rPr lang="en-US" sz="1600" dirty="0"/>
              <a:t>facilities are used to stabilize clients who have become a danger to themselves, others, or are gravely disabled. </a:t>
            </a:r>
            <a:endParaRPr lang="en-US" sz="1600" b="1" dirty="0"/>
          </a:p>
          <a:p>
            <a:pPr marL="0" indent="0">
              <a:buFont typeface="Arial" pitchFamily="34" charset="0"/>
              <a:buNone/>
            </a:pPr>
            <a:endParaRPr lang="en-US" sz="1600" dirty="0"/>
          </a:p>
        </p:txBody>
      </p:sp>
      <p:sp>
        <p:nvSpPr>
          <p:cNvPr id="3" name="Footer Placeholder 2">
            <a:extLst>
              <a:ext uri="{FF2B5EF4-FFF2-40B4-BE49-F238E27FC236}">
                <a16:creationId xmlns:a16="http://schemas.microsoft.com/office/drawing/2014/main" id="{BB0D92B9-D5B2-468E-B569-227C85A92C31}"/>
              </a:ext>
            </a:extLst>
          </p:cNvPr>
          <p:cNvSpPr>
            <a:spLocks noGrp="1"/>
          </p:cNvSpPr>
          <p:nvPr>
            <p:ph type="ftr" sz="quarter" idx="11"/>
          </p:nvPr>
        </p:nvSpPr>
        <p:spPr/>
        <p:txBody>
          <a:bodyPr/>
          <a:lstStyle/>
          <a:p>
            <a:r>
              <a:rPr lang="en-US"/>
              <a:t>CCP Meeting </a:t>
            </a:r>
            <a:endParaRPr lang="en-US" dirty="0"/>
          </a:p>
        </p:txBody>
      </p:sp>
      <p:sp>
        <p:nvSpPr>
          <p:cNvPr id="4" name="Slide Number Placeholder 3">
            <a:extLst>
              <a:ext uri="{FF2B5EF4-FFF2-40B4-BE49-F238E27FC236}">
                <a16:creationId xmlns:a16="http://schemas.microsoft.com/office/drawing/2014/main" id="{1ADD705D-7A65-45A1-B43D-8B73C09C3ACD}"/>
              </a:ext>
            </a:extLst>
          </p:cNvPr>
          <p:cNvSpPr>
            <a:spLocks noGrp="1"/>
          </p:cNvSpPr>
          <p:nvPr>
            <p:ph type="sldNum" sz="quarter" idx="12"/>
          </p:nvPr>
        </p:nvSpPr>
        <p:spPr/>
        <p:txBody>
          <a:bodyPr/>
          <a:lstStyle/>
          <a:p>
            <a:fld id="{F8E24580-40B2-488E-B85D-7EA6E1ADC1C3}" type="slidenum">
              <a:rPr lang="en-US" smtClean="0"/>
              <a:t>45</a:t>
            </a:fld>
            <a:endParaRPr lang="en-US" dirty="0"/>
          </a:p>
        </p:txBody>
      </p:sp>
      <p:sp>
        <p:nvSpPr>
          <p:cNvPr id="5" name="Date Placeholder 4">
            <a:extLst>
              <a:ext uri="{FF2B5EF4-FFF2-40B4-BE49-F238E27FC236}">
                <a16:creationId xmlns:a16="http://schemas.microsoft.com/office/drawing/2014/main" id="{D70BDD62-0E87-4C82-9B63-08118E9A9AD6}"/>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1108432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solidFill>
                  <a:prstClr val="black"/>
                </a:solidFill>
              </a:rPr>
              <a:t>Health &amp; Social Services (HSS)</a:t>
            </a:r>
            <a:br>
              <a:rPr lang="en-US" sz="3200" b="1" i="1" dirty="0">
                <a:solidFill>
                  <a:prstClr val="black"/>
                </a:solidFill>
              </a:rPr>
            </a:br>
            <a:r>
              <a:rPr lang="en-US" sz="3200" b="1" i="1" dirty="0">
                <a:solidFill>
                  <a:prstClr val="black"/>
                </a:solidFill>
              </a:rPr>
              <a:t> Mental Health Services</a:t>
            </a:r>
            <a:endParaRPr lang="en-US" dirty="0"/>
          </a:p>
        </p:txBody>
      </p:sp>
      <p:graphicFrame>
        <p:nvGraphicFramePr>
          <p:cNvPr id="6" name="Content Placeholder 6"/>
          <p:cNvGraphicFramePr>
            <a:graphicFrameLocks noGrp="1"/>
          </p:cNvGraphicFramePr>
          <p:nvPr>
            <p:ph idx="1"/>
            <p:extLst/>
          </p:nvPr>
        </p:nvGraphicFramePr>
        <p:xfrm>
          <a:off x="1632135" y="1852135"/>
          <a:ext cx="6140265" cy="41910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68262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469900"/>
            <a:ext cx="86518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127662" y="1448143"/>
            <a:ext cx="5181600" cy="646331"/>
          </a:xfrm>
          <a:prstGeom prst="rect">
            <a:avLst/>
          </a:prstGeom>
          <a:noFill/>
        </p:spPr>
        <p:txBody>
          <a:bodyPr wrap="square" rtlCol="0">
            <a:spAutoFit/>
          </a:bodyPr>
          <a:lstStyle/>
          <a:p>
            <a:pPr algn="ctr"/>
            <a:r>
              <a:rPr lang="en-US" b="1" dirty="0"/>
              <a:t>Probationers receiving Mental Health Services</a:t>
            </a:r>
          </a:p>
          <a:p>
            <a:pPr algn="ctr"/>
            <a:r>
              <a:rPr lang="en-US" b="1" dirty="0"/>
              <a:t>(314 open cases)</a:t>
            </a:r>
          </a:p>
        </p:txBody>
      </p:sp>
      <p:sp>
        <p:nvSpPr>
          <p:cNvPr id="11" name="TextBox 10"/>
          <p:cNvSpPr txBox="1"/>
          <p:nvPr/>
        </p:nvSpPr>
        <p:spPr>
          <a:xfrm>
            <a:off x="3660532" y="6020667"/>
            <a:ext cx="1822935" cy="369332"/>
          </a:xfrm>
          <a:prstGeom prst="rect">
            <a:avLst/>
          </a:prstGeom>
          <a:noFill/>
        </p:spPr>
        <p:txBody>
          <a:bodyPr wrap="none" rtlCol="0">
            <a:spAutoFit/>
          </a:bodyPr>
          <a:lstStyle/>
          <a:p>
            <a:r>
              <a:rPr lang="en-US" b="1" dirty="0"/>
              <a:t>April – June 2018</a:t>
            </a:r>
          </a:p>
        </p:txBody>
      </p:sp>
      <p:sp>
        <p:nvSpPr>
          <p:cNvPr id="3" name="Footer Placeholder 2">
            <a:extLst>
              <a:ext uri="{FF2B5EF4-FFF2-40B4-BE49-F238E27FC236}">
                <a16:creationId xmlns:a16="http://schemas.microsoft.com/office/drawing/2014/main" id="{829A851C-D113-4288-8C81-FF6F212451B7}"/>
              </a:ext>
            </a:extLst>
          </p:cNvPr>
          <p:cNvSpPr>
            <a:spLocks noGrp="1"/>
          </p:cNvSpPr>
          <p:nvPr>
            <p:ph type="ftr" sz="quarter" idx="11"/>
          </p:nvPr>
        </p:nvSpPr>
        <p:spPr/>
        <p:txBody>
          <a:bodyPr/>
          <a:lstStyle/>
          <a:p>
            <a:r>
              <a:rPr lang="en-US"/>
              <a:t>CCP Meeting </a:t>
            </a:r>
            <a:endParaRPr lang="en-US" dirty="0"/>
          </a:p>
        </p:txBody>
      </p:sp>
      <p:sp>
        <p:nvSpPr>
          <p:cNvPr id="4" name="Slide Number Placeholder 3">
            <a:extLst>
              <a:ext uri="{FF2B5EF4-FFF2-40B4-BE49-F238E27FC236}">
                <a16:creationId xmlns:a16="http://schemas.microsoft.com/office/drawing/2014/main" id="{2CBA7901-D2ED-4149-888D-85DF10961F5C}"/>
              </a:ext>
            </a:extLst>
          </p:cNvPr>
          <p:cNvSpPr>
            <a:spLocks noGrp="1"/>
          </p:cNvSpPr>
          <p:nvPr>
            <p:ph type="sldNum" sz="quarter" idx="12"/>
          </p:nvPr>
        </p:nvSpPr>
        <p:spPr/>
        <p:txBody>
          <a:bodyPr/>
          <a:lstStyle/>
          <a:p>
            <a:fld id="{F8E24580-40B2-488E-B85D-7EA6E1ADC1C3}" type="slidenum">
              <a:rPr lang="en-US" smtClean="0"/>
              <a:t>46</a:t>
            </a:fld>
            <a:endParaRPr lang="en-US" dirty="0"/>
          </a:p>
        </p:txBody>
      </p:sp>
      <p:sp>
        <p:nvSpPr>
          <p:cNvPr id="5" name="Date Placeholder 4">
            <a:extLst>
              <a:ext uri="{FF2B5EF4-FFF2-40B4-BE49-F238E27FC236}">
                <a16:creationId xmlns:a16="http://schemas.microsoft.com/office/drawing/2014/main" id="{3FD5A988-64CF-4B18-A828-519AE071C806}"/>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540659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126"/>
            <a:ext cx="7772400" cy="1517355"/>
          </a:xfrm>
        </p:spPr>
        <p:txBody>
          <a:bodyPr>
            <a:noAutofit/>
          </a:bodyPr>
          <a:lstStyle/>
          <a:p>
            <a:r>
              <a:rPr lang="en-US" sz="3200" b="1" i="1" dirty="0"/>
              <a:t>AB109 Mental Health Utilization</a:t>
            </a:r>
            <a:endParaRPr lang="en-US" sz="3200" dirty="0"/>
          </a:p>
        </p:txBody>
      </p:sp>
      <p:graphicFrame>
        <p:nvGraphicFramePr>
          <p:cNvPr id="7" name="Content Placeholder 6"/>
          <p:cNvGraphicFramePr>
            <a:graphicFrameLocks noGrp="1"/>
          </p:cNvGraphicFramePr>
          <p:nvPr>
            <p:ph idx="1"/>
            <p:extLst/>
          </p:nvPr>
        </p:nvGraphicFramePr>
        <p:xfrm>
          <a:off x="1409700" y="1487229"/>
          <a:ext cx="6477000" cy="4684971"/>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7130" y="190500"/>
            <a:ext cx="831119" cy="647700"/>
          </a:xfrm>
          <a:prstGeom prst="rect">
            <a:avLst/>
          </a:prstGeom>
          <a:scene3d>
            <a:camera prst="orthographicFront"/>
            <a:lightRig rig="threePt" dir="t"/>
          </a:scene3d>
          <a:sp3d>
            <a:bevelT/>
          </a:sp3d>
        </p:spPr>
      </p:pic>
      <p:sp>
        <p:nvSpPr>
          <p:cNvPr id="3" name="Footer Placeholder 2">
            <a:extLst>
              <a:ext uri="{FF2B5EF4-FFF2-40B4-BE49-F238E27FC236}">
                <a16:creationId xmlns:a16="http://schemas.microsoft.com/office/drawing/2014/main" id="{2ED93802-CA86-483B-8719-725634DC54D7}"/>
              </a:ext>
            </a:extLst>
          </p:cNvPr>
          <p:cNvSpPr>
            <a:spLocks noGrp="1"/>
          </p:cNvSpPr>
          <p:nvPr>
            <p:ph type="ftr" sz="quarter" idx="11"/>
          </p:nvPr>
        </p:nvSpPr>
        <p:spPr/>
        <p:txBody>
          <a:bodyPr/>
          <a:lstStyle/>
          <a:p>
            <a:r>
              <a:rPr lang="en-US"/>
              <a:t>CCP Meeting </a:t>
            </a:r>
            <a:endParaRPr lang="en-US" dirty="0"/>
          </a:p>
        </p:txBody>
      </p:sp>
      <p:sp>
        <p:nvSpPr>
          <p:cNvPr id="4" name="Slide Number Placeholder 3">
            <a:extLst>
              <a:ext uri="{FF2B5EF4-FFF2-40B4-BE49-F238E27FC236}">
                <a16:creationId xmlns:a16="http://schemas.microsoft.com/office/drawing/2014/main" id="{39E4F63E-A26C-4534-9B70-4960F175FCB0}"/>
              </a:ext>
            </a:extLst>
          </p:cNvPr>
          <p:cNvSpPr>
            <a:spLocks noGrp="1"/>
          </p:cNvSpPr>
          <p:nvPr>
            <p:ph type="sldNum" sz="quarter" idx="12"/>
          </p:nvPr>
        </p:nvSpPr>
        <p:spPr/>
        <p:txBody>
          <a:bodyPr/>
          <a:lstStyle/>
          <a:p>
            <a:fld id="{F8E24580-40B2-488E-B85D-7EA6E1ADC1C3}" type="slidenum">
              <a:rPr lang="en-US" smtClean="0"/>
              <a:t>47</a:t>
            </a:fld>
            <a:endParaRPr lang="en-US" dirty="0"/>
          </a:p>
        </p:txBody>
      </p:sp>
      <p:sp>
        <p:nvSpPr>
          <p:cNvPr id="5" name="Date Placeholder 4">
            <a:extLst>
              <a:ext uri="{FF2B5EF4-FFF2-40B4-BE49-F238E27FC236}">
                <a16:creationId xmlns:a16="http://schemas.microsoft.com/office/drawing/2014/main" id="{C0B2A55F-E6D4-49EA-B410-E528232C637E}"/>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1672970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126"/>
            <a:ext cx="7772400" cy="1517355"/>
          </a:xfrm>
        </p:spPr>
        <p:txBody>
          <a:bodyPr>
            <a:noAutofit/>
          </a:bodyPr>
          <a:lstStyle/>
          <a:p>
            <a:r>
              <a:rPr lang="en-US" sz="3200" b="1" i="1" dirty="0"/>
              <a:t>Health &amp; Social Services (HSS)</a:t>
            </a:r>
            <a:br>
              <a:rPr lang="en-US" sz="3200" b="1" i="1" dirty="0"/>
            </a:br>
            <a:r>
              <a:rPr lang="en-US" sz="3200" b="1" i="1" dirty="0"/>
              <a:t> Substance Abuse Services</a:t>
            </a:r>
            <a:endParaRPr lang="en-US" sz="3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7130" y="190500"/>
            <a:ext cx="831119" cy="647700"/>
          </a:xfrm>
          <a:prstGeom prst="rect">
            <a:avLst/>
          </a:prstGeom>
          <a:scene3d>
            <a:camera prst="orthographicFront"/>
            <a:lightRig rig="threePt" dir="t"/>
          </a:scene3d>
          <a:sp3d>
            <a:bevelT/>
          </a:sp3d>
        </p:spPr>
      </p:pic>
      <p:sp>
        <p:nvSpPr>
          <p:cNvPr id="10" name="Content Placeholder 2"/>
          <p:cNvSpPr txBox="1">
            <a:spLocks/>
          </p:cNvSpPr>
          <p:nvPr/>
        </p:nvSpPr>
        <p:spPr>
          <a:xfrm>
            <a:off x="228599" y="1447800"/>
            <a:ext cx="8629649"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500" dirty="0"/>
          </a:p>
          <a:p>
            <a:r>
              <a:rPr lang="en-US" sz="1800" b="1" dirty="0"/>
              <a:t>Behavioral Health Assessment Team (BHAT)</a:t>
            </a:r>
            <a:r>
              <a:rPr lang="en-US" sz="1800" dirty="0"/>
              <a:t> assesses for acuity and level of care for substance using citizens of Solano County who are eighteen and older.  </a:t>
            </a:r>
          </a:p>
          <a:p>
            <a:pPr marL="0" indent="0">
              <a:buNone/>
            </a:pPr>
            <a:endParaRPr lang="en-US" sz="1800" b="1" dirty="0"/>
          </a:p>
          <a:p>
            <a:r>
              <a:rPr lang="en-US" sz="1800" b="1" dirty="0"/>
              <a:t>Outpatient Substance Abuse (SA) Treatment </a:t>
            </a:r>
            <a:r>
              <a:rPr lang="en-US" sz="1800" dirty="0"/>
              <a:t>is substance abuse treatment by a local provider, based on assessment.  A typical program includes three 90 minute groups per week, an individual session and urine testing.  </a:t>
            </a:r>
          </a:p>
          <a:p>
            <a:pPr marL="0" indent="0">
              <a:buNone/>
            </a:pPr>
            <a:endParaRPr lang="en-US" sz="1800" b="1" dirty="0"/>
          </a:p>
          <a:p>
            <a:r>
              <a:rPr lang="en-US" sz="1800" b="1" dirty="0"/>
              <a:t>Detox </a:t>
            </a:r>
            <a:r>
              <a:rPr lang="en-US" sz="1800" dirty="0"/>
              <a:t>services are available 24 hours per day every day of the year and may last up to 15 days per episode.   </a:t>
            </a:r>
          </a:p>
          <a:p>
            <a:pPr marL="0" indent="0">
              <a:buNone/>
            </a:pPr>
            <a:endParaRPr lang="en-US" sz="1800" b="1" dirty="0"/>
          </a:p>
          <a:p>
            <a:r>
              <a:rPr lang="en-US" sz="1800" b="1" dirty="0"/>
              <a:t>Residential Substance Abuse (SA)Treatment </a:t>
            </a:r>
            <a:r>
              <a:rPr lang="en-US" sz="1800" dirty="0"/>
              <a:t>is for clients with multiple, serious needs (e.g. housing and support network) in addition to uncontrolled substance use may be authorized for residential treatment in which the client lives in the treatment facility for a period up to six months.  </a:t>
            </a:r>
          </a:p>
          <a:p>
            <a:endParaRPr lang="en-US" sz="1500" b="1" dirty="0"/>
          </a:p>
          <a:p>
            <a:pPr marL="0" indent="0">
              <a:buFont typeface="Arial" pitchFamily="34" charset="0"/>
              <a:buNone/>
            </a:pPr>
            <a:endParaRPr lang="en-US" sz="1500" dirty="0"/>
          </a:p>
        </p:txBody>
      </p:sp>
      <p:sp>
        <p:nvSpPr>
          <p:cNvPr id="3" name="Footer Placeholder 2">
            <a:extLst>
              <a:ext uri="{FF2B5EF4-FFF2-40B4-BE49-F238E27FC236}">
                <a16:creationId xmlns:a16="http://schemas.microsoft.com/office/drawing/2014/main" id="{0D85F85B-1B7B-4A8C-92CF-E6BF71524AE4}"/>
              </a:ext>
            </a:extLst>
          </p:cNvPr>
          <p:cNvSpPr>
            <a:spLocks noGrp="1"/>
          </p:cNvSpPr>
          <p:nvPr>
            <p:ph type="ftr" sz="quarter" idx="11"/>
          </p:nvPr>
        </p:nvSpPr>
        <p:spPr/>
        <p:txBody>
          <a:bodyPr/>
          <a:lstStyle/>
          <a:p>
            <a:r>
              <a:rPr lang="en-US"/>
              <a:t>CCP Meeting </a:t>
            </a:r>
            <a:endParaRPr lang="en-US" dirty="0"/>
          </a:p>
        </p:txBody>
      </p:sp>
      <p:sp>
        <p:nvSpPr>
          <p:cNvPr id="4" name="Slide Number Placeholder 3">
            <a:extLst>
              <a:ext uri="{FF2B5EF4-FFF2-40B4-BE49-F238E27FC236}">
                <a16:creationId xmlns:a16="http://schemas.microsoft.com/office/drawing/2014/main" id="{06BEE3B5-48BC-49EF-8863-641B9AFEEFCE}"/>
              </a:ext>
            </a:extLst>
          </p:cNvPr>
          <p:cNvSpPr>
            <a:spLocks noGrp="1"/>
          </p:cNvSpPr>
          <p:nvPr>
            <p:ph type="sldNum" sz="quarter" idx="12"/>
          </p:nvPr>
        </p:nvSpPr>
        <p:spPr/>
        <p:txBody>
          <a:bodyPr/>
          <a:lstStyle/>
          <a:p>
            <a:fld id="{F8E24580-40B2-488E-B85D-7EA6E1ADC1C3}" type="slidenum">
              <a:rPr lang="en-US" smtClean="0"/>
              <a:t>48</a:t>
            </a:fld>
            <a:endParaRPr lang="en-US" dirty="0"/>
          </a:p>
        </p:txBody>
      </p:sp>
      <p:sp>
        <p:nvSpPr>
          <p:cNvPr id="5" name="Date Placeholder 4">
            <a:extLst>
              <a:ext uri="{FF2B5EF4-FFF2-40B4-BE49-F238E27FC236}">
                <a16:creationId xmlns:a16="http://schemas.microsoft.com/office/drawing/2014/main" id="{0EC56937-4C73-4204-AAFE-D4E483E1FBCA}"/>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475446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89" y="495300"/>
            <a:ext cx="7848600" cy="579438"/>
          </a:xfrm>
        </p:spPr>
        <p:txBody>
          <a:bodyPr>
            <a:noAutofit/>
          </a:bodyPr>
          <a:lstStyle/>
          <a:p>
            <a:r>
              <a:rPr lang="en-US" sz="3200" b="1" i="1" dirty="0"/>
              <a:t>AB109 Substance Abuse Utilization</a:t>
            </a:r>
            <a:endParaRPr lang="en-US" sz="3200" dirty="0"/>
          </a:p>
        </p:txBody>
      </p:sp>
      <p:graphicFrame>
        <p:nvGraphicFramePr>
          <p:cNvPr id="6" name="Content Placeholder 5"/>
          <p:cNvGraphicFramePr>
            <a:graphicFrameLocks noGrp="1"/>
          </p:cNvGraphicFramePr>
          <p:nvPr>
            <p:ph idx="1"/>
            <p:extLst/>
          </p:nvPr>
        </p:nvGraphicFramePr>
        <p:xfrm>
          <a:off x="946736" y="1474787"/>
          <a:ext cx="7315200" cy="469741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7130" y="190500"/>
            <a:ext cx="831119" cy="647700"/>
          </a:xfrm>
          <a:prstGeom prst="rect">
            <a:avLst/>
          </a:prstGeom>
          <a:scene3d>
            <a:camera prst="orthographicFront"/>
            <a:lightRig rig="threePt" dir="t"/>
          </a:scene3d>
          <a:sp3d>
            <a:bevelT/>
          </a:sp3d>
        </p:spPr>
      </p:pic>
      <p:sp>
        <p:nvSpPr>
          <p:cNvPr id="3" name="Footer Placeholder 2">
            <a:extLst>
              <a:ext uri="{FF2B5EF4-FFF2-40B4-BE49-F238E27FC236}">
                <a16:creationId xmlns:a16="http://schemas.microsoft.com/office/drawing/2014/main" id="{6DD8B514-CB7D-4CED-A1AE-8B0B6DE4D634}"/>
              </a:ext>
            </a:extLst>
          </p:cNvPr>
          <p:cNvSpPr>
            <a:spLocks noGrp="1"/>
          </p:cNvSpPr>
          <p:nvPr>
            <p:ph type="ftr" sz="quarter" idx="11"/>
          </p:nvPr>
        </p:nvSpPr>
        <p:spPr/>
        <p:txBody>
          <a:bodyPr/>
          <a:lstStyle/>
          <a:p>
            <a:r>
              <a:rPr lang="en-US"/>
              <a:t>CCP Meeting </a:t>
            </a:r>
            <a:endParaRPr lang="en-US" dirty="0"/>
          </a:p>
        </p:txBody>
      </p:sp>
      <p:sp>
        <p:nvSpPr>
          <p:cNvPr id="4" name="Slide Number Placeholder 3">
            <a:extLst>
              <a:ext uri="{FF2B5EF4-FFF2-40B4-BE49-F238E27FC236}">
                <a16:creationId xmlns:a16="http://schemas.microsoft.com/office/drawing/2014/main" id="{B0274FE4-D97D-48DD-856A-94F76F5A0239}"/>
              </a:ext>
            </a:extLst>
          </p:cNvPr>
          <p:cNvSpPr>
            <a:spLocks noGrp="1"/>
          </p:cNvSpPr>
          <p:nvPr>
            <p:ph type="sldNum" sz="quarter" idx="12"/>
          </p:nvPr>
        </p:nvSpPr>
        <p:spPr/>
        <p:txBody>
          <a:bodyPr/>
          <a:lstStyle/>
          <a:p>
            <a:fld id="{F8E24580-40B2-488E-B85D-7EA6E1ADC1C3}" type="slidenum">
              <a:rPr lang="en-US" smtClean="0"/>
              <a:t>49</a:t>
            </a:fld>
            <a:endParaRPr lang="en-US" dirty="0"/>
          </a:p>
        </p:txBody>
      </p:sp>
      <p:sp>
        <p:nvSpPr>
          <p:cNvPr id="5" name="Date Placeholder 4">
            <a:extLst>
              <a:ext uri="{FF2B5EF4-FFF2-40B4-BE49-F238E27FC236}">
                <a16:creationId xmlns:a16="http://schemas.microsoft.com/office/drawing/2014/main" id="{D04F8FF7-CDAD-4570-8CBB-70A9621BC7B0}"/>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306106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258"/>
            <a:ext cx="8229600" cy="639762"/>
          </a:xfrm>
        </p:spPr>
        <p:txBody>
          <a:bodyPr>
            <a:normAutofit/>
          </a:bodyPr>
          <a:lstStyle/>
          <a:p>
            <a:r>
              <a:rPr lang="en-US" sz="3100" b="1" dirty="0"/>
              <a:t>Pretrial Services Legislative Update</a:t>
            </a:r>
            <a:endParaRPr lang="en-US" sz="2200" b="1" dirty="0"/>
          </a:p>
        </p:txBody>
      </p:sp>
      <p:sp>
        <p:nvSpPr>
          <p:cNvPr id="7" name="Content Placeholder 6">
            <a:extLst>
              <a:ext uri="{FF2B5EF4-FFF2-40B4-BE49-F238E27FC236}">
                <a16:creationId xmlns:a16="http://schemas.microsoft.com/office/drawing/2014/main" id="{E3751B3D-421A-487E-9D12-8532CFCCDC1F}"/>
              </a:ext>
            </a:extLst>
          </p:cNvPr>
          <p:cNvSpPr>
            <a:spLocks noGrp="1"/>
          </p:cNvSpPr>
          <p:nvPr>
            <p:ph idx="1"/>
          </p:nvPr>
        </p:nvSpPr>
        <p:spPr>
          <a:xfrm>
            <a:off x="457200" y="914400"/>
            <a:ext cx="8229600" cy="5638800"/>
          </a:xfrm>
        </p:spPr>
        <p:txBody>
          <a:bodyPr>
            <a:normAutofit fontScale="92500" lnSpcReduction="10000"/>
          </a:bodyPr>
          <a:lstStyle/>
          <a:p>
            <a:r>
              <a:rPr lang="en-US" dirty="0"/>
              <a:t>Humphrey Decision</a:t>
            </a:r>
          </a:p>
          <a:p>
            <a:pPr lvl="2"/>
            <a:r>
              <a:rPr lang="en-US" sz="2200" dirty="0"/>
              <a:t>The CA Appellate Court’s decision on 1/25/2018 held that the Trial Court must inquire into and determine a defendant’s ability to pay and alternatives to money bail</a:t>
            </a:r>
          </a:p>
          <a:p>
            <a:pPr lvl="2"/>
            <a:r>
              <a:rPr lang="en-US" sz="2200" dirty="0"/>
              <a:t>If Court determines the defendant is unable to afford the amount of money bail necessary to ensure future appearances, it may set bail only upon a determination that no less restrictive alternative will satisfy that purpose</a:t>
            </a:r>
          </a:p>
          <a:p>
            <a:pPr lvl="2"/>
            <a:r>
              <a:rPr lang="en-US" sz="2200" dirty="0"/>
              <a:t>The Court must state findings and reasons on record for a valid order of detention</a:t>
            </a:r>
          </a:p>
          <a:p>
            <a:r>
              <a:rPr lang="en-US" dirty="0"/>
              <a:t>Impact of Humphrey Decision to Pretrial Services</a:t>
            </a:r>
          </a:p>
          <a:p>
            <a:pPr lvl="2"/>
            <a:r>
              <a:rPr lang="en-US" sz="2200" dirty="0"/>
              <a:t>Effective 2/1/2018 the Pretrial Services now screens all bailable felonies and registerable sex offenses and no longer screens misdemeanors with the exception of Domestic Violence and DUI’s</a:t>
            </a:r>
          </a:p>
          <a:p>
            <a:pPr lvl="2"/>
            <a:r>
              <a:rPr lang="en-US" sz="2200" dirty="0"/>
              <a:t>The Defendant Statement of Assets (CR-115) must be completed and attached to all Pretrial Services Reports submitted to the Court</a:t>
            </a:r>
          </a:p>
          <a:p>
            <a:pPr marL="457200" lvl="1" indent="0">
              <a:buNone/>
            </a:pPr>
            <a:endParaRPr lang="en-US" dirty="0"/>
          </a:p>
          <a:p>
            <a:pPr lvl="1"/>
            <a:endParaRPr lang="en-US" dirty="0"/>
          </a:p>
          <a:p>
            <a:pPr lvl="1"/>
            <a:endParaRPr lang="en-US" dirty="0"/>
          </a:p>
          <a:p>
            <a:pPr marL="457200" lvl="1" indent="0">
              <a:buNone/>
            </a:pPr>
            <a:endParaRPr lang="en-US" dirty="0"/>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52400"/>
            <a:ext cx="777875" cy="762000"/>
          </a:xfrm>
          <a:prstGeom prst="rect">
            <a:avLst/>
          </a:prstGeom>
        </p:spPr>
      </p:pic>
    </p:spTree>
    <p:extLst>
      <p:ext uri="{BB962C8B-B14F-4D97-AF65-F5344CB8AC3E}">
        <p14:creationId xmlns:p14="http://schemas.microsoft.com/office/powerpoint/2010/main" val="4197143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82775"/>
            <a:ext cx="7772400" cy="1470025"/>
          </a:xfrm>
        </p:spPr>
        <p:txBody>
          <a:bodyPr/>
          <a:lstStyle/>
          <a:p>
            <a:r>
              <a:rPr lang="en-US" b="1" i="1" dirty="0"/>
              <a:t>Results First Initiative Update</a:t>
            </a:r>
          </a:p>
        </p:txBody>
      </p:sp>
      <p:sp>
        <p:nvSpPr>
          <p:cNvPr id="5" name="Subtitle 4"/>
          <p:cNvSpPr>
            <a:spLocks noGrp="1"/>
          </p:cNvSpPr>
          <p:nvPr>
            <p:ph type="subTitle" idx="1"/>
          </p:nvPr>
        </p:nvSpPr>
        <p:spPr>
          <a:xfrm>
            <a:off x="1371600" y="3352800"/>
            <a:ext cx="6400800" cy="1752600"/>
          </a:xfrm>
        </p:spPr>
        <p:txBody>
          <a:bodyPr/>
          <a:lstStyle/>
          <a:p>
            <a:r>
              <a:rPr lang="en-US" b="1" i="1" dirty="0"/>
              <a:t>Jennifer McDermott, Probation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0500"/>
            <a:ext cx="685800" cy="685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190500"/>
            <a:ext cx="783486" cy="762000"/>
          </a:xfrm>
          <a:prstGeom prst="rect">
            <a:avLst/>
          </a:prstGeom>
        </p:spPr>
      </p:pic>
      <p:pic>
        <p:nvPicPr>
          <p:cNvPr id="9" name="Picture 8">
            <a:extLst>
              <a:ext uri="{FF2B5EF4-FFF2-40B4-BE49-F238E27FC236}">
                <a16:creationId xmlns:a16="http://schemas.microsoft.com/office/drawing/2014/main" id="{7DE358B6-4413-4049-8A63-FC6B7EF84D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152400"/>
            <a:ext cx="777875" cy="762000"/>
          </a:xfrm>
          <a:prstGeom prst="rect">
            <a:avLst/>
          </a:prstGeom>
        </p:spPr>
      </p:pic>
      <p:sp>
        <p:nvSpPr>
          <p:cNvPr id="2" name="Footer Placeholder 1">
            <a:extLst>
              <a:ext uri="{FF2B5EF4-FFF2-40B4-BE49-F238E27FC236}">
                <a16:creationId xmlns:a16="http://schemas.microsoft.com/office/drawing/2014/main" id="{0631D0EA-3379-4971-9FFF-AB2122107FF5}"/>
              </a:ext>
            </a:extLst>
          </p:cNvPr>
          <p:cNvSpPr>
            <a:spLocks noGrp="1"/>
          </p:cNvSpPr>
          <p:nvPr>
            <p:ph type="ftr" sz="quarter" idx="11"/>
          </p:nvPr>
        </p:nvSpPr>
        <p:spPr/>
        <p:txBody>
          <a:bodyPr/>
          <a:lstStyle/>
          <a:p>
            <a:r>
              <a:rPr lang="en-US"/>
              <a:t>CCP Meeting </a:t>
            </a:r>
            <a:endParaRPr lang="en-US" dirty="0"/>
          </a:p>
        </p:txBody>
      </p:sp>
      <p:sp>
        <p:nvSpPr>
          <p:cNvPr id="3" name="Slide Number Placeholder 2">
            <a:extLst>
              <a:ext uri="{FF2B5EF4-FFF2-40B4-BE49-F238E27FC236}">
                <a16:creationId xmlns:a16="http://schemas.microsoft.com/office/drawing/2014/main" id="{F7AC823E-B92C-47E1-ADCF-F7906F52FECA}"/>
              </a:ext>
            </a:extLst>
          </p:cNvPr>
          <p:cNvSpPr>
            <a:spLocks noGrp="1"/>
          </p:cNvSpPr>
          <p:nvPr>
            <p:ph type="sldNum" sz="quarter" idx="12"/>
          </p:nvPr>
        </p:nvSpPr>
        <p:spPr/>
        <p:txBody>
          <a:bodyPr/>
          <a:lstStyle/>
          <a:p>
            <a:fld id="{F8E24580-40B2-488E-B85D-7EA6E1ADC1C3}" type="slidenum">
              <a:rPr lang="en-US" smtClean="0"/>
              <a:t>50</a:t>
            </a:fld>
            <a:endParaRPr lang="en-US" dirty="0"/>
          </a:p>
        </p:txBody>
      </p:sp>
      <p:sp>
        <p:nvSpPr>
          <p:cNvPr id="6" name="Date Placeholder 5">
            <a:extLst>
              <a:ext uri="{FF2B5EF4-FFF2-40B4-BE49-F238E27FC236}">
                <a16:creationId xmlns:a16="http://schemas.microsoft.com/office/drawing/2014/main" id="{4D0E88DE-26CE-421A-ABF1-AE4519578F64}"/>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430020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82775"/>
            <a:ext cx="7772400" cy="1470025"/>
          </a:xfrm>
        </p:spPr>
        <p:txBody>
          <a:bodyPr/>
          <a:lstStyle/>
          <a:p>
            <a:r>
              <a:rPr lang="en-US" b="1" i="1" dirty="0"/>
              <a:t>Data Reporting Contract</a:t>
            </a:r>
          </a:p>
        </p:txBody>
      </p:sp>
      <p:sp>
        <p:nvSpPr>
          <p:cNvPr id="5" name="Subtitle 4"/>
          <p:cNvSpPr>
            <a:spLocks noGrp="1"/>
          </p:cNvSpPr>
          <p:nvPr>
            <p:ph type="subTitle" idx="1"/>
          </p:nvPr>
        </p:nvSpPr>
        <p:spPr>
          <a:xfrm>
            <a:off x="1371600" y="3352800"/>
            <a:ext cx="6400800" cy="1752600"/>
          </a:xfrm>
        </p:spPr>
        <p:txBody>
          <a:bodyPr/>
          <a:lstStyle/>
          <a:p>
            <a:r>
              <a:rPr lang="en-US" b="1" i="1" dirty="0"/>
              <a:t>Chief Hansen, Probation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0500"/>
            <a:ext cx="685800" cy="685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190500"/>
            <a:ext cx="783486" cy="762000"/>
          </a:xfrm>
          <a:prstGeom prst="rect">
            <a:avLst/>
          </a:prstGeom>
        </p:spPr>
      </p:pic>
      <p:pic>
        <p:nvPicPr>
          <p:cNvPr id="9" name="Picture 8">
            <a:extLst>
              <a:ext uri="{FF2B5EF4-FFF2-40B4-BE49-F238E27FC236}">
                <a16:creationId xmlns:a16="http://schemas.microsoft.com/office/drawing/2014/main" id="{D9E8655A-B3A7-4F22-B282-C16F58175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152400"/>
            <a:ext cx="777875" cy="762000"/>
          </a:xfrm>
          <a:prstGeom prst="rect">
            <a:avLst/>
          </a:prstGeom>
        </p:spPr>
      </p:pic>
      <p:sp>
        <p:nvSpPr>
          <p:cNvPr id="2" name="Footer Placeholder 1">
            <a:extLst>
              <a:ext uri="{FF2B5EF4-FFF2-40B4-BE49-F238E27FC236}">
                <a16:creationId xmlns:a16="http://schemas.microsoft.com/office/drawing/2014/main" id="{D190BBEE-BEAA-43FC-B274-22A1D2878238}"/>
              </a:ext>
            </a:extLst>
          </p:cNvPr>
          <p:cNvSpPr>
            <a:spLocks noGrp="1"/>
          </p:cNvSpPr>
          <p:nvPr>
            <p:ph type="ftr" sz="quarter" idx="11"/>
          </p:nvPr>
        </p:nvSpPr>
        <p:spPr/>
        <p:txBody>
          <a:bodyPr/>
          <a:lstStyle/>
          <a:p>
            <a:r>
              <a:rPr lang="en-US"/>
              <a:t>CCP Meeting </a:t>
            </a:r>
            <a:endParaRPr lang="en-US" dirty="0"/>
          </a:p>
        </p:txBody>
      </p:sp>
      <p:sp>
        <p:nvSpPr>
          <p:cNvPr id="3" name="Slide Number Placeholder 2">
            <a:extLst>
              <a:ext uri="{FF2B5EF4-FFF2-40B4-BE49-F238E27FC236}">
                <a16:creationId xmlns:a16="http://schemas.microsoft.com/office/drawing/2014/main" id="{0D96365F-D8D7-4C18-8E17-51E6D1E3C2B7}"/>
              </a:ext>
            </a:extLst>
          </p:cNvPr>
          <p:cNvSpPr>
            <a:spLocks noGrp="1"/>
          </p:cNvSpPr>
          <p:nvPr>
            <p:ph type="sldNum" sz="quarter" idx="12"/>
          </p:nvPr>
        </p:nvSpPr>
        <p:spPr/>
        <p:txBody>
          <a:bodyPr/>
          <a:lstStyle/>
          <a:p>
            <a:fld id="{F8E24580-40B2-488E-B85D-7EA6E1ADC1C3}" type="slidenum">
              <a:rPr lang="en-US" smtClean="0"/>
              <a:t>51</a:t>
            </a:fld>
            <a:endParaRPr lang="en-US" dirty="0"/>
          </a:p>
        </p:txBody>
      </p:sp>
      <p:sp>
        <p:nvSpPr>
          <p:cNvPr id="6" name="Date Placeholder 5">
            <a:extLst>
              <a:ext uri="{FF2B5EF4-FFF2-40B4-BE49-F238E27FC236}">
                <a16:creationId xmlns:a16="http://schemas.microsoft.com/office/drawing/2014/main" id="{5C73B126-879E-4DAC-B9C4-7F62E6FAEA63}"/>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329651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82775"/>
            <a:ext cx="7772400" cy="1470025"/>
          </a:xfrm>
        </p:spPr>
        <p:txBody>
          <a:bodyPr/>
          <a:lstStyle/>
          <a:p>
            <a:r>
              <a:rPr lang="en-US" b="1" i="1" dirty="0"/>
              <a:t>BSCC Update</a:t>
            </a:r>
          </a:p>
        </p:txBody>
      </p:sp>
      <p:sp>
        <p:nvSpPr>
          <p:cNvPr id="5" name="Subtitle 4"/>
          <p:cNvSpPr>
            <a:spLocks noGrp="1"/>
          </p:cNvSpPr>
          <p:nvPr>
            <p:ph type="subTitle" idx="1"/>
          </p:nvPr>
        </p:nvSpPr>
        <p:spPr>
          <a:xfrm>
            <a:off x="1371600" y="3352800"/>
            <a:ext cx="6400800" cy="1752600"/>
          </a:xfrm>
        </p:spPr>
        <p:txBody>
          <a:bodyPr/>
          <a:lstStyle/>
          <a:p>
            <a:r>
              <a:rPr lang="en-US" b="1" i="1" dirty="0"/>
              <a:t>Donna Robinson, Probation</a:t>
            </a:r>
          </a:p>
          <a:p>
            <a:r>
              <a:rPr lang="en-US" b="1" i="1" dirty="0"/>
              <a:t>Renee Smith, Sheriff’s Office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0500"/>
            <a:ext cx="685800" cy="685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190500"/>
            <a:ext cx="783486" cy="762000"/>
          </a:xfrm>
          <a:prstGeom prst="rect">
            <a:avLst/>
          </a:prstGeom>
        </p:spPr>
      </p:pic>
      <p:pic>
        <p:nvPicPr>
          <p:cNvPr id="9" name="Picture 8">
            <a:extLst>
              <a:ext uri="{FF2B5EF4-FFF2-40B4-BE49-F238E27FC236}">
                <a16:creationId xmlns:a16="http://schemas.microsoft.com/office/drawing/2014/main" id="{D9E8655A-B3A7-4F22-B282-C16F58175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152400"/>
            <a:ext cx="777875" cy="762000"/>
          </a:xfrm>
          <a:prstGeom prst="rect">
            <a:avLst/>
          </a:prstGeom>
        </p:spPr>
      </p:pic>
      <p:sp>
        <p:nvSpPr>
          <p:cNvPr id="2" name="Footer Placeholder 1">
            <a:extLst>
              <a:ext uri="{FF2B5EF4-FFF2-40B4-BE49-F238E27FC236}">
                <a16:creationId xmlns:a16="http://schemas.microsoft.com/office/drawing/2014/main" id="{EF384BE3-5185-4913-87EC-18649351175F}"/>
              </a:ext>
            </a:extLst>
          </p:cNvPr>
          <p:cNvSpPr>
            <a:spLocks noGrp="1"/>
          </p:cNvSpPr>
          <p:nvPr>
            <p:ph type="ftr" sz="quarter" idx="11"/>
          </p:nvPr>
        </p:nvSpPr>
        <p:spPr/>
        <p:txBody>
          <a:bodyPr/>
          <a:lstStyle/>
          <a:p>
            <a:r>
              <a:rPr lang="en-US"/>
              <a:t>CCP Meeting </a:t>
            </a:r>
            <a:endParaRPr lang="en-US" dirty="0"/>
          </a:p>
        </p:txBody>
      </p:sp>
      <p:sp>
        <p:nvSpPr>
          <p:cNvPr id="3" name="Slide Number Placeholder 2">
            <a:extLst>
              <a:ext uri="{FF2B5EF4-FFF2-40B4-BE49-F238E27FC236}">
                <a16:creationId xmlns:a16="http://schemas.microsoft.com/office/drawing/2014/main" id="{8523CC74-B237-4109-AEBB-9FEC392FE854}"/>
              </a:ext>
            </a:extLst>
          </p:cNvPr>
          <p:cNvSpPr>
            <a:spLocks noGrp="1"/>
          </p:cNvSpPr>
          <p:nvPr>
            <p:ph type="sldNum" sz="quarter" idx="12"/>
          </p:nvPr>
        </p:nvSpPr>
        <p:spPr/>
        <p:txBody>
          <a:bodyPr/>
          <a:lstStyle/>
          <a:p>
            <a:fld id="{F8E24580-40B2-488E-B85D-7EA6E1ADC1C3}" type="slidenum">
              <a:rPr lang="en-US" smtClean="0"/>
              <a:t>52</a:t>
            </a:fld>
            <a:endParaRPr lang="en-US" dirty="0"/>
          </a:p>
        </p:txBody>
      </p:sp>
      <p:sp>
        <p:nvSpPr>
          <p:cNvPr id="6" name="Date Placeholder 5">
            <a:extLst>
              <a:ext uri="{FF2B5EF4-FFF2-40B4-BE49-F238E27FC236}">
                <a16:creationId xmlns:a16="http://schemas.microsoft.com/office/drawing/2014/main" id="{5FC93786-4959-4892-ADCB-52ABB2BCE0AF}"/>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3691285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96543" y="2590800"/>
            <a:ext cx="7772400" cy="1470025"/>
          </a:xfrm>
        </p:spPr>
        <p:txBody>
          <a:bodyPr/>
          <a:lstStyle/>
          <a:p>
            <a:br>
              <a:rPr lang="en-US" b="1" i="1" dirty="0"/>
            </a:br>
            <a:r>
              <a:rPr lang="en-US" b="1" i="1" dirty="0"/>
              <a:t>Closing Comments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0500"/>
            <a:ext cx="685800" cy="685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190500"/>
            <a:ext cx="783486" cy="76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209550"/>
            <a:ext cx="831119" cy="647700"/>
          </a:xfrm>
          <a:prstGeom prst="rect">
            <a:avLst/>
          </a:prstGeom>
          <a:scene3d>
            <a:camera prst="orthographicFront"/>
            <a:lightRig rig="threePt" dir="t"/>
          </a:scene3d>
          <a:sp3d>
            <a:bevelT/>
          </a:sp3d>
        </p:spPr>
      </p:pic>
      <p:pic>
        <p:nvPicPr>
          <p:cNvPr id="11" name="Picture 10">
            <a:extLst>
              <a:ext uri="{FF2B5EF4-FFF2-40B4-BE49-F238E27FC236}">
                <a16:creationId xmlns:a16="http://schemas.microsoft.com/office/drawing/2014/main" id="{B82DEFCB-1C13-4FF7-B646-935ECE2D61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1914" y="228600"/>
            <a:ext cx="783486" cy="7620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258289"/>
            <a:ext cx="766035" cy="732311"/>
          </a:xfrm>
          <a:prstGeom prst="rect">
            <a:avLst/>
          </a:prstGeom>
        </p:spPr>
      </p:pic>
      <p:sp>
        <p:nvSpPr>
          <p:cNvPr id="2" name="Footer Placeholder 1">
            <a:extLst>
              <a:ext uri="{FF2B5EF4-FFF2-40B4-BE49-F238E27FC236}">
                <a16:creationId xmlns:a16="http://schemas.microsoft.com/office/drawing/2014/main" id="{C492F5A4-3070-459A-9193-EBE4D6AC178C}"/>
              </a:ext>
            </a:extLst>
          </p:cNvPr>
          <p:cNvSpPr>
            <a:spLocks noGrp="1"/>
          </p:cNvSpPr>
          <p:nvPr>
            <p:ph type="ftr" sz="quarter" idx="11"/>
          </p:nvPr>
        </p:nvSpPr>
        <p:spPr/>
        <p:txBody>
          <a:bodyPr/>
          <a:lstStyle/>
          <a:p>
            <a:r>
              <a:rPr lang="en-US"/>
              <a:t>CCP Meeting </a:t>
            </a:r>
            <a:endParaRPr lang="en-US" dirty="0"/>
          </a:p>
        </p:txBody>
      </p:sp>
      <p:sp>
        <p:nvSpPr>
          <p:cNvPr id="3" name="Slide Number Placeholder 2">
            <a:extLst>
              <a:ext uri="{FF2B5EF4-FFF2-40B4-BE49-F238E27FC236}">
                <a16:creationId xmlns:a16="http://schemas.microsoft.com/office/drawing/2014/main" id="{20CE3225-60CB-4D5A-A231-FFE7F9A934F5}"/>
              </a:ext>
            </a:extLst>
          </p:cNvPr>
          <p:cNvSpPr>
            <a:spLocks noGrp="1"/>
          </p:cNvSpPr>
          <p:nvPr>
            <p:ph type="sldNum" sz="quarter" idx="12"/>
          </p:nvPr>
        </p:nvSpPr>
        <p:spPr/>
        <p:txBody>
          <a:bodyPr/>
          <a:lstStyle/>
          <a:p>
            <a:fld id="{F8E24580-40B2-488E-B85D-7EA6E1ADC1C3}" type="slidenum">
              <a:rPr lang="en-US" smtClean="0"/>
              <a:t>53</a:t>
            </a:fld>
            <a:endParaRPr lang="en-US" dirty="0"/>
          </a:p>
        </p:txBody>
      </p:sp>
      <p:sp>
        <p:nvSpPr>
          <p:cNvPr id="5" name="Date Placeholder 4">
            <a:extLst>
              <a:ext uri="{FF2B5EF4-FFF2-40B4-BE49-F238E27FC236}">
                <a16:creationId xmlns:a16="http://schemas.microsoft.com/office/drawing/2014/main" id="{45FC3F46-C950-454A-96BD-433F66230758}"/>
              </a:ext>
            </a:extLst>
          </p:cNvPr>
          <p:cNvSpPr>
            <a:spLocks noGrp="1"/>
          </p:cNvSpPr>
          <p:nvPr>
            <p:ph type="dt" sz="half" idx="10"/>
          </p:nvPr>
        </p:nvSpPr>
        <p:spPr/>
        <p:txBody>
          <a:bodyPr/>
          <a:lstStyle/>
          <a:p>
            <a:r>
              <a:rPr lang="en-US"/>
              <a:t>9/12/2018</a:t>
            </a:r>
            <a:endParaRPr lang="en-US" dirty="0"/>
          </a:p>
        </p:txBody>
      </p:sp>
    </p:spTree>
    <p:extLst>
      <p:ext uri="{BB962C8B-B14F-4D97-AF65-F5344CB8AC3E}">
        <p14:creationId xmlns:p14="http://schemas.microsoft.com/office/powerpoint/2010/main" val="203625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Pretrial Services Legislative Update</a:t>
            </a:r>
            <a:br>
              <a:rPr lang="en-US" sz="3100" b="1" dirty="0"/>
            </a:br>
            <a:endParaRPr lang="en-US" sz="2200" b="1" dirty="0"/>
          </a:p>
        </p:txBody>
      </p:sp>
      <p:sp>
        <p:nvSpPr>
          <p:cNvPr id="7" name="Content Placeholder 6">
            <a:extLst>
              <a:ext uri="{FF2B5EF4-FFF2-40B4-BE49-F238E27FC236}">
                <a16:creationId xmlns:a16="http://schemas.microsoft.com/office/drawing/2014/main" id="{E3751B3D-421A-487E-9D12-8532CFCCDC1F}"/>
              </a:ext>
            </a:extLst>
          </p:cNvPr>
          <p:cNvSpPr>
            <a:spLocks noGrp="1"/>
          </p:cNvSpPr>
          <p:nvPr>
            <p:ph idx="1"/>
          </p:nvPr>
        </p:nvSpPr>
        <p:spPr>
          <a:xfrm>
            <a:off x="427463" y="1417638"/>
            <a:ext cx="8229600" cy="5165724"/>
          </a:xfrm>
        </p:spPr>
        <p:txBody>
          <a:bodyPr>
            <a:normAutofit/>
          </a:bodyPr>
          <a:lstStyle/>
          <a:p>
            <a:pPr marL="0" indent="0">
              <a:buNone/>
            </a:pPr>
            <a:r>
              <a:rPr lang="en-US" b="1" dirty="0"/>
              <a:t>Senate Bill 10 (SB10)</a:t>
            </a:r>
          </a:p>
          <a:p>
            <a:pPr marL="0" indent="0">
              <a:buNone/>
            </a:pPr>
            <a:endParaRPr lang="en-US" dirty="0"/>
          </a:p>
          <a:p>
            <a:r>
              <a:rPr lang="en-US" sz="2200" dirty="0"/>
              <a:t>Effective October 1, 2019 Money Bail will be eliminated</a:t>
            </a:r>
          </a:p>
          <a:p>
            <a:pPr marL="0" indent="0">
              <a:buNone/>
            </a:pPr>
            <a:endParaRPr lang="en-US" sz="2200" dirty="0"/>
          </a:p>
          <a:p>
            <a:pPr lvl="0"/>
            <a:r>
              <a:rPr lang="en-US" sz="2200" dirty="0"/>
              <a:t>Local Courts to establish Pretrial Assessment Services, either within the court system or via contract with a local agency</a:t>
            </a:r>
          </a:p>
          <a:p>
            <a:pPr marL="0" lvl="0" indent="0">
              <a:buNone/>
            </a:pPr>
            <a:endParaRPr lang="en-US" sz="2200" dirty="0"/>
          </a:p>
          <a:p>
            <a:pPr lvl="0"/>
            <a:r>
              <a:rPr lang="en-US" sz="2200" dirty="0"/>
              <a:t>Court to decide release/detention at arraignment based on risk assessment and report completed by Pretrial Assessment Services</a:t>
            </a:r>
            <a:endParaRPr lang="en-US" dirty="0"/>
          </a:p>
          <a:p>
            <a:pPr marL="0" indent="0">
              <a:buNone/>
            </a:pPr>
            <a:endParaRPr lang="en-US" sz="2700" dirty="0"/>
          </a:p>
          <a:p>
            <a:pPr marL="457200" lvl="1" indent="0">
              <a:buNone/>
            </a:pPr>
            <a:endParaRPr lang="en-US" sz="2200" dirty="0"/>
          </a:p>
          <a:p>
            <a:pPr lvl="1"/>
            <a:endParaRPr lang="en-US"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52400"/>
            <a:ext cx="777875" cy="762000"/>
          </a:xfrm>
          <a:prstGeom prst="rect">
            <a:avLst/>
          </a:prstGeom>
        </p:spPr>
      </p:pic>
    </p:spTree>
    <p:extLst>
      <p:ext uri="{BB962C8B-B14F-4D97-AF65-F5344CB8AC3E}">
        <p14:creationId xmlns:p14="http://schemas.microsoft.com/office/powerpoint/2010/main" val="270963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457"/>
            <a:ext cx="8229600" cy="639762"/>
          </a:xfrm>
        </p:spPr>
        <p:txBody>
          <a:bodyPr>
            <a:normAutofit/>
          </a:bodyPr>
          <a:lstStyle/>
          <a:p>
            <a:r>
              <a:rPr lang="en-US" sz="3100" b="1" dirty="0"/>
              <a:t>Pretrial Services Legislative Update</a:t>
            </a:r>
            <a:endParaRPr lang="en-US" sz="2200" b="1" dirty="0"/>
          </a:p>
        </p:txBody>
      </p:sp>
      <p:sp>
        <p:nvSpPr>
          <p:cNvPr id="7" name="Content Placeholder 6">
            <a:extLst>
              <a:ext uri="{FF2B5EF4-FFF2-40B4-BE49-F238E27FC236}">
                <a16:creationId xmlns:a16="http://schemas.microsoft.com/office/drawing/2014/main" id="{E3751B3D-421A-487E-9D12-8532CFCCDC1F}"/>
              </a:ext>
            </a:extLst>
          </p:cNvPr>
          <p:cNvSpPr>
            <a:spLocks noGrp="1"/>
          </p:cNvSpPr>
          <p:nvPr>
            <p:ph idx="1"/>
          </p:nvPr>
        </p:nvSpPr>
        <p:spPr>
          <a:xfrm>
            <a:off x="453483" y="1295400"/>
            <a:ext cx="8229600" cy="5334000"/>
          </a:xfrm>
        </p:spPr>
        <p:txBody>
          <a:bodyPr>
            <a:normAutofit fontScale="40000" lnSpcReduction="20000"/>
          </a:bodyPr>
          <a:lstStyle/>
          <a:p>
            <a:pPr marL="457200" lvl="1" indent="0">
              <a:buNone/>
            </a:pPr>
            <a:endParaRPr lang="en-US" sz="2200" dirty="0"/>
          </a:p>
          <a:p>
            <a:pPr marL="0" indent="0">
              <a:buNone/>
            </a:pPr>
            <a:r>
              <a:rPr lang="en-US" sz="5800" b="1" dirty="0"/>
              <a:t>Impact of Senate Bill 10 (SB10) to Pretrial Services </a:t>
            </a:r>
          </a:p>
          <a:p>
            <a:pPr marL="0" indent="0">
              <a:buNone/>
            </a:pPr>
            <a:endParaRPr lang="en-US" sz="1900" dirty="0"/>
          </a:p>
          <a:p>
            <a:pPr lvl="0"/>
            <a:r>
              <a:rPr lang="en-US" sz="4200" dirty="0"/>
              <a:t>Misdemeanor arrestees, with limited exceptions, will be booked and released within 12 hours without being assessed by Pretrial Assessment Services</a:t>
            </a:r>
          </a:p>
          <a:p>
            <a:pPr marL="0" lvl="0" indent="0">
              <a:buNone/>
            </a:pPr>
            <a:endParaRPr lang="en-US" sz="4200" dirty="0"/>
          </a:p>
          <a:p>
            <a:pPr lvl="0"/>
            <a:r>
              <a:rPr lang="en-US" sz="4200" dirty="0"/>
              <a:t>Other arrestees will be assessed by Pretrial Assessment Services within 24 hours and assigned a risk level of low, medium or high via a validated pretrial risk assessment tool</a:t>
            </a:r>
          </a:p>
          <a:p>
            <a:pPr marL="0" lvl="0" indent="0">
              <a:buNone/>
            </a:pPr>
            <a:endParaRPr lang="en-US" sz="4200" dirty="0"/>
          </a:p>
          <a:p>
            <a:pPr lvl="0"/>
            <a:r>
              <a:rPr lang="en-US" sz="4200" dirty="0"/>
              <a:t>Those scoring low, with limited exceptions, shall be released by Pretrial Assessment Services on their own recognizance prior to arraignment</a:t>
            </a:r>
          </a:p>
          <a:p>
            <a:pPr marL="0" lvl="0" indent="0">
              <a:buNone/>
            </a:pPr>
            <a:endParaRPr lang="en-US" sz="4200" dirty="0"/>
          </a:p>
          <a:p>
            <a:pPr lvl="0"/>
            <a:r>
              <a:rPr lang="en-US" sz="4200" dirty="0"/>
              <a:t>Those scoring medium, with limited exceptions, shall be released or detained pending arraignment according to standards established by the Judicial Council of CA and the  local rule of court</a:t>
            </a:r>
          </a:p>
          <a:p>
            <a:pPr marL="0" lvl="0" indent="0">
              <a:buNone/>
            </a:pPr>
            <a:endParaRPr lang="en-US" sz="4200" dirty="0"/>
          </a:p>
          <a:p>
            <a:pPr lvl="0"/>
            <a:r>
              <a:rPr lang="en-US" sz="4200" dirty="0"/>
              <a:t>Those scoring high or meeting specified criteria shall be held pending arraignment</a:t>
            </a:r>
          </a:p>
          <a:p>
            <a:pPr marL="0" lvl="0" indent="0">
              <a:buNone/>
            </a:pPr>
            <a:endParaRPr lang="en-US" sz="4200" dirty="0"/>
          </a:p>
          <a:p>
            <a:pPr lvl="0"/>
            <a:r>
              <a:rPr lang="en-US" sz="4200" dirty="0"/>
              <a:t>Court to decide release/detention at arraignment based on risk assessment and report completed by Pretrial Assessment Services</a:t>
            </a:r>
            <a:r>
              <a:rPr lang="en-US" dirty="0"/>
              <a:t>.</a:t>
            </a:r>
            <a:endParaRPr lang="en-US" sz="2200" dirty="0"/>
          </a:p>
          <a:p>
            <a:pPr marL="457200" lvl="1"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52400"/>
            <a:ext cx="777875" cy="762000"/>
          </a:xfrm>
          <a:prstGeom prst="rect">
            <a:avLst/>
          </a:prstGeom>
        </p:spPr>
      </p:pic>
    </p:spTree>
    <p:extLst>
      <p:ext uri="{BB962C8B-B14F-4D97-AF65-F5344CB8AC3E}">
        <p14:creationId xmlns:p14="http://schemas.microsoft.com/office/powerpoint/2010/main" val="314555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9937" y="304801"/>
            <a:ext cx="7772400" cy="762000"/>
          </a:xfrm>
        </p:spPr>
        <p:txBody>
          <a:bodyPr>
            <a:normAutofit/>
          </a:bodyPr>
          <a:lstStyle/>
          <a:p>
            <a:r>
              <a:rPr lang="en-US" sz="3100" b="1" dirty="0"/>
              <a:t>Pretrial Services Population Demographics</a:t>
            </a:r>
            <a:endParaRPr lang="en-US" sz="2200" b="1" dirty="0"/>
          </a:p>
        </p:txBody>
      </p:sp>
      <p:sp>
        <p:nvSpPr>
          <p:cNvPr id="3" name="Subtitle 2"/>
          <p:cNvSpPr>
            <a:spLocks noGrp="1"/>
          </p:cNvSpPr>
          <p:nvPr>
            <p:ph type="subTitle" idx="1"/>
          </p:nvPr>
        </p:nvSpPr>
        <p:spPr>
          <a:xfrm>
            <a:off x="71293" y="1066801"/>
            <a:ext cx="8839200" cy="5638799"/>
          </a:xfrm>
        </p:spPr>
        <p:txBody>
          <a:bodyPr>
            <a:normAutofit/>
          </a:bodyPr>
          <a:lstStyle/>
          <a:p>
            <a:r>
              <a:rPr lang="en-US" sz="1600" b="1" dirty="0">
                <a:solidFill>
                  <a:schemeClr val="tx1"/>
                </a:solidFill>
              </a:rPr>
              <a:t>Total Number of Pretrial Decisions Made by the Court by Gender </a:t>
            </a:r>
          </a:p>
          <a:p>
            <a:r>
              <a:rPr lang="en-US" sz="1600" b="1" dirty="0">
                <a:solidFill>
                  <a:schemeClr val="tx1"/>
                </a:solidFill>
              </a:rPr>
              <a:t>Quarter 1:  January – March 2018</a:t>
            </a:r>
          </a:p>
          <a:p>
            <a:r>
              <a:rPr lang="en-US" sz="1600" b="1" dirty="0">
                <a:solidFill>
                  <a:schemeClr val="tx1"/>
                </a:solidFill>
              </a:rPr>
              <a:t>Quarter 2: April – June 2018</a:t>
            </a:r>
          </a:p>
          <a:p>
            <a:endParaRPr lang="en-US" sz="1600" b="1" dirty="0">
              <a:solidFill>
                <a:schemeClr val="tx1"/>
              </a:solidFill>
            </a:endParaRPr>
          </a:p>
          <a:p>
            <a:endParaRPr lang="en-US" sz="1600" b="1" dirty="0">
              <a:solidFill>
                <a:schemeClr val="tx1"/>
              </a:solidFill>
            </a:endParaRPr>
          </a:p>
          <a:p>
            <a:r>
              <a:rPr lang="en-US" sz="1600" b="1" dirty="0">
                <a:solidFill>
                  <a:schemeClr val="tx1"/>
                </a:solidFill>
              </a:rPr>
              <a:t> </a:t>
            </a:r>
          </a:p>
          <a:p>
            <a:endParaRPr lang="en-US" sz="1400" b="1"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52400"/>
            <a:ext cx="777875" cy="762000"/>
          </a:xfrm>
          <a:prstGeom prst="rect">
            <a:avLst/>
          </a:prstGeom>
        </p:spPr>
      </p:pic>
      <p:graphicFrame>
        <p:nvGraphicFramePr>
          <p:cNvPr id="11" name="Chart 10">
            <a:extLst>
              <a:ext uri="{FF2B5EF4-FFF2-40B4-BE49-F238E27FC236}">
                <a16:creationId xmlns:a16="http://schemas.microsoft.com/office/drawing/2014/main" id="{D61D4EE1-7F21-493E-B06E-79095B04B91C}"/>
              </a:ext>
            </a:extLst>
          </p:cNvPr>
          <p:cNvGraphicFramePr>
            <a:graphicFrameLocks/>
          </p:cNvGraphicFramePr>
          <p:nvPr>
            <p:extLst/>
          </p:nvPr>
        </p:nvGraphicFramePr>
        <p:xfrm>
          <a:off x="914400" y="2133600"/>
          <a:ext cx="7404728"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3212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9937" y="118160"/>
            <a:ext cx="7772400" cy="762000"/>
          </a:xfrm>
        </p:spPr>
        <p:txBody>
          <a:bodyPr>
            <a:normAutofit/>
          </a:bodyPr>
          <a:lstStyle/>
          <a:p>
            <a:r>
              <a:rPr lang="en-US" sz="3100" b="1" dirty="0"/>
              <a:t>Pretrial Services Population Demographics</a:t>
            </a:r>
            <a:endParaRPr lang="en-US" sz="2200" b="1" dirty="0"/>
          </a:p>
        </p:txBody>
      </p:sp>
      <p:sp>
        <p:nvSpPr>
          <p:cNvPr id="3" name="Subtitle 2"/>
          <p:cNvSpPr>
            <a:spLocks noGrp="1"/>
          </p:cNvSpPr>
          <p:nvPr>
            <p:ph type="subTitle" idx="1"/>
          </p:nvPr>
        </p:nvSpPr>
        <p:spPr>
          <a:xfrm>
            <a:off x="92075" y="838200"/>
            <a:ext cx="8839200" cy="5703456"/>
          </a:xfrm>
        </p:spPr>
        <p:txBody>
          <a:bodyPr>
            <a:normAutofit/>
          </a:bodyPr>
          <a:lstStyle/>
          <a:p>
            <a:r>
              <a:rPr lang="en-US" sz="1600" b="1" dirty="0">
                <a:solidFill>
                  <a:schemeClr val="tx1"/>
                </a:solidFill>
              </a:rPr>
              <a:t>Pretrial Decisions Made by the Court by Gender </a:t>
            </a:r>
          </a:p>
          <a:p>
            <a:r>
              <a:rPr lang="en-US" sz="1600" b="1" dirty="0">
                <a:solidFill>
                  <a:schemeClr val="tx1"/>
                </a:solidFill>
              </a:rPr>
              <a:t>Quarter 1:  January – March 2018 </a:t>
            </a:r>
            <a:r>
              <a:rPr lang="en-US" sz="1600" i="1" dirty="0">
                <a:solidFill>
                  <a:schemeClr val="tx1"/>
                </a:solidFill>
              </a:rPr>
              <a:t>(Blue)</a:t>
            </a:r>
          </a:p>
          <a:p>
            <a:r>
              <a:rPr lang="en-US" sz="1600" b="1" dirty="0">
                <a:solidFill>
                  <a:schemeClr val="tx1"/>
                </a:solidFill>
              </a:rPr>
              <a:t>Quarter 2: April – June 2018 </a:t>
            </a:r>
            <a:r>
              <a:rPr lang="en-US" sz="1600" i="1" dirty="0">
                <a:solidFill>
                  <a:schemeClr val="tx1"/>
                </a:solidFill>
              </a:rPr>
              <a:t>(Red)</a:t>
            </a:r>
          </a:p>
          <a:p>
            <a:endParaRPr lang="en-US" sz="1400" b="1"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685800" cy="685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52400"/>
            <a:ext cx="777875" cy="762000"/>
          </a:xfrm>
          <a:prstGeom prst="rect">
            <a:avLst/>
          </a:prstGeom>
        </p:spPr>
      </p:pic>
      <p:graphicFrame>
        <p:nvGraphicFramePr>
          <p:cNvPr id="12" name="Chart 11">
            <a:extLst>
              <a:ext uri="{FF2B5EF4-FFF2-40B4-BE49-F238E27FC236}">
                <a16:creationId xmlns:a16="http://schemas.microsoft.com/office/drawing/2014/main" id="{300C9341-B78E-40B9-A976-8F98E902BC44}"/>
              </a:ext>
            </a:extLst>
          </p:cNvPr>
          <p:cNvGraphicFramePr>
            <a:graphicFrameLocks/>
          </p:cNvGraphicFramePr>
          <p:nvPr>
            <p:extLst/>
          </p:nvPr>
        </p:nvGraphicFramePr>
        <p:xfrm>
          <a:off x="444174" y="1823028"/>
          <a:ext cx="4081132" cy="3733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E7C76D67-3256-4821-A206-93538F6EABAC}"/>
              </a:ext>
            </a:extLst>
          </p:cNvPr>
          <p:cNvGraphicFramePr>
            <a:graphicFrameLocks/>
          </p:cNvGraphicFramePr>
          <p:nvPr>
            <p:extLst/>
          </p:nvPr>
        </p:nvGraphicFramePr>
        <p:xfrm>
          <a:off x="4679312" y="1823026"/>
          <a:ext cx="4077175" cy="3733802"/>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551B8354-7EFC-4FED-9CF1-A867895FC8A6}"/>
              </a:ext>
            </a:extLst>
          </p:cNvPr>
          <p:cNvSpPr txBox="1"/>
          <p:nvPr/>
        </p:nvSpPr>
        <p:spPr>
          <a:xfrm>
            <a:off x="462759" y="5682529"/>
            <a:ext cx="8312313" cy="738664"/>
          </a:xfrm>
          <a:prstGeom prst="rect">
            <a:avLst/>
          </a:prstGeom>
          <a:noFill/>
        </p:spPr>
        <p:txBody>
          <a:bodyPr wrap="square" rtlCol="0">
            <a:spAutoFit/>
          </a:bodyPr>
          <a:lstStyle/>
          <a:p>
            <a:r>
              <a:rPr lang="en-US" sz="1400" b="1" dirty="0"/>
              <a:t>Pretrial Granted</a:t>
            </a:r>
            <a:r>
              <a:rPr lang="en-US" sz="1400" dirty="0"/>
              <a:t>: Client released from custody on Pretrial Supervision</a:t>
            </a:r>
          </a:p>
          <a:p>
            <a:r>
              <a:rPr lang="en-US" sz="1400" b="1" dirty="0"/>
              <a:t>Pretrial Denied - ORR: </a:t>
            </a:r>
            <a:r>
              <a:rPr lang="en-US" sz="1400" dirty="0"/>
              <a:t>Client released from custody on their own recognizance</a:t>
            </a:r>
          </a:p>
          <a:p>
            <a:r>
              <a:rPr lang="en-US" sz="1400" b="1" dirty="0"/>
              <a:t>Pretrial Denied – Detained: </a:t>
            </a:r>
            <a:r>
              <a:rPr lang="en-US" sz="1400" dirty="0"/>
              <a:t>Release on Pretrial Supervision denied, Client remanded </a:t>
            </a:r>
          </a:p>
        </p:txBody>
      </p:sp>
    </p:spTree>
    <p:extLst>
      <p:ext uri="{BB962C8B-B14F-4D97-AF65-F5344CB8AC3E}">
        <p14:creationId xmlns:p14="http://schemas.microsoft.com/office/powerpoint/2010/main" val="683417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10001</TotalTime>
  <Words>3596</Words>
  <Application>Microsoft Office PowerPoint</Application>
  <PresentationFormat>On-screen Show (4:3)</PresentationFormat>
  <Paragraphs>868</Paragraphs>
  <Slides>53</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Times New Roman</vt:lpstr>
      <vt:lpstr>Office Theme</vt:lpstr>
      <vt:lpstr>       Community Corrections Partnership  (CCP)  September 12, 2018</vt:lpstr>
      <vt:lpstr>Demographic Information</vt:lpstr>
      <vt:lpstr> Probation Population Demographics </vt:lpstr>
      <vt:lpstr> Probation Population City of Residence </vt:lpstr>
      <vt:lpstr>Pretrial Services Legislative Update</vt:lpstr>
      <vt:lpstr>Pretrial Services Legislative Update </vt:lpstr>
      <vt:lpstr>Pretrial Services Legislative Update</vt:lpstr>
      <vt:lpstr>Pretrial Services Population Demographics</vt:lpstr>
      <vt:lpstr>Pretrial Services Population Demographics</vt:lpstr>
      <vt:lpstr>Pretrial Services Population Demographics</vt:lpstr>
      <vt:lpstr>Pretrial Services Population Demographics</vt:lpstr>
      <vt:lpstr>Pretrial Services Population Demographics April – June 2018</vt:lpstr>
      <vt:lpstr>Pretrial Services Population Demographics Quarter 1:  January – March 2018 Quarter 2: April – June 2018 </vt:lpstr>
      <vt:lpstr>Pretrial Services Population Demographics Quarter 1:  January – March 2018 Quarter 2: April – June 2018</vt:lpstr>
      <vt:lpstr>Pretrial Services - Overview</vt:lpstr>
      <vt:lpstr> Probation Center for Positive Change </vt:lpstr>
      <vt:lpstr>Centers for Positive Change </vt:lpstr>
      <vt:lpstr>PowerPoint Presentation</vt:lpstr>
      <vt:lpstr>PowerPoint Presentation</vt:lpstr>
      <vt:lpstr>Demographic Information</vt:lpstr>
      <vt:lpstr>Centers for Positive Change </vt:lpstr>
      <vt:lpstr>Centers for Positive Change </vt:lpstr>
      <vt:lpstr>PowerPoint Presentation</vt:lpstr>
      <vt:lpstr>Demographic Information</vt:lpstr>
      <vt:lpstr>Sheriff’s Office Statistics</vt:lpstr>
      <vt:lpstr>Jail Population Trend October 1st, 2011 – June 30th, 2018     *This graph does not include daily bed lease inmate count</vt:lpstr>
      <vt:lpstr>Realignment  Percentage of Jail Population  &amp; Population Trends June 30th,2018</vt:lpstr>
      <vt:lpstr>Sheriff Enforcement Team (SET) Compliance Checks through June 26th, 2018 (6 Month Snapshot)</vt:lpstr>
      <vt:lpstr>Sheriff’s Enforcement Team October 1, 2011 – June 26th, 2018  </vt:lpstr>
      <vt:lpstr>Sheriff’s Office  Program Services Update</vt:lpstr>
      <vt:lpstr>Sheriff’s Office Program Services Update</vt:lpstr>
      <vt:lpstr>Sheriff’s Office Program Services Update</vt:lpstr>
      <vt:lpstr>Sheriff’s Office Program Services Update</vt:lpstr>
      <vt:lpstr>Jail Program Data April 1 – June 30, 2018</vt:lpstr>
      <vt:lpstr>Jail Program Data April 1 – June 30, 2018</vt:lpstr>
      <vt:lpstr>Jail Program Data April 1 – June 30, 2018</vt:lpstr>
      <vt:lpstr>Jail Program Data April 1 – June 30, 2018</vt:lpstr>
      <vt:lpstr>Jail Program Data April 1 – June 30, 2018</vt:lpstr>
      <vt:lpstr>Healthright 360 AOD Program Data June 18 - June 30, 2018</vt:lpstr>
      <vt:lpstr>Healthright 360 AOD Program Data June 18 - June 30, 2018</vt:lpstr>
      <vt:lpstr>MIOCR Program April 1, 2018 – June 30, 2018 </vt:lpstr>
      <vt:lpstr>MIOCR Program April 1, 2018 – June 30, 2018 </vt:lpstr>
      <vt:lpstr>MIOCR Program April 1, 2018 – June 30, 2018 </vt:lpstr>
      <vt:lpstr>Health and Social Services (HSS) Mental Health Services</vt:lpstr>
      <vt:lpstr>Health &amp; Social Services (HSS)  Mental Health Services</vt:lpstr>
      <vt:lpstr>Health &amp; Social Services (HSS)  Mental Health Services</vt:lpstr>
      <vt:lpstr>AB109 Mental Health Utilization</vt:lpstr>
      <vt:lpstr>Health &amp; Social Services (HSS)  Substance Abuse Services</vt:lpstr>
      <vt:lpstr>AB109 Substance Abuse Utilization</vt:lpstr>
      <vt:lpstr>Results First Initiative Update</vt:lpstr>
      <vt:lpstr>Data Reporting Contract</vt:lpstr>
      <vt:lpstr>BSCC Update</vt:lpstr>
      <vt:lpstr> Closing Comments</vt:lpstr>
    </vt:vector>
  </TitlesOfParts>
  <Company>Solano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kwbloomfield</dc:creator>
  <cp:lastModifiedBy>Robinson, Tami R.</cp:lastModifiedBy>
  <cp:revision>839</cp:revision>
  <cp:lastPrinted>2018-09-10T16:02:32Z</cp:lastPrinted>
  <dcterms:created xsi:type="dcterms:W3CDTF">2012-03-21T15:27:28Z</dcterms:created>
  <dcterms:modified xsi:type="dcterms:W3CDTF">2018-09-10T16:05:52Z</dcterms:modified>
</cp:coreProperties>
</file>